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75" r:id="rId3"/>
    <p:sldId id="258" r:id="rId4"/>
    <p:sldId id="283" r:id="rId5"/>
    <p:sldId id="259" r:id="rId6"/>
    <p:sldId id="257" r:id="rId7"/>
    <p:sldId id="276" r:id="rId8"/>
    <p:sldId id="261" r:id="rId9"/>
    <p:sldId id="272" r:id="rId10"/>
    <p:sldId id="277" r:id="rId11"/>
    <p:sldId id="280" r:id="rId12"/>
    <p:sldId id="284" r:id="rId13"/>
    <p:sldId id="285" r:id="rId14"/>
    <p:sldId id="286" r:id="rId15"/>
    <p:sldId id="287" r:id="rId16"/>
    <p:sldId id="288" r:id="rId17"/>
    <p:sldId id="278" r:id="rId18"/>
    <p:sldId id="265" r:id="rId19"/>
    <p:sldId id="266" r:id="rId20"/>
    <p:sldId id="267" r:id="rId21"/>
    <p:sldId id="264" r:id="rId22"/>
    <p:sldId id="263" r:id="rId23"/>
    <p:sldId id="262" r:id="rId24"/>
    <p:sldId id="271" r:id="rId25"/>
    <p:sldId id="269" r:id="rId26"/>
    <p:sldId id="270" r:id="rId27"/>
    <p:sldId id="282"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B4160B-DEBC-4D72-939F-95E4703CD22B}" type="datetimeFigureOut">
              <a:rPr lang="en-GB" smtClean="0"/>
              <a:t>21/04/2020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231C9-AD64-423F-83A1-BCAD685F445E}" type="slidenum">
              <a:rPr lang="en-GB" smtClean="0"/>
              <a:t>‹#›</a:t>
            </a:fld>
            <a:endParaRPr lang="en-GB"/>
          </a:p>
        </p:txBody>
      </p:sp>
    </p:spTree>
    <p:extLst>
      <p:ext uri="{BB962C8B-B14F-4D97-AF65-F5344CB8AC3E}">
        <p14:creationId xmlns:p14="http://schemas.microsoft.com/office/powerpoint/2010/main" val="93802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Explain where fire exits and toilets are. Explain what this training is about and how it will run. </a:t>
            </a:r>
            <a:endParaRPr lang="en-GB" dirty="0"/>
          </a:p>
        </p:txBody>
      </p:sp>
      <p:sp>
        <p:nvSpPr>
          <p:cNvPr id="4" name="Slide Number Placeholder 3"/>
          <p:cNvSpPr>
            <a:spLocks noGrp="1"/>
          </p:cNvSpPr>
          <p:nvPr>
            <p:ph type="sldNum" sz="quarter" idx="10"/>
          </p:nvPr>
        </p:nvSpPr>
        <p:spPr/>
        <p:txBody>
          <a:bodyPr/>
          <a:lstStyle/>
          <a:p>
            <a:fld id="{6A5231C9-AD64-423F-83A1-BCAD685F445E}" type="slidenum">
              <a:rPr lang="en-GB" smtClean="0"/>
              <a:t>2</a:t>
            </a:fld>
            <a:endParaRPr lang="en-GB"/>
          </a:p>
        </p:txBody>
      </p:sp>
    </p:spTree>
    <p:extLst>
      <p:ext uri="{BB962C8B-B14F-4D97-AF65-F5344CB8AC3E}">
        <p14:creationId xmlns:p14="http://schemas.microsoft.com/office/powerpoint/2010/main" val="4291306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Ruth/Aga</a:t>
            </a:r>
            <a:r>
              <a:rPr lang="en-GB" baseline="0" dirty="0" smtClean="0"/>
              <a:t> to mention other Roles. Invite questions. </a:t>
            </a:r>
          </a:p>
          <a:p>
            <a:r>
              <a:rPr lang="en-GB" baseline="0" dirty="0" smtClean="0"/>
              <a:t>Move on to communications. Emphasise these are worst-case scenarios</a:t>
            </a:r>
            <a:endParaRPr lang="en-GB" dirty="0"/>
          </a:p>
        </p:txBody>
      </p:sp>
      <p:sp>
        <p:nvSpPr>
          <p:cNvPr id="4" name="Slide Number Placeholder 3"/>
          <p:cNvSpPr>
            <a:spLocks noGrp="1"/>
          </p:cNvSpPr>
          <p:nvPr>
            <p:ph type="sldNum" sz="quarter" idx="10"/>
          </p:nvPr>
        </p:nvSpPr>
        <p:spPr/>
        <p:txBody>
          <a:bodyPr/>
          <a:lstStyle/>
          <a:p>
            <a:fld id="{6A5231C9-AD64-423F-83A1-BCAD685F445E}" type="slidenum">
              <a:rPr lang="en-GB" smtClean="0"/>
              <a:t>20</a:t>
            </a:fld>
            <a:endParaRPr lang="en-GB"/>
          </a:p>
        </p:txBody>
      </p:sp>
    </p:spTree>
    <p:extLst>
      <p:ext uri="{BB962C8B-B14F-4D97-AF65-F5344CB8AC3E}">
        <p14:creationId xmlns:p14="http://schemas.microsoft.com/office/powerpoint/2010/main" val="3630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Offer a role play of a</a:t>
            </a:r>
            <a:r>
              <a:rPr lang="en-GB" baseline="0" dirty="0" smtClean="0"/>
              <a:t> stressed/angry visitor who can’t see their elderly parent and doesn’t know what's going on. </a:t>
            </a:r>
            <a:endParaRPr lang="en-GB" dirty="0"/>
          </a:p>
        </p:txBody>
      </p:sp>
      <p:sp>
        <p:nvSpPr>
          <p:cNvPr id="4" name="Slide Number Placeholder 3"/>
          <p:cNvSpPr>
            <a:spLocks noGrp="1"/>
          </p:cNvSpPr>
          <p:nvPr>
            <p:ph type="sldNum" sz="quarter" idx="10"/>
          </p:nvPr>
        </p:nvSpPr>
        <p:spPr/>
        <p:txBody>
          <a:bodyPr/>
          <a:lstStyle/>
          <a:p>
            <a:fld id="{6A5231C9-AD64-423F-83A1-BCAD685F445E}" type="slidenum">
              <a:rPr lang="en-GB" smtClean="0"/>
              <a:t>21</a:t>
            </a:fld>
            <a:endParaRPr lang="en-GB"/>
          </a:p>
        </p:txBody>
      </p:sp>
    </p:spTree>
    <p:extLst>
      <p:ext uri="{BB962C8B-B14F-4D97-AF65-F5344CB8AC3E}">
        <p14:creationId xmlns:p14="http://schemas.microsoft.com/office/powerpoint/2010/main" val="823244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Check glove policy</a:t>
            </a:r>
            <a:endParaRPr lang="en-GB" dirty="0"/>
          </a:p>
        </p:txBody>
      </p:sp>
      <p:sp>
        <p:nvSpPr>
          <p:cNvPr id="4" name="Slide Number Placeholder 3"/>
          <p:cNvSpPr>
            <a:spLocks noGrp="1"/>
          </p:cNvSpPr>
          <p:nvPr>
            <p:ph type="sldNum" sz="quarter" idx="10"/>
          </p:nvPr>
        </p:nvSpPr>
        <p:spPr/>
        <p:txBody>
          <a:bodyPr/>
          <a:lstStyle/>
          <a:p>
            <a:fld id="{6A5231C9-AD64-423F-83A1-BCAD685F445E}" type="slidenum">
              <a:rPr lang="en-GB" smtClean="0"/>
              <a:t>22</a:t>
            </a:fld>
            <a:endParaRPr lang="en-GB"/>
          </a:p>
        </p:txBody>
      </p:sp>
    </p:spTree>
    <p:extLst>
      <p:ext uri="{BB962C8B-B14F-4D97-AF65-F5344CB8AC3E}">
        <p14:creationId xmlns:p14="http://schemas.microsoft.com/office/powerpoint/2010/main" val="3433222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full job v individual task</a:t>
            </a:r>
            <a:endParaRPr lang="en-GB" dirty="0"/>
          </a:p>
        </p:txBody>
      </p:sp>
      <p:sp>
        <p:nvSpPr>
          <p:cNvPr id="4" name="Slide Number Placeholder 3"/>
          <p:cNvSpPr>
            <a:spLocks noGrp="1"/>
          </p:cNvSpPr>
          <p:nvPr>
            <p:ph type="sldNum" sz="quarter" idx="10"/>
          </p:nvPr>
        </p:nvSpPr>
        <p:spPr/>
        <p:txBody>
          <a:bodyPr/>
          <a:lstStyle/>
          <a:p>
            <a:fld id="{6A5231C9-AD64-423F-83A1-BCAD685F445E}" type="slidenum">
              <a:rPr lang="en-GB" smtClean="0"/>
              <a:t>23</a:t>
            </a:fld>
            <a:endParaRPr lang="en-GB"/>
          </a:p>
        </p:txBody>
      </p:sp>
    </p:spTree>
    <p:extLst>
      <p:ext uri="{BB962C8B-B14F-4D97-AF65-F5344CB8AC3E}">
        <p14:creationId xmlns:p14="http://schemas.microsoft.com/office/powerpoint/2010/main" val="2695003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Aga</a:t>
            </a:r>
            <a:r>
              <a:rPr lang="en-GB" baseline="0" dirty="0" smtClean="0"/>
              <a:t> to confirm</a:t>
            </a:r>
            <a:endParaRPr lang="en-GB" dirty="0"/>
          </a:p>
        </p:txBody>
      </p:sp>
      <p:sp>
        <p:nvSpPr>
          <p:cNvPr id="4" name="Slide Number Placeholder 3"/>
          <p:cNvSpPr>
            <a:spLocks noGrp="1"/>
          </p:cNvSpPr>
          <p:nvPr>
            <p:ph type="sldNum" sz="quarter" idx="10"/>
          </p:nvPr>
        </p:nvSpPr>
        <p:spPr/>
        <p:txBody>
          <a:bodyPr/>
          <a:lstStyle/>
          <a:p>
            <a:fld id="{6A5231C9-AD64-423F-83A1-BCAD685F445E}" type="slidenum">
              <a:rPr lang="en-GB" smtClean="0"/>
              <a:t>25</a:t>
            </a:fld>
            <a:endParaRPr lang="en-GB"/>
          </a:p>
        </p:txBody>
      </p:sp>
    </p:spTree>
    <p:extLst>
      <p:ext uri="{BB962C8B-B14F-4D97-AF65-F5344CB8AC3E}">
        <p14:creationId xmlns:p14="http://schemas.microsoft.com/office/powerpoint/2010/main" val="390577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self and team. </a:t>
            </a:r>
            <a:endParaRPr lang="en-GB" dirty="0"/>
          </a:p>
        </p:txBody>
      </p:sp>
      <p:sp>
        <p:nvSpPr>
          <p:cNvPr id="4" name="Slide Number Placeholder 3"/>
          <p:cNvSpPr>
            <a:spLocks noGrp="1"/>
          </p:cNvSpPr>
          <p:nvPr>
            <p:ph type="sldNum" sz="quarter" idx="10"/>
          </p:nvPr>
        </p:nvSpPr>
        <p:spPr/>
        <p:txBody>
          <a:bodyPr/>
          <a:lstStyle/>
          <a:p>
            <a:fld id="{6A5231C9-AD64-423F-83A1-BCAD685F445E}" type="slidenum">
              <a:rPr lang="en-GB" smtClean="0"/>
              <a:t>3</a:t>
            </a:fld>
            <a:endParaRPr lang="en-GB"/>
          </a:p>
        </p:txBody>
      </p:sp>
    </p:spTree>
    <p:extLst>
      <p:ext uri="{BB962C8B-B14F-4D97-AF65-F5344CB8AC3E}">
        <p14:creationId xmlns:p14="http://schemas.microsoft.com/office/powerpoint/2010/main" val="2573860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Emphasise the risk and you</a:t>
            </a:r>
            <a:r>
              <a:rPr lang="en-GB" baseline="0" dirty="0" smtClean="0"/>
              <a:t> shouldn’t be here. </a:t>
            </a:r>
            <a:endParaRPr lang="en-GB" dirty="0"/>
          </a:p>
        </p:txBody>
      </p:sp>
      <p:sp>
        <p:nvSpPr>
          <p:cNvPr id="4" name="Slide Number Placeholder 3"/>
          <p:cNvSpPr>
            <a:spLocks noGrp="1"/>
          </p:cNvSpPr>
          <p:nvPr>
            <p:ph type="sldNum" sz="quarter" idx="10"/>
          </p:nvPr>
        </p:nvSpPr>
        <p:spPr/>
        <p:txBody>
          <a:bodyPr/>
          <a:lstStyle/>
          <a:p>
            <a:fld id="{6A5231C9-AD64-423F-83A1-BCAD685F445E}" type="slidenum">
              <a:rPr lang="en-GB" smtClean="0"/>
              <a:t>5</a:t>
            </a:fld>
            <a:endParaRPr lang="en-GB"/>
          </a:p>
        </p:txBody>
      </p:sp>
    </p:spTree>
    <p:extLst>
      <p:ext uri="{BB962C8B-B14F-4D97-AF65-F5344CB8AC3E}">
        <p14:creationId xmlns:p14="http://schemas.microsoft.com/office/powerpoint/2010/main" val="250655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5231C9-AD64-423F-83A1-BCAD685F445E}" type="slidenum">
              <a:rPr lang="en-GB" smtClean="0"/>
              <a:t>6</a:t>
            </a:fld>
            <a:endParaRPr lang="en-GB"/>
          </a:p>
        </p:txBody>
      </p:sp>
    </p:spTree>
    <p:extLst>
      <p:ext uri="{BB962C8B-B14F-4D97-AF65-F5344CB8AC3E}">
        <p14:creationId xmlns:p14="http://schemas.microsoft.com/office/powerpoint/2010/main" val="5365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Shifts may well change</a:t>
            </a:r>
            <a:r>
              <a:rPr lang="en-GB" baseline="0" dirty="0" smtClean="0"/>
              <a:t> in the coming weeks – ask people how well they know the hospital.</a:t>
            </a:r>
            <a:endParaRPr lang="en-GB" dirty="0"/>
          </a:p>
        </p:txBody>
      </p:sp>
      <p:sp>
        <p:nvSpPr>
          <p:cNvPr id="4" name="Slide Number Placeholder 3"/>
          <p:cNvSpPr>
            <a:spLocks noGrp="1"/>
          </p:cNvSpPr>
          <p:nvPr>
            <p:ph type="sldNum" sz="quarter" idx="10"/>
          </p:nvPr>
        </p:nvSpPr>
        <p:spPr/>
        <p:txBody>
          <a:bodyPr/>
          <a:lstStyle/>
          <a:p>
            <a:fld id="{6A5231C9-AD64-423F-83A1-BCAD685F445E}" type="slidenum">
              <a:rPr lang="en-GB" smtClean="0"/>
              <a:t>8</a:t>
            </a:fld>
            <a:endParaRPr lang="en-GB"/>
          </a:p>
        </p:txBody>
      </p:sp>
    </p:spTree>
    <p:extLst>
      <p:ext uri="{BB962C8B-B14F-4D97-AF65-F5344CB8AC3E}">
        <p14:creationId xmlns:p14="http://schemas.microsoft.com/office/powerpoint/2010/main" val="894500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people if they know where our office was, and is now?</a:t>
            </a:r>
            <a:endParaRPr lang="en-GB" dirty="0"/>
          </a:p>
        </p:txBody>
      </p:sp>
      <p:sp>
        <p:nvSpPr>
          <p:cNvPr id="4" name="Slide Number Placeholder 3"/>
          <p:cNvSpPr>
            <a:spLocks noGrp="1"/>
          </p:cNvSpPr>
          <p:nvPr>
            <p:ph type="sldNum" sz="quarter" idx="10"/>
          </p:nvPr>
        </p:nvSpPr>
        <p:spPr/>
        <p:txBody>
          <a:bodyPr/>
          <a:lstStyle/>
          <a:p>
            <a:fld id="{6A5231C9-AD64-423F-83A1-BCAD685F445E}" type="slidenum">
              <a:rPr lang="en-GB" smtClean="0"/>
              <a:t>9</a:t>
            </a:fld>
            <a:endParaRPr lang="en-GB"/>
          </a:p>
        </p:txBody>
      </p:sp>
    </p:spTree>
    <p:extLst>
      <p:ext uri="{BB962C8B-B14F-4D97-AF65-F5344CB8AC3E}">
        <p14:creationId xmlns:p14="http://schemas.microsoft.com/office/powerpoint/2010/main" val="665414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Move</a:t>
            </a:r>
            <a:r>
              <a:rPr lang="en-GB" baseline="0" dirty="0" smtClean="0"/>
              <a:t> on to Role Discussion</a:t>
            </a:r>
            <a:endParaRPr lang="en-GB" dirty="0"/>
          </a:p>
        </p:txBody>
      </p:sp>
      <p:sp>
        <p:nvSpPr>
          <p:cNvPr id="4" name="Slide Number Placeholder 3"/>
          <p:cNvSpPr>
            <a:spLocks noGrp="1"/>
          </p:cNvSpPr>
          <p:nvPr>
            <p:ph type="sldNum" sz="quarter" idx="10"/>
          </p:nvPr>
        </p:nvSpPr>
        <p:spPr/>
        <p:txBody>
          <a:bodyPr/>
          <a:lstStyle/>
          <a:p>
            <a:fld id="{6A5231C9-AD64-423F-83A1-BCAD685F445E}" type="slidenum">
              <a:rPr lang="en-GB" smtClean="0"/>
              <a:t>10</a:t>
            </a:fld>
            <a:endParaRPr lang="en-GB"/>
          </a:p>
        </p:txBody>
      </p:sp>
    </p:spTree>
    <p:extLst>
      <p:ext uri="{BB962C8B-B14F-4D97-AF65-F5344CB8AC3E}">
        <p14:creationId xmlns:p14="http://schemas.microsoft.com/office/powerpoint/2010/main" val="4113344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 next – talking about specific roles in a bit more details. Ask people what roles they have done here or other hospitals?</a:t>
            </a:r>
            <a:endParaRPr lang="en-GB" dirty="0"/>
          </a:p>
        </p:txBody>
      </p:sp>
      <p:sp>
        <p:nvSpPr>
          <p:cNvPr id="4" name="Slide Number Placeholder 3"/>
          <p:cNvSpPr>
            <a:spLocks noGrp="1"/>
          </p:cNvSpPr>
          <p:nvPr>
            <p:ph type="sldNum" sz="quarter" idx="10"/>
          </p:nvPr>
        </p:nvSpPr>
        <p:spPr/>
        <p:txBody>
          <a:bodyPr/>
          <a:lstStyle/>
          <a:p>
            <a:fld id="{6A5231C9-AD64-423F-83A1-BCAD685F445E}" type="slidenum">
              <a:rPr lang="en-GB" smtClean="0"/>
              <a:t>17</a:t>
            </a:fld>
            <a:endParaRPr lang="en-GB"/>
          </a:p>
        </p:txBody>
      </p:sp>
    </p:spTree>
    <p:extLst>
      <p:ext uri="{BB962C8B-B14F-4D97-AF65-F5344CB8AC3E}">
        <p14:creationId xmlns:p14="http://schemas.microsoft.com/office/powerpoint/2010/main" val="374835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a:t>
            </a:r>
            <a:r>
              <a:rPr lang="en-GB" dirty="0" err="1" smtClean="0"/>
              <a:t>vols</a:t>
            </a:r>
            <a:r>
              <a:rPr lang="en-GB" dirty="0" smtClean="0"/>
              <a:t> putting together folders with information</a:t>
            </a:r>
            <a:endParaRPr lang="en-GB" dirty="0"/>
          </a:p>
        </p:txBody>
      </p:sp>
      <p:sp>
        <p:nvSpPr>
          <p:cNvPr id="4" name="Slide Number Placeholder 3"/>
          <p:cNvSpPr>
            <a:spLocks noGrp="1"/>
          </p:cNvSpPr>
          <p:nvPr>
            <p:ph type="sldNum" sz="quarter" idx="10"/>
          </p:nvPr>
        </p:nvSpPr>
        <p:spPr/>
        <p:txBody>
          <a:bodyPr/>
          <a:lstStyle/>
          <a:p>
            <a:fld id="{6A5231C9-AD64-423F-83A1-BCAD685F445E}" type="slidenum">
              <a:rPr lang="en-GB" smtClean="0"/>
              <a:t>19</a:t>
            </a:fld>
            <a:endParaRPr lang="en-GB"/>
          </a:p>
        </p:txBody>
      </p:sp>
    </p:spTree>
    <p:extLst>
      <p:ext uri="{BB962C8B-B14F-4D97-AF65-F5344CB8AC3E}">
        <p14:creationId xmlns:p14="http://schemas.microsoft.com/office/powerpoint/2010/main" val="303802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0BB2248-788C-4104-BD82-97070EA1A0C8}" type="datetimeFigureOut">
              <a:rPr lang="en-GB" smtClean="0"/>
              <a:t>21/04/2020</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E5478C8F-F587-4A59-9356-1AC31129117E}"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BB2248-788C-4104-BD82-97070EA1A0C8}"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478C8F-F587-4A59-9356-1AC31129117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BB2248-788C-4104-BD82-97070EA1A0C8}"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478C8F-F587-4A59-9356-1AC31129117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BB2248-788C-4104-BD82-97070EA1A0C8}"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478C8F-F587-4A59-9356-1AC31129117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BB2248-788C-4104-BD82-97070EA1A0C8}"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478C8F-F587-4A59-9356-1AC31129117E}"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BB2248-788C-4104-BD82-97070EA1A0C8}"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478C8F-F587-4A59-9356-1AC31129117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0BB2248-788C-4104-BD82-97070EA1A0C8}" type="datetimeFigureOut">
              <a:rPr lang="en-GB" smtClean="0"/>
              <a:t>21/04/2020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478C8F-F587-4A59-9356-1AC31129117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BB2248-788C-4104-BD82-97070EA1A0C8}" type="datetimeFigureOut">
              <a:rPr lang="en-GB" smtClean="0"/>
              <a:t>21/04/2020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478C8F-F587-4A59-9356-1AC31129117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B2248-788C-4104-BD82-97070EA1A0C8}" type="datetimeFigureOut">
              <a:rPr lang="en-GB" smtClean="0"/>
              <a:t>21/04/2020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478C8F-F587-4A59-9356-1AC31129117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BB2248-788C-4104-BD82-97070EA1A0C8}"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478C8F-F587-4A59-9356-1AC31129117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BB2248-788C-4104-BD82-97070EA1A0C8}"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E5478C8F-F587-4A59-9356-1AC31129117E}"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BB2248-788C-4104-BD82-97070EA1A0C8}" type="datetimeFigureOut">
              <a:rPr lang="en-GB" smtClean="0"/>
              <a:t>21/04/2020</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5478C8F-F587-4A59-9356-1AC31129117E}"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mailto:westherts.volunteers@nhs.net" TargetMode="External"/><Relationship Id="rId7"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ruth.paterson@nhs.net" TargetMode="External"/><Relationship Id="rId11" Type="http://schemas.openxmlformats.org/officeDocument/2006/relationships/image" Target="../media/image6.jpeg"/><Relationship Id="rId5" Type="http://schemas.openxmlformats.org/officeDocument/2006/relationships/hyperlink" Target="mailto:aga.dychton@nhs.net" TargetMode="External"/><Relationship Id="rId10" Type="http://schemas.openxmlformats.org/officeDocument/2006/relationships/image" Target="../media/image5.jpeg"/><Relationship Id="rId4" Type="http://schemas.openxmlformats.org/officeDocument/2006/relationships/hyperlink" Target="mailto:mark.cruise@nhs.net" TargetMode="Externa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sTGA_UHH-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Response Volunteer </a:t>
            </a:r>
            <a:endParaRPr lang="en-GB" dirty="0"/>
          </a:p>
        </p:txBody>
      </p:sp>
      <p:sp>
        <p:nvSpPr>
          <p:cNvPr id="3" name="Subtitle 2"/>
          <p:cNvSpPr>
            <a:spLocks noGrp="1"/>
          </p:cNvSpPr>
          <p:nvPr>
            <p:ph type="subTitle" idx="1"/>
          </p:nvPr>
        </p:nvSpPr>
        <p:spPr/>
        <p:txBody>
          <a:bodyPr>
            <a:normAutofit lnSpcReduction="10000"/>
          </a:bodyPr>
          <a:lstStyle/>
          <a:p>
            <a:r>
              <a:rPr lang="en-GB" b="1" dirty="0" smtClean="0"/>
              <a:t>Voluntary Services Team</a:t>
            </a:r>
          </a:p>
          <a:p>
            <a:r>
              <a:rPr lang="en-GB" b="1" dirty="0" smtClean="0"/>
              <a:t>22</a:t>
            </a:r>
            <a:r>
              <a:rPr lang="en-GB" b="1" baseline="30000" dirty="0" smtClean="0"/>
              <a:t>nd</a:t>
            </a:r>
            <a:r>
              <a:rPr lang="en-GB" b="1" dirty="0" smtClean="0"/>
              <a:t> April </a:t>
            </a:r>
            <a:r>
              <a:rPr lang="en-GB" b="1" dirty="0" smtClean="0"/>
              <a:t>2020</a:t>
            </a:r>
          </a:p>
          <a:p>
            <a:r>
              <a:rPr lang="en-GB" sz="2400" dirty="0" smtClean="0"/>
              <a:t>Training for all West Herts Hospitals Trust volunteers in response to the COVID-19 Pandemic</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1170" y="5644538"/>
            <a:ext cx="2343150" cy="1162050"/>
          </a:xfrm>
          <a:prstGeom prst="rect">
            <a:avLst/>
          </a:prstGeom>
        </p:spPr>
      </p:pic>
      <p:sp>
        <p:nvSpPr>
          <p:cNvPr id="5" name="TextBox 4"/>
          <p:cNvSpPr txBox="1"/>
          <p:nvPr/>
        </p:nvSpPr>
        <p:spPr>
          <a:xfrm>
            <a:off x="28956" y="6574716"/>
            <a:ext cx="2598828" cy="230832"/>
          </a:xfrm>
          <a:prstGeom prst="rect">
            <a:avLst/>
          </a:prstGeom>
          <a:noFill/>
        </p:spPr>
        <p:txBody>
          <a:bodyPr wrap="square" rtlCol="0">
            <a:spAutoFit/>
          </a:bodyPr>
          <a:lstStyle/>
          <a:p>
            <a:r>
              <a:rPr lang="en-GB" sz="900" b="1" dirty="0" smtClean="0">
                <a:solidFill>
                  <a:schemeClr val="bg1"/>
                </a:solidFill>
                <a:latin typeface="+mj-lt"/>
              </a:rPr>
              <a:t>Mark Cruise – Voluntary Services – March 2020</a:t>
            </a:r>
            <a:endParaRPr lang="en-GB" sz="900" b="1" dirty="0">
              <a:solidFill>
                <a:schemeClr val="bg1"/>
              </a:solidFill>
              <a:latin typeface="+mj-lt"/>
            </a:endParaRPr>
          </a:p>
        </p:txBody>
      </p:sp>
    </p:spTree>
    <p:extLst>
      <p:ext uri="{BB962C8B-B14F-4D97-AF65-F5344CB8AC3E}">
        <p14:creationId xmlns:p14="http://schemas.microsoft.com/office/powerpoint/2010/main" val="1983310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71" y="692696"/>
            <a:ext cx="8229600" cy="780696"/>
          </a:xfrm>
        </p:spPr>
        <p:txBody>
          <a:bodyPr>
            <a:normAutofit fontScale="90000"/>
          </a:bodyPr>
          <a:lstStyle/>
          <a:p>
            <a:r>
              <a:rPr lang="en-GB" dirty="0" smtClean="0"/>
              <a:t>Orientation – Vol Services Office</a:t>
            </a:r>
            <a:endParaRPr lang="en-GB"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797" t="24090" r="31988" b="16571"/>
          <a:stretch/>
        </p:blipFill>
        <p:spPr bwMode="auto">
          <a:xfrm>
            <a:off x="1691680" y="1700809"/>
            <a:ext cx="5587124" cy="480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sp>
        <p:nvSpPr>
          <p:cNvPr id="6" name="TextBox 5"/>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1252056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Give us your digits….</a:t>
            </a:r>
            <a:endParaRPr lang="en-GB" dirty="0"/>
          </a:p>
        </p:txBody>
      </p:sp>
      <p:sp>
        <p:nvSpPr>
          <p:cNvPr id="3" name="Content Placeholder 2"/>
          <p:cNvSpPr>
            <a:spLocks noGrp="1"/>
          </p:cNvSpPr>
          <p:nvPr>
            <p:ph idx="1"/>
          </p:nvPr>
        </p:nvSpPr>
        <p:spPr>
          <a:xfrm>
            <a:off x="457200" y="1935480"/>
            <a:ext cx="4258816" cy="4389120"/>
          </a:xfrm>
        </p:spPr>
        <p:txBody>
          <a:bodyPr>
            <a:normAutofit fontScale="85000" lnSpcReduction="20000"/>
          </a:bodyPr>
          <a:lstStyle/>
          <a:p>
            <a:r>
              <a:rPr lang="en-GB" dirty="0" smtClean="0"/>
              <a:t>We have set up a WhatsApp group called ‘Response Volunteers’ that we would like all volunteers to join. </a:t>
            </a:r>
          </a:p>
          <a:p>
            <a:r>
              <a:rPr lang="en-GB" dirty="0" smtClean="0"/>
              <a:t>This is generally the easiest way to communicate and share information.</a:t>
            </a:r>
          </a:p>
          <a:p>
            <a:r>
              <a:rPr lang="en-GB" dirty="0" smtClean="0"/>
              <a:t>This will be managed by Mark, Ruth and Aga.</a:t>
            </a:r>
          </a:p>
          <a:p>
            <a:r>
              <a:rPr lang="en-GB" dirty="0" smtClean="0"/>
              <a:t>We will be asking you to complete an online survey after each shift, to measure and record our work. We will share details of this survey on the WhatsApp Group</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722" y="2060848"/>
            <a:ext cx="4189648" cy="2793099"/>
          </a:xfrm>
          <a:prstGeom prst="rect">
            <a:avLst/>
          </a:prstGeom>
        </p:spPr>
      </p:pic>
      <p:sp>
        <p:nvSpPr>
          <p:cNvPr id="7" name="TextBox 6"/>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3850537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7" y="518515"/>
            <a:ext cx="8229600" cy="1038277"/>
          </a:xfrm>
        </p:spPr>
        <p:txBody>
          <a:bodyPr/>
          <a:lstStyle/>
          <a:p>
            <a:r>
              <a:rPr lang="en-GB" dirty="0" smtClean="0"/>
              <a:t>Week 1-3. How did it go?</a:t>
            </a:r>
            <a:endParaRPr lang="en-GB" dirty="0"/>
          </a:p>
        </p:txBody>
      </p:sp>
      <p:sp>
        <p:nvSpPr>
          <p:cNvPr id="3" name="Content Placeholder 2"/>
          <p:cNvSpPr>
            <a:spLocks noGrp="1"/>
          </p:cNvSpPr>
          <p:nvPr>
            <p:ph idx="1"/>
          </p:nvPr>
        </p:nvSpPr>
        <p:spPr>
          <a:xfrm>
            <a:off x="457200" y="1556792"/>
            <a:ext cx="8229600" cy="4767808"/>
          </a:xfrm>
        </p:spPr>
        <p:txBody>
          <a:bodyPr>
            <a:normAutofit/>
          </a:bodyPr>
          <a:lstStyle/>
          <a:p>
            <a:r>
              <a:rPr lang="en-GB" dirty="0" smtClean="0"/>
              <a:t>We have 27 active volunteers</a:t>
            </a:r>
          </a:p>
          <a:p>
            <a:r>
              <a:rPr lang="en-GB" dirty="0" smtClean="0"/>
              <a:t>Volunteers donate an average of 7 hours time per week</a:t>
            </a:r>
          </a:p>
          <a:p>
            <a:r>
              <a:rPr lang="en-GB" dirty="0" smtClean="0"/>
              <a:t>We receive an average of 36 requests per day</a:t>
            </a:r>
          </a:p>
          <a:p>
            <a:r>
              <a:rPr lang="en-GB" dirty="0" smtClean="0"/>
              <a:t>The </a:t>
            </a:r>
            <a:r>
              <a:rPr lang="en-GB" dirty="0" smtClean="0"/>
              <a:t>most common tasks were:</a:t>
            </a:r>
          </a:p>
          <a:p>
            <a:pPr lvl="1"/>
            <a:r>
              <a:rPr lang="en-GB" dirty="0" smtClean="0"/>
              <a:t>Bringing patient belongings to wards</a:t>
            </a:r>
          </a:p>
          <a:p>
            <a:pPr lvl="1"/>
            <a:r>
              <a:rPr lang="en-GB" dirty="0" smtClean="0"/>
              <a:t>Bringing drinks and snacks for staff</a:t>
            </a:r>
          </a:p>
          <a:p>
            <a:pPr lvl="1"/>
            <a:r>
              <a:rPr lang="en-GB" dirty="0" smtClean="0"/>
              <a:t>Admin assistance </a:t>
            </a:r>
          </a:p>
          <a:p>
            <a:pPr lvl="1"/>
            <a:r>
              <a:rPr lang="en-GB" dirty="0" smtClean="0"/>
              <a:t>Helping with donations and distribution</a:t>
            </a:r>
          </a:p>
          <a:p>
            <a:pPr marL="393192" lvl="1"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sp>
        <p:nvSpPr>
          <p:cNvPr id="6" name="TextBox 5"/>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2477293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253" t="19426" r="16881" b="45201"/>
          <a:stretch/>
        </p:blipFill>
        <p:spPr bwMode="auto">
          <a:xfrm>
            <a:off x="611559" y="1412776"/>
            <a:ext cx="770935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237912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p:cNvPicPr>
            <a:picLocks noGrp="1"/>
          </p:cNvPicPr>
          <p:nvPr>
            <p:ph idx="1"/>
          </p:nvPr>
        </p:nvPicPr>
        <p:blipFill>
          <a:blip r:embed="rId2"/>
          <a:srcRect/>
          <a:stretch>
            <a:fillRect/>
          </a:stretch>
        </p:blipFill>
        <p:spPr>
          <a:xfrm>
            <a:off x="795698" y="1935163"/>
            <a:ext cx="7552604" cy="4389437"/>
          </a:xfrm>
          <a:prstGeom prst="rect">
            <a:avLst/>
          </a:prstGeom>
          <a:ln/>
        </p:spPr>
      </p:pic>
    </p:spTree>
    <p:extLst>
      <p:ext uri="{BB962C8B-B14F-4D97-AF65-F5344CB8AC3E}">
        <p14:creationId xmlns:p14="http://schemas.microsoft.com/office/powerpoint/2010/main" val="265234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p:cNvPicPr>
            <a:picLocks noGrp="1"/>
          </p:cNvPicPr>
          <p:nvPr>
            <p:ph idx="1"/>
          </p:nvPr>
        </p:nvPicPr>
        <p:blipFill>
          <a:blip r:embed="rId2"/>
          <a:srcRect/>
          <a:stretch>
            <a:fillRect/>
          </a:stretch>
        </p:blipFill>
        <p:spPr>
          <a:xfrm>
            <a:off x="581186" y="1935163"/>
            <a:ext cx="7981627" cy="4389437"/>
          </a:xfrm>
          <a:prstGeom prst="rect">
            <a:avLst/>
          </a:prstGeom>
          <a:ln/>
        </p:spPr>
      </p:pic>
    </p:spTree>
    <p:extLst>
      <p:ext uri="{BB962C8B-B14F-4D97-AF65-F5344CB8AC3E}">
        <p14:creationId xmlns:p14="http://schemas.microsoft.com/office/powerpoint/2010/main" val="2651489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png"/>
          <p:cNvPicPr>
            <a:picLocks noGrp="1"/>
          </p:cNvPicPr>
          <p:nvPr>
            <p:ph idx="1"/>
          </p:nvPr>
        </p:nvPicPr>
        <p:blipFill>
          <a:blip r:embed="rId2"/>
          <a:srcRect/>
          <a:stretch>
            <a:fillRect/>
          </a:stretch>
        </p:blipFill>
        <p:spPr>
          <a:xfrm>
            <a:off x="510961" y="1935163"/>
            <a:ext cx="8122077" cy="4389437"/>
          </a:xfrm>
          <a:prstGeom prst="rect">
            <a:avLst/>
          </a:prstGeom>
          <a:ln/>
        </p:spPr>
      </p:pic>
    </p:spTree>
    <p:extLst>
      <p:ext uri="{BB962C8B-B14F-4D97-AF65-F5344CB8AC3E}">
        <p14:creationId xmlns:p14="http://schemas.microsoft.com/office/powerpoint/2010/main" val="846659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Break!</a:t>
            </a:r>
            <a:endParaRPr lang="en-GB" dirty="0"/>
          </a:p>
        </p:txBody>
      </p:sp>
      <p:sp>
        <p:nvSpPr>
          <p:cNvPr id="3" name="Content Placeholder 2"/>
          <p:cNvSpPr>
            <a:spLocks noGrp="1"/>
          </p:cNvSpPr>
          <p:nvPr>
            <p:ph idx="1"/>
          </p:nvPr>
        </p:nvSpPr>
        <p:spPr/>
        <p:txBody>
          <a:bodyPr/>
          <a:lstStyle/>
          <a:p>
            <a:r>
              <a:rPr lang="en-GB" dirty="0" smtClean="0"/>
              <a:t>See you in 15</a:t>
            </a:r>
          </a:p>
          <a:p>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284984"/>
            <a:ext cx="5164002" cy="28918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sp>
        <p:nvSpPr>
          <p:cNvPr id="6" name="TextBox 5"/>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2289936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r>
              <a:rPr lang="en-GB" sz="4400" dirty="0" smtClean="0"/>
              <a:t>Water &amp; Food Re-Stock</a:t>
            </a:r>
            <a:endParaRPr lang="en-GB" sz="4400" dirty="0"/>
          </a:p>
        </p:txBody>
      </p:sp>
      <p:sp>
        <p:nvSpPr>
          <p:cNvPr id="3" name="Content Placeholder 2"/>
          <p:cNvSpPr>
            <a:spLocks noGrp="1"/>
          </p:cNvSpPr>
          <p:nvPr>
            <p:ph idx="1"/>
          </p:nvPr>
        </p:nvSpPr>
        <p:spPr>
          <a:xfrm>
            <a:off x="179512" y="1484784"/>
            <a:ext cx="5328592" cy="4839816"/>
          </a:xfrm>
        </p:spPr>
        <p:txBody>
          <a:bodyPr>
            <a:normAutofit/>
          </a:bodyPr>
          <a:lstStyle/>
          <a:p>
            <a:pPr marL="0" indent="0">
              <a:buNone/>
            </a:pPr>
            <a:r>
              <a:rPr lang="en-US" sz="1600" b="1" dirty="0" smtClean="0"/>
              <a:t>Tasks</a:t>
            </a:r>
          </a:p>
          <a:p>
            <a:r>
              <a:rPr lang="en-US" sz="1600" dirty="0" smtClean="0"/>
              <a:t>Staff on Covid-19 positive wards are unable to take water breaks, and can often find it difficult to get a proper lunch break</a:t>
            </a:r>
          </a:p>
          <a:p>
            <a:r>
              <a:rPr lang="en-US" sz="1600" dirty="0" smtClean="0"/>
              <a:t>WHHT has set up a system to keep the Covid-19 positive wards stocked up with food and drink</a:t>
            </a:r>
          </a:p>
          <a:p>
            <a:r>
              <a:rPr lang="en-US" sz="1600" dirty="0" smtClean="0"/>
              <a:t>Response Volunteers are a vital part of this – restocking these areas between 2&amp; 4 times a day.</a:t>
            </a:r>
          </a:p>
          <a:p>
            <a:r>
              <a:rPr lang="en-US" sz="1600" dirty="0" smtClean="0"/>
              <a:t>Since the role began on March 31</a:t>
            </a:r>
            <a:r>
              <a:rPr lang="en-US" sz="1600" baseline="30000" dirty="0" smtClean="0"/>
              <a:t>st</a:t>
            </a:r>
            <a:r>
              <a:rPr lang="en-US" sz="1600" dirty="0" smtClean="0"/>
              <a:t>, we have delivered over 4000 bottles of water. </a:t>
            </a:r>
          </a:p>
          <a:p>
            <a:r>
              <a:rPr lang="en-US" sz="1600" dirty="0" smtClean="0"/>
              <a:t>We also deliver snacks, sandwiches and hot food.</a:t>
            </a:r>
          </a:p>
          <a:p>
            <a:r>
              <a:rPr lang="en-US" sz="1600" dirty="0" smtClean="0"/>
              <a:t>We help manage stock rotation – ensuring food hygiene is maintained and stock control is </a:t>
            </a:r>
            <a:r>
              <a:rPr lang="en-US" sz="1600" dirty="0" err="1" smtClean="0"/>
              <a:t>practised</a:t>
            </a:r>
            <a:endParaRPr lang="en-US" sz="1600" dirty="0" smtClean="0"/>
          </a:p>
          <a:p>
            <a:r>
              <a:rPr lang="en-US" sz="1600" dirty="0" smtClean="0"/>
              <a:t>We also distribute snacks and treats to staff in non-</a:t>
            </a:r>
            <a:r>
              <a:rPr lang="en-US" sz="1600" dirty="0" err="1" smtClean="0"/>
              <a:t>Covid</a:t>
            </a:r>
            <a:r>
              <a:rPr lang="en-US" sz="1600" dirty="0" smtClean="0"/>
              <a:t> positive wards.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sp>
        <p:nvSpPr>
          <p:cNvPr id="6" name="TextBox 5"/>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484784"/>
            <a:ext cx="3473118" cy="4630824"/>
          </a:xfrm>
          <a:prstGeom prst="rect">
            <a:avLst/>
          </a:prstGeom>
        </p:spPr>
      </p:pic>
    </p:spTree>
    <p:extLst>
      <p:ext uri="{BB962C8B-B14F-4D97-AF65-F5344CB8AC3E}">
        <p14:creationId xmlns:p14="http://schemas.microsoft.com/office/powerpoint/2010/main" val="757295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Running &amp; </a:t>
            </a:r>
            <a:r>
              <a:rPr lang="en-GB" dirty="0" err="1" smtClean="0"/>
              <a:t>Wayfinder</a:t>
            </a:r>
            <a:endParaRPr lang="en-GB" dirty="0"/>
          </a:p>
        </p:txBody>
      </p:sp>
      <p:sp>
        <p:nvSpPr>
          <p:cNvPr id="3" name="Content Placeholder 2"/>
          <p:cNvSpPr>
            <a:spLocks noGrp="1"/>
          </p:cNvSpPr>
          <p:nvPr>
            <p:ph idx="1"/>
          </p:nvPr>
        </p:nvSpPr>
        <p:spPr>
          <a:xfrm>
            <a:off x="457200" y="1935480"/>
            <a:ext cx="5410944" cy="4389120"/>
          </a:xfrm>
        </p:spPr>
        <p:txBody>
          <a:bodyPr>
            <a:normAutofit fontScale="85000" lnSpcReduction="20000"/>
          </a:bodyPr>
          <a:lstStyle/>
          <a:p>
            <a:r>
              <a:rPr lang="en-US" sz="2000" dirty="0" smtClean="0"/>
              <a:t>Bringing items from the hub to the wards</a:t>
            </a:r>
          </a:p>
          <a:p>
            <a:r>
              <a:rPr lang="en-US" sz="2000" dirty="0" smtClean="0"/>
              <a:t>Ensure correct forms have been filled in. </a:t>
            </a:r>
            <a:endParaRPr lang="en-US" sz="2000" dirty="0"/>
          </a:p>
          <a:p>
            <a:r>
              <a:rPr lang="en-US" sz="2000" dirty="0" smtClean="0"/>
              <a:t>Valuables? Medication?</a:t>
            </a:r>
          </a:p>
          <a:p>
            <a:r>
              <a:rPr lang="en-US" sz="2000" dirty="0" smtClean="0"/>
              <a:t>Observe infection reduction</a:t>
            </a:r>
          </a:p>
          <a:p>
            <a:r>
              <a:rPr lang="en-US" sz="2000" dirty="0" smtClean="0"/>
              <a:t>Isolation Ward – bring item to door and get Nurse information</a:t>
            </a:r>
          </a:p>
          <a:p>
            <a:r>
              <a:rPr lang="en-US" sz="2000" dirty="0" smtClean="0"/>
              <a:t>Non-isolation ward – bring item in and ask NIC if you can bring to patient. </a:t>
            </a:r>
          </a:p>
          <a:p>
            <a:r>
              <a:rPr lang="en-US" sz="2000" dirty="0" smtClean="0"/>
              <a:t>Return form to Volunteer Hub</a:t>
            </a:r>
          </a:p>
          <a:p>
            <a:r>
              <a:rPr lang="en-US" sz="2000" dirty="0" smtClean="0"/>
              <a:t>Also:</a:t>
            </a:r>
          </a:p>
          <a:p>
            <a:pPr lvl="1"/>
            <a:r>
              <a:rPr lang="en-US" sz="1800" dirty="0" smtClean="0"/>
              <a:t>Direct </a:t>
            </a:r>
            <a:r>
              <a:rPr lang="en-US" sz="1800" dirty="0"/>
              <a:t>patients to the correct </a:t>
            </a:r>
            <a:r>
              <a:rPr lang="en-US" sz="1800" dirty="0" smtClean="0"/>
              <a:t>location</a:t>
            </a:r>
          </a:p>
          <a:p>
            <a:pPr lvl="1"/>
            <a:r>
              <a:rPr lang="en-US" sz="1800" dirty="0" smtClean="0"/>
              <a:t>Escort </a:t>
            </a:r>
            <a:r>
              <a:rPr lang="en-US" sz="1800" dirty="0"/>
              <a:t>patients (and staff) to specific teams/services within the building </a:t>
            </a:r>
            <a:endParaRPr lang="en-US" sz="1800" dirty="0" smtClean="0"/>
          </a:p>
          <a:p>
            <a:pPr lvl="1"/>
            <a:r>
              <a:rPr lang="en-US" sz="1800" dirty="0" smtClean="0"/>
              <a:t>Support </a:t>
            </a:r>
            <a:r>
              <a:rPr lang="en-US" sz="1800" dirty="0"/>
              <a:t>the reception team with patient </a:t>
            </a:r>
            <a:r>
              <a:rPr lang="en-US" sz="1800" dirty="0" smtClean="0"/>
              <a:t>transport, and </a:t>
            </a:r>
            <a:r>
              <a:rPr lang="en-US" sz="1800" dirty="0"/>
              <a:t>a</a:t>
            </a:r>
            <a:r>
              <a:rPr lang="en-US" sz="1800" dirty="0" smtClean="0"/>
              <a:t>ssist </a:t>
            </a:r>
            <a:r>
              <a:rPr lang="en-US" sz="1800" dirty="0"/>
              <a:t>with onward transport, bus timetables, taxis etc</a:t>
            </a:r>
            <a:r>
              <a:rPr lang="en-US" sz="1800" dirty="0" smtClean="0"/>
              <a:t>.</a:t>
            </a:r>
          </a:p>
          <a:p>
            <a:pPr lvl="1"/>
            <a:r>
              <a:rPr lang="en-US" sz="1800" dirty="0" smtClean="0"/>
              <a:t>Gather extra support resources for patients and staff (other </a:t>
            </a:r>
            <a:r>
              <a:rPr lang="en-US" sz="1800" dirty="0" err="1" smtClean="0"/>
              <a:t>organisations</a:t>
            </a:r>
            <a:r>
              <a:rPr lang="en-US" sz="1800" dirty="0" smtClean="0"/>
              <a:t>, phone numbers </a:t>
            </a:r>
            <a:r>
              <a:rPr lang="en-US" sz="1800" dirty="0" err="1" smtClean="0"/>
              <a:t>etc</a:t>
            </a:r>
            <a:r>
              <a:rPr lang="en-US" sz="1800" dirty="0" smtClean="0"/>
              <a:t>)</a:t>
            </a:r>
            <a:endParaRPr lang="en-GB"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1988840"/>
            <a:ext cx="2916324" cy="3888432"/>
          </a:xfrm>
          <a:prstGeom prst="rect">
            <a:avLst/>
          </a:prstGeom>
        </p:spPr>
      </p:pic>
      <p:sp>
        <p:nvSpPr>
          <p:cNvPr id="6" name="TextBox 5"/>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3518358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29600" cy="708688"/>
          </a:xfrm>
        </p:spPr>
        <p:txBody>
          <a:bodyPr>
            <a:normAutofit fontScale="90000"/>
          </a:bodyPr>
          <a:lstStyle/>
          <a:p>
            <a:pPr algn="ctr"/>
            <a:r>
              <a:rPr lang="en-GB" dirty="0" smtClean="0"/>
              <a:t>Response Volunteer Training</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1077160"/>
              </p:ext>
            </p:extLst>
          </p:nvPr>
        </p:nvGraphicFramePr>
        <p:xfrm>
          <a:off x="395536" y="2348880"/>
          <a:ext cx="8229600" cy="3337560"/>
        </p:xfrm>
        <a:graphic>
          <a:graphicData uri="http://schemas.openxmlformats.org/drawingml/2006/table">
            <a:tbl>
              <a:tblPr firstRow="1" bandRow="1">
                <a:tableStyleId>{5C22544A-7EE6-4342-B048-85BDC9FD1C3A}</a:tableStyleId>
              </a:tblPr>
              <a:tblGrid>
                <a:gridCol w="5544294"/>
                <a:gridCol w="2685306"/>
              </a:tblGrid>
              <a:tr h="370840">
                <a:tc>
                  <a:txBody>
                    <a:bodyPr/>
                    <a:lstStyle/>
                    <a:p>
                      <a:endParaRPr lang="en-GB" dirty="0"/>
                    </a:p>
                  </a:txBody>
                  <a:tcPr/>
                </a:tc>
                <a:tc>
                  <a:txBody>
                    <a:bodyPr/>
                    <a:lstStyle/>
                    <a:p>
                      <a:endParaRPr lang="en-GB"/>
                    </a:p>
                  </a:txBody>
                  <a:tcPr/>
                </a:tc>
              </a:tr>
              <a:tr h="370840">
                <a:tc>
                  <a:txBody>
                    <a:bodyPr/>
                    <a:lstStyle/>
                    <a:p>
                      <a:r>
                        <a:rPr lang="en-GB" dirty="0" smtClean="0"/>
                        <a:t>Introduction</a:t>
                      </a:r>
                      <a:endParaRPr lang="en-GB" dirty="0"/>
                    </a:p>
                  </a:txBody>
                  <a:tcPr/>
                </a:tc>
                <a:tc>
                  <a:txBody>
                    <a:bodyPr/>
                    <a:lstStyle/>
                    <a:p>
                      <a:r>
                        <a:rPr lang="en-GB" dirty="0" smtClean="0"/>
                        <a:t>09:15 – 09:25</a:t>
                      </a:r>
                      <a:endParaRPr lang="en-GB" dirty="0"/>
                    </a:p>
                  </a:txBody>
                  <a:tcPr/>
                </a:tc>
              </a:tr>
              <a:tr h="370840">
                <a:tc>
                  <a:txBody>
                    <a:bodyPr/>
                    <a:lstStyle/>
                    <a:p>
                      <a:r>
                        <a:rPr lang="en-GB" dirty="0" smtClean="0"/>
                        <a:t>Covid-19 &amp; Infection Control</a:t>
                      </a:r>
                      <a:endParaRPr lang="en-GB" dirty="0"/>
                    </a:p>
                  </a:txBody>
                  <a:tcPr/>
                </a:tc>
                <a:tc>
                  <a:txBody>
                    <a:bodyPr/>
                    <a:lstStyle/>
                    <a:p>
                      <a:r>
                        <a:rPr lang="en-GB" dirty="0" smtClean="0"/>
                        <a:t>09:25 – 09:45</a:t>
                      </a:r>
                      <a:endParaRPr lang="en-GB" dirty="0"/>
                    </a:p>
                  </a:txBody>
                  <a:tcPr/>
                </a:tc>
              </a:tr>
              <a:tr h="370840">
                <a:tc>
                  <a:txBody>
                    <a:bodyPr/>
                    <a:lstStyle/>
                    <a:p>
                      <a:r>
                        <a:rPr lang="en-GB" dirty="0" smtClean="0"/>
                        <a:t>How</a:t>
                      </a:r>
                      <a:r>
                        <a:rPr lang="en-GB" baseline="0" dirty="0" smtClean="0"/>
                        <a:t> ‘Response Volunteer’ will work</a:t>
                      </a:r>
                      <a:endParaRPr lang="en-GB" dirty="0"/>
                    </a:p>
                  </a:txBody>
                  <a:tcPr/>
                </a:tc>
                <a:tc>
                  <a:txBody>
                    <a:bodyPr/>
                    <a:lstStyle/>
                    <a:p>
                      <a:r>
                        <a:rPr lang="en-GB" dirty="0" smtClean="0"/>
                        <a:t>09:45 – 10:00</a:t>
                      </a:r>
                      <a:endParaRPr lang="en-GB" dirty="0"/>
                    </a:p>
                  </a:txBody>
                  <a:tcPr/>
                </a:tc>
              </a:tr>
              <a:tr h="370840">
                <a:tc>
                  <a:txBody>
                    <a:bodyPr/>
                    <a:lstStyle/>
                    <a:p>
                      <a:r>
                        <a:rPr lang="en-GB" dirty="0" smtClean="0"/>
                        <a:t>Break</a:t>
                      </a:r>
                      <a:endParaRPr lang="en-GB" dirty="0"/>
                    </a:p>
                  </a:txBody>
                  <a:tcPr/>
                </a:tc>
                <a:tc>
                  <a:txBody>
                    <a:bodyPr/>
                    <a:lstStyle/>
                    <a:p>
                      <a:r>
                        <a:rPr lang="en-GB" dirty="0" smtClean="0"/>
                        <a:t>10:00 – 10:15</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Tasks within</a:t>
                      </a:r>
                      <a:r>
                        <a:rPr lang="en-GB" baseline="0" dirty="0" smtClean="0"/>
                        <a:t> the Response Volunteer role</a:t>
                      </a:r>
                      <a:endParaRPr lang="en-GB" dirty="0" smtClean="0"/>
                    </a:p>
                  </a:txBody>
                  <a:tcPr/>
                </a:tc>
                <a:tc>
                  <a:txBody>
                    <a:bodyPr/>
                    <a:lstStyle/>
                    <a:p>
                      <a:r>
                        <a:rPr lang="en-GB" dirty="0" smtClean="0"/>
                        <a:t>10:15 – 10:35</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Rules and Guidelines</a:t>
                      </a:r>
                    </a:p>
                  </a:txBody>
                  <a:tcPr/>
                </a:tc>
                <a:tc>
                  <a:txBody>
                    <a:bodyPr/>
                    <a:lstStyle/>
                    <a:p>
                      <a:r>
                        <a:rPr lang="en-GB" dirty="0" smtClean="0"/>
                        <a:t>10:35 – 11:10</a:t>
                      </a:r>
                      <a:endParaRPr lang="en-GB" dirty="0"/>
                    </a:p>
                  </a:txBody>
                  <a:tcPr/>
                </a:tc>
              </a:tr>
              <a:tr h="370840">
                <a:tc>
                  <a:txBody>
                    <a:bodyPr/>
                    <a:lstStyle/>
                    <a:p>
                      <a:r>
                        <a:rPr lang="en-GB" dirty="0" smtClean="0"/>
                        <a:t>Self</a:t>
                      </a:r>
                      <a:r>
                        <a:rPr lang="en-GB" baseline="0" dirty="0" smtClean="0"/>
                        <a:t> Care</a:t>
                      </a:r>
                      <a:endParaRPr lang="en-GB" dirty="0"/>
                    </a:p>
                  </a:txBody>
                  <a:tcPr/>
                </a:tc>
                <a:tc>
                  <a:txBody>
                    <a:bodyPr/>
                    <a:lstStyle/>
                    <a:p>
                      <a:r>
                        <a:rPr lang="en-GB" dirty="0" smtClean="0"/>
                        <a:t>11:10 – 11:40</a:t>
                      </a:r>
                      <a:endParaRPr lang="en-GB" dirty="0"/>
                    </a:p>
                  </a:txBody>
                  <a:tcPr/>
                </a:tc>
              </a:tr>
              <a:tr h="370840">
                <a:tc>
                  <a:txBody>
                    <a:bodyPr/>
                    <a:lstStyle/>
                    <a:p>
                      <a:r>
                        <a:rPr lang="en-GB" dirty="0" smtClean="0"/>
                        <a:t>Recap and Questions</a:t>
                      </a:r>
                      <a:endParaRPr lang="en-GB" dirty="0"/>
                    </a:p>
                  </a:txBody>
                  <a:tcPr/>
                </a:tc>
                <a:tc>
                  <a:txBody>
                    <a:bodyPr/>
                    <a:lstStyle/>
                    <a:p>
                      <a:r>
                        <a:rPr lang="en-GB" dirty="0" smtClean="0"/>
                        <a:t>11:40 – 12:00</a:t>
                      </a:r>
                      <a:endParaRPr lang="en-GB" dirty="0"/>
                    </a:p>
                  </a:txBody>
                  <a:tcP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sp>
        <p:nvSpPr>
          <p:cNvPr id="8" name="TextBox 7"/>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762218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r>
              <a:rPr lang="en-GB" dirty="0" smtClean="0"/>
              <a:t>Other Tasks</a:t>
            </a:r>
            <a:endParaRPr lang="en-GB" dirty="0"/>
          </a:p>
        </p:txBody>
      </p:sp>
      <p:sp>
        <p:nvSpPr>
          <p:cNvPr id="3" name="Content Placeholder 2"/>
          <p:cNvSpPr>
            <a:spLocks noGrp="1"/>
          </p:cNvSpPr>
          <p:nvPr>
            <p:ph idx="1"/>
          </p:nvPr>
        </p:nvSpPr>
        <p:spPr>
          <a:xfrm>
            <a:off x="179512" y="2185596"/>
            <a:ext cx="5040560" cy="4389120"/>
          </a:xfrm>
        </p:spPr>
        <p:txBody>
          <a:bodyPr>
            <a:normAutofit/>
          </a:bodyPr>
          <a:lstStyle/>
          <a:p>
            <a:endParaRPr lang="en-GB" dirty="0" smtClean="0"/>
          </a:p>
          <a:p>
            <a:r>
              <a:rPr lang="en-GB" dirty="0" smtClean="0"/>
              <a:t>TTA/TTO</a:t>
            </a:r>
          </a:p>
          <a:p>
            <a:r>
              <a:rPr lang="en-GB" dirty="0" smtClean="0"/>
              <a:t>Patient Affairs / PALS </a:t>
            </a:r>
          </a:p>
          <a:p>
            <a:r>
              <a:rPr lang="en-GB" dirty="0" smtClean="0"/>
              <a:t>Surgery PPE Supervision</a:t>
            </a:r>
          </a:p>
          <a:p>
            <a:r>
              <a:rPr lang="en-GB" dirty="0" smtClean="0"/>
              <a:t>Maternity Reception </a:t>
            </a:r>
          </a:p>
          <a:p>
            <a:r>
              <a:rPr lang="en-GB" dirty="0" smtClean="0"/>
              <a:t>ICT Support</a:t>
            </a:r>
          </a:p>
          <a:p>
            <a:r>
              <a:rPr lang="en-GB" dirty="0" smtClean="0"/>
              <a:t>PPE Assembly</a:t>
            </a:r>
          </a:p>
          <a:p>
            <a:r>
              <a:rPr lang="en-GB" dirty="0" smtClean="0"/>
              <a:t>Patient Belongings Returned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3827" r="3290" b="5681"/>
          <a:stretch/>
        </p:blipFill>
        <p:spPr>
          <a:xfrm>
            <a:off x="4211960" y="2562099"/>
            <a:ext cx="4614209" cy="2880320"/>
          </a:xfrm>
          <a:prstGeom prst="rect">
            <a:avLst/>
          </a:prstGeom>
        </p:spPr>
      </p:pic>
      <p:sp>
        <p:nvSpPr>
          <p:cNvPr id="6" name="TextBox 5"/>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630154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6851104" cy="1152128"/>
          </a:xfrm>
        </p:spPr>
        <p:txBody>
          <a:bodyPr>
            <a:noAutofit/>
          </a:bodyPr>
          <a:lstStyle/>
          <a:p>
            <a:r>
              <a:rPr lang="en-GB" sz="4000" dirty="0" smtClean="0"/>
              <a:t>Communication with Staff, Patients and the Public</a:t>
            </a:r>
            <a:endParaRPr lang="en-GB" sz="4000" dirty="0"/>
          </a:p>
        </p:txBody>
      </p:sp>
      <p:sp>
        <p:nvSpPr>
          <p:cNvPr id="3" name="Content Placeholder 2"/>
          <p:cNvSpPr>
            <a:spLocks noGrp="1"/>
          </p:cNvSpPr>
          <p:nvPr>
            <p:ph idx="1"/>
          </p:nvPr>
        </p:nvSpPr>
        <p:spPr>
          <a:xfrm>
            <a:off x="457200" y="1844824"/>
            <a:ext cx="4690864" cy="4479776"/>
          </a:xfrm>
        </p:spPr>
        <p:txBody>
          <a:bodyPr>
            <a:normAutofit fontScale="92500" lnSpcReduction="10000"/>
          </a:bodyPr>
          <a:lstStyle/>
          <a:p>
            <a:r>
              <a:rPr lang="en-GB" sz="1800" dirty="0" smtClean="0"/>
              <a:t>Remember, all patients and visitors will be apprehensive or scared</a:t>
            </a:r>
          </a:p>
          <a:p>
            <a:r>
              <a:rPr lang="en-GB" sz="1800" dirty="0" smtClean="0"/>
              <a:t>They may have had difficulties on NHS111 or with their GP, parking etc. </a:t>
            </a:r>
          </a:p>
          <a:p>
            <a:r>
              <a:rPr lang="en-GB" sz="1800" dirty="0" smtClean="0"/>
              <a:t>Be clear – if you don’t know, say you don’t know, and offer to find out or get help. </a:t>
            </a:r>
          </a:p>
          <a:p>
            <a:r>
              <a:rPr lang="en-GB" sz="1800" dirty="0" smtClean="0"/>
              <a:t>Do your best, but don’t make promises.</a:t>
            </a:r>
          </a:p>
          <a:p>
            <a:r>
              <a:rPr lang="en-GB" sz="1800" dirty="0" smtClean="0"/>
              <a:t>Try to remain calm and polite – you should not face abuse, and you should report any aggressive behaviour. </a:t>
            </a:r>
          </a:p>
          <a:p>
            <a:r>
              <a:rPr lang="en-GB" sz="1800" dirty="0" smtClean="0"/>
              <a:t>Staff will be busy, overwhelmed and tired. They may not realise that you don’t understand what they are saying. Ask for clarification, remind people what you are and aren’t able to do. </a:t>
            </a:r>
          </a:p>
          <a:p>
            <a:r>
              <a:rPr lang="en-GB" sz="1800" dirty="0" smtClean="0"/>
              <a:t>If staff or the public are abusive – let us know immediately. </a:t>
            </a:r>
            <a:endParaRPr lang="en-GB"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725" t="4713" r="7932" b="4221"/>
          <a:stretch/>
        </p:blipFill>
        <p:spPr>
          <a:xfrm>
            <a:off x="6084168" y="2492896"/>
            <a:ext cx="2437230" cy="2695411"/>
          </a:xfrm>
          <a:prstGeom prst="rect">
            <a:avLst/>
          </a:prstGeom>
        </p:spPr>
      </p:pic>
      <p:sp>
        <p:nvSpPr>
          <p:cNvPr id="6" name="TextBox 5"/>
          <p:cNvSpPr txBox="1"/>
          <p:nvPr/>
        </p:nvSpPr>
        <p:spPr>
          <a:xfrm>
            <a:off x="6411807" y="1876237"/>
            <a:ext cx="2132810" cy="338554"/>
          </a:xfrm>
          <a:prstGeom prst="rect">
            <a:avLst/>
          </a:prstGeom>
          <a:noFill/>
        </p:spPr>
        <p:txBody>
          <a:bodyPr wrap="square" rtlCol="0">
            <a:spAutoFit/>
          </a:bodyPr>
          <a:lstStyle/>
          <a:p>
            <a:r>
              <a:rPr lang="en-GB" sz="1600" dirty="0" smtClean="0">
                <a:solidFill>
                  <a:srgbClr val="00B050"/>
                </a:solidFill>
                <a:latin typeface="+mj-lt"/>
              </a:rPr>
              <a:t>What you see and hear</a:t>
            </a:r>
            <a:endParaRPr lang="en-GB" sz="1600" dirty="0">
              <a:solidFill>
                <a:srgbClr val="00B050"/>
              </a:solidFill>
              <a:latin typeface="+mj-lt"/>
            </a:endParaRPr>
          </a:p>
        </p:txBody>
      </p:sp>
      <p:sp>
        <p:nvSpPr>
          <p:cNvPr id="8" name="TextBox 7"/>
          <p:cNvSpPr txBox="1"/>
          <p:nvPr/>
        </p:nvSpPr>
        <p:spPr>
          <a:xfrm>
            <a:off x="5275452" y="4653136"/>
            <a:ext cx="724024" cy="338554"/>
          </a:xfrm>
          <a:prstGeom prst="rect">
            <a:avLst/>
          </a:prstGeom>
          <a:noFill/>
        </p:spPr>
        <p:txBody>
          <a:bodyPr wrap="square" rtlCol="0">
            <a:spAutoFit/>
          </a:bodyPr>
          <a:lstStyle/>
          <a:p>
            <a:r>
              <a:rPr lang="en-GB" sz="1600" dirty="0" smtClean="0">
                <a:solidFill>
                  <a:srgbClr val="00B050"/>
                </a:solidFill>
                <a:latin typeface="+mj-lt"/>
              </a:rPr>
              <a:t>Home</a:t>
            </a:r>
            <a:endParaRPr lang="en-GB" sz="1600" dirty="0">
              <a:solidFill>
                <a:srgbClr val="00B050"/>
              </a:solidFill>
              <a:latin typeface="+mj-lt"/>
            </a:endParaRPr>
          </a:p>
        </p:txBody>
      </p:sp>
      <p:sp>
        <p:nvSpPr>
          <p:cNvPr id="9" name="TextBox 8"/>
          <p:cNvSpPr txBox="1"/>
          <p:nvPr/>
        </p:nvSpPr>
        <p:spPr>
          <a:xfrm>
            <a:off x="6827796" y="5301208"/>
            <a:ext cx="669102" cy="338554"/>
          </a:xfrm>
          <a:prstGeom prst="rect">
            <a:avLst/>
          </a:prstGeom>
          <a:noFill/>
        </p:spPr>
        <p:txBody>
          <a:bodyPr wrap="square" rtlCol="0">
            <a:spAutoFit/>
          </a:bodyPr>
          <a:lstStyle/>
          <a:p>
            <a:r>
              <a:rPr lang="en-GB" sz="1600" dirty="0" smtClean="0">
                <a:solidFill>
                  <a:srgbClr val="00B050"/>
                </a:solidFill>
                <a:latin typeface="+mj-lt"/>
              </a:rPr>
              <a:t>Work</a:t>
            </a:r>
            <a:endParaRPr lang="en-GB" sz="1600" dirty="0">
              <a:solidFill>
                <a:srgbClr val="00B050"/>
              </a:solidFill>
              <a:latin typeface="+mj-lt"/>
            </a:endParaRPr>
          </a:p>
        </p:txBody>
      </p:sp>
      <p:sp>
        <p:nvSpPr>
          <p:cNvPr id="10" name="TextBox 9"/>
          <p:cNvSpPr txBox="1"/>
          <p:nvPr/>
        </p:nvSpPr>
        <p:spPr>
          <a:xfrm>
            <a:off x="5364088" y="6093296"/>
            <a:ext cx="792088" cy="338554"/>
          </a:xfrm>
          <a:prstGeom prst="rect">
            <a:avLst/>
          </a:prstGeom>
          <a:noFill/>
        </p:spPr>
        <p:txBody>
          <a:bodyPr wrap="square" rtlCol="0">
            <a:spAutoFit/>
          </a:bodyPr>
          <a:lstStyle/>
          <a:p>
            <a:r>
              <a:rPr lang="en-GB" sz="1600" dirty="0" smtClean="0">
                <a:solidFill>
                  <a:srgbClr val="00B050"/>
                </a:solidFill>
                <a:latin typeface="+mj-lt"/>
              </a:rPr>
              <a:t>Money</a:t>
            </a:r>
            <a:endParaRPr lang="en-GB" sz="1600" dirty="0">
              <a:solidFill>
                <a:srgbClr val="00B050"/>
              </a:solidFill>
              <a:latin typeface="+mj-lt"/>
            </a:endParaRPr>
          </a:p>
        </p:txBody>
      </p:sp>
      <p:sp>
        <p:nvSpPr>
          <p:cNvPr id="11" name="TextBox 10"/>
          <p:cNvSpPr txBox="1"/>
          <p:nvPr/>
        </p:nvSpPr>
        <p:spPr>
          <a:xfrm>
            <a:off x="7898781" y="5291459"/>
            <a:ext cx="745211" cy="338554"/>
          </a:xfrm>
          <a:prstGeom prst="rect">
            <a:avLst/>
          </a:prstGeom>
          <a:noFill/>
        </p:spPr>
        <p:txBody>
          <a:bodyPr wrap="square" rtlCol="0">
            <a:spAutoFit/>
          </a:bodyPr>
          <a:lstStyle/>
          <a:p>
            <a:r>
              <a:rPr lang="en-GB" sz="1600" dirty="0" smtClean="0">
                <a:solidFill>
                  <a:srgbClr val="00B050"/>
                </a:solidFill>
                <a:latin typeface="+mj-lt"/>
              </a:rPr>
              <a:t>Family</a:t>
            </a:r>
            <a:endParaRPr lang="en-GB" sz="1600" dirty="0">
              <a:solidFill>
                <a:srgbClr val="00B050"/>
              </a:solidFill>
              <a:latin typeface="+mj-lt"/>
            </a:endParaRPr>
          </a:p>
        </p:txBody>
      </p:sp>
      <p:sp>
        <p:nvSpPr>
          <p:cNvPr id="12" name="TextBox 11"/>
          <p:cNvSpPr txBox="1"/>
          <p:nvPr/>
        </p:nvSpPr>
        <p:spPr>
          <a:xfrm>
            <a:off x="7456923" y="5781210"/>
            <a:ext cx="784057" cy="338554"/>
          </a:xfrm>
          <a:prstGeom prst="rect">
            <a:avLst/>
          </a:prstGeom>
          <a:noFill/>
        </p:spPr>
        <p:txBody>
          <a:bodyPr wrap="square" rtlCol="0">
            <a:spAutoFit/>
          </a:bodyPr>
          <a:lstStyle/>
          <a:p>
            <a:r>
              <a:rPr lang="en-GB" sz="1600" dirty="0" smtClean="0">
                <a:solidFill>
                  <a:srgbClr val="00B050"/>
                </a:solidFill>
                <a:latin typeface="+mj-lt"/>
              </a:rPr>
              <a:t>Today</a:t>
            </a:r>
            <a:endParaRPr lang="en-GB" sz="1600" dirty="0">
              <a:solidFill>
                <a:srgbClr val="00B050"/>
              </a:solidFill>
              <a:latin typeface="+mj-lt"/>
            </a:endParaRPr>
          </a:p>
        </p:txBody>
      </p:sp>
      <p:cxnSp>
        <p:nvCxnSpPr>
          <p:cNvPr id="14" name="Straight Arrow Connector 13"/>
          <p:cNvCxnSpPr/>
          <p:nvPr/>
        </p:nvCxnSpPr>
        <p:spPr>
          <a:xfrm flipV="1">
            <a:off x="5796136" y="3840601"/>
            <a:ext cx="1146444" cy="81253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838585" y="4365104"/>
            <a:ext cx="1146444" cy="173889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009891" y="3933056"/>
            <a:ext cx="716746" cy="153743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0"/>
          </p:cNvCxnSpPr>
          <p:nvPr/>
        </p:nvCxnSpPr>
        <p:spPr>
          <a:xfrm flipH="1" flipV="1">
            <a:off x="7812360" y="3645024"/>
            <a:ext cx="459027" cy="164643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0"/>
          </p:cNvCxnSpPr>
          <p:nvPr/>
        </p:nvCxnSpPr>
        <p:spPr>
          <a:xfrm flipH="1" flipV="1">
            <a:off x="7302783" y="4005064"/>
            <a:ext cx="546169" cy="177614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368264" y="2214791"/>
            <a:ext cx="0" cy="99818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2778825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r>
              <a:rPr lang="en-GB" sz="4400" dirty="0" smtClean="0"/>
              <a:t>Mandatory Rules</a:t>
            </a:r>
            <a:endParaRPr lang="en-GB" sz="4400" dirty="0"/>
          </a:p>
        </p:txBody>
      </p:sp>
      <p:sp>
        <p:nvSpPr>
          <p:cNvPr id="3" name="Content Placeholder 2"/>
          <p:cNvSpPr>
            <a:spLocks noGrp="1"/>
          </p:cNvSpPr>
          <p:nvPr>
            <p:ph idx="1"/>
          </p:nvPr>
        </p:nvSpPr>
        <p:spPr>
          <a:xfrm>
            <a:off x="457200" y="1556792"/>
            <a:ext cx="5122912" cy="4767808"/>
          </a:xfrm>
        </p:spPr>
        <p:txBody>
          <a:bodyPr>
            <a:normAutofit fontScale="92500" lnSpcReduction="10000"/>
          </a:bodyPr>
          <a:lstStyle/>
          <a:p>
            <a:r>
              <a:rPr lang="en-GB" sz="1600" dirty="0" smtClean="0"/>
              <a:t>If you feel unwell in any way – </a:t>
            </a:r>
            <a:r>
              <a:rPr lang="en-GB" sz="1600" u="sng" dirty="0" smtClean="0"/>
              <a:t>do not come in</a:t>
            </a:r>
          </a:p>
          <a:p>
            <a:r>
              <a:rPr lang="en-GB" sz="1600" dirty="0" smtClean="0"/>
              <a:t>If members of your household are self-isolating – </a:t>
            </a:r>
            <a:r>
              <a:rPr lang="en-GB" sz="1600" u="sng" dirty="0" smtClean="0"/>
              <a:t>do not come in</a:t>
            </a:r>
            <a:r>
              <a:rPr lang="en-GB" sz="1600" dirty="0" smtClean="0"/>
              <a:t>. </a:t>
            </a:r>
          </a:p>
          <a:p>
            <a:r>
              <a:rPr lang="en-GB" sz="1600" dirty="0" smtClean="0"/>
              <a:t>Wash or Sanitise Your Hands</a:t>
            </a:r>
          </a:p>
          <a:p>
            <a:r>
              <a:rPr lang="en-GB" sz="1600" dirty="0" smtClean="0"/>
              <a:t>Bare below the elbows, No:</a:t>
            </a:r>
          </a:p>
          <a:p>
            <a:pPr lvl="1"/>
            <a:r>
              <a:rPr lang="en-GB" sz="1400" dirty="0" smtClean="0"/>
              <a:t>Jewellery, </a:t>
            </a:r>
          </a:p>
          <a:p>
            <a:pPr lvl="1"/>
            <a:r>
              <a:rPr lang="en-GB" sz="1400" dirty="0" smtClean="0"/>
              <a:t>Watches, </a:t>
            </a:r>
          </a:p>
          <a:p>
            <a:pPr lvl="1"/>
            <a:r>
              <a:rPr lang="en-GB" sz="1400" dirty="0" smtClean="0"/>
              <a:t>Rings, </a:t>
            </a:r>
          </a:p>
          <a:p>
            <a:pPr lvl="1"/>
            <a:r>
              <a:rPr lang="en-GB" sz="1400" dirty="0" smtClean="0"/>
              <a:t>Bracelets, </a:t>
            </a:r>
          </a:p>
          <a:p>
            <a:pPr lvl="1"/>
            <a:r>
              <a:rPr lang="en-GB" sz="1400" dirty="0" smtClean="0"/>
              <a:t>Bangles </a:t>
            </a:r>
            <a:r>
              <a:rPr lang="en-GB" sz="1400" dirty="0" err="1" smtClean="0"/>
              <a:t>etc</a:t>
            </a:r>
            <a:endParaRPr lang="en-GB" sz="1400" dirty="0" smtClean="0"/>
          </a:p>
          <a:p>
            <a:r>
              <a:rPr lang="en-GB" sz="1600" u="sng" dirty="0" smtClean="0"/>
              <a:t>You must wear  your Volunteer Polo Shirt </a:t>
            </a:r>
            <a:r>
              <a:rPr lang="en-GB" sz="1600" dirty="0" smtClean="0"/>
              <a:t>(two, if you are doing two shifts – wash after each shift). </a:t>
            </a:r>
          </a:p>
          <a:p>
            <a:r>
              <a:rPr lang="en-GB" sz="1600" dirty="0" smtClean="0"/>
              <a:t>Hair tied back </a:t>
            </a:r>
          </a:p>
          <a:p>
            <a:r>
              <a:rPr lang="en-GB" sz="1600" dirty="0" smtClean="0"/>
              <a:t>Do not go onto Isolation Wards (look for staff w masks)</a:t>
            </a:r>
          </a:p>
          <a:p>
            <a:r>
              <a:rPr lang="en-GB" sz="1600" dirty="0" smtClean="0"/>
              <a:t>Hand </a:t>
            </a:r>
            <a:r>
              <a:rPr lang="en-GB" sz="1600" dirty="0" smtClean="0"/>
              <a:t>wash after every direct interaction with patient/public/task</a:t>
            </a:r>
            <a:endParaRPr lang="en-GB" sz="1600" dirty="0" smtClean="0"/>
          </a:p>
          <a:p>
            <a:r>
              <a:rPr lang="en-GB" sz="1600" dirty="0" smtClean="0"/>
              <a:t>Observe patient confidentiality</a:t>
            </a:r>
          </a:p>
          <a:p>
            <a:r>
              <a:rPr lang="en-GB" sz="1600" dirty="0" smtClean="0"/>
              <a:t>Do not agree to buy anything for patients – do not handle money or accept money. </a:t>
            </a:r>
          </a:p>
          <a:p>
            <a:endParaRPr lang="en-GB"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7550" b="13214"/>
          <a:stretch/>
        </p:blipFill>
        <p:spPr>
          <a:xfrm>
            <a:off x="5796136" y="1556792"/>
            <a:ext cx="3026832" cy="3398518"/>
          </a:xfrm>
          <a:prstGeom prst="rect">
            <a:avLst/>
          </a:prstGeom>
        </p:spPr>
      </p:pic>
      <p:sp>
        <p:nvSpPr>
          <p:cNvPr id="6" name="TextBox 5"/>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1354009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a:bodyPr>
          <a:lstStyle/>
          <a:p>
            <a:r>
              <a:rPr lang="en-GB" sz="4000" dirty="0" smtClean="0"/>
              <a:t>Boundaries &amp; Confidentiality</a:t>
            </a:r>
            <a:endParaRPr lang="en-GB" sz="4000" dirty="0"/>
          </a:p>
        </p:txBody>
      </p:sp>
      <p:sp>
        <p:nvSpPr>
          <p:cNvPr id="3" name="Content Placeholder 2"/>
          <p:cNvSpPr>
            <a:spLocks noGrp="1"/>
          </p:cNvSpPr>
          <p:nvPr>
            <p:ph idx="1"/>
          </p:nvPr>
        </p:nvSpPr>
        <p:spPr>
          <a:xfrm>
            <a:off x="457200" y="1556792"/>
            <a:ext cx="8229600" cy="4767808"/>
          </a:xfrm>
        </p:spPr>
        <p:txBody>
          <a:bodyPr>
            <a:normAutofit fontScale="62500" lnSpcReduction="20000"/>
          </a:bodyPr>
          <a:lstStyle/>
          <a:p>
            <a:r>
              <a:rPr lang="en-US" dirty="0"/>
              <a:t>Everyone </a:t>
            </a:r>
            <a:r>
              <a:rPr lang="en-US" dirty="0" smtClean="0"/>
              <a:t>within </a:t>
            </a:r>
            <a:r>
              <a:rPr lang="en-US" dirty="0"/>
              <a:t>in the NHS has a legal obligation to keep all patient and related information confidential. </a:t>
            </a:r>
            <a:r>
              <a:rPr lang="en-US" u="sng" dirty="0"/>
              <a:t>This also applies to Volunteers. </a:t>
            </a:r>
            <a:endParaRPr lang="en-US" u="sng" dirty="0" smtClean="0"/>
          </a:p>
          <a:p>
            <a:r>
              <a:rPr lang="en-US" dirty="0" smtClean="0"/>
              <a:t>It </a:t>
            </a:r>
            <a:r>
              <a:rPr lang="en-US" dirty="0"/>
              <a:t>is essential that people can be confident that their personal information is kept safe and secure and that people maintain the privacy of the individual, whilst sharing information to deliver better services. </a:t>
            </a:r>
            <a:endParaRPr lang="en-US" dirty="0" smtClean="0"/>
          </a:p>
          <a:p>
            <a:r>
              <a:rPr lang="en-US" dirty="0" smtClean="0"/>
              <a:t>We need to be mindful of other people’s spiritual and cultural beliefs, and we also need to remember to keep our own personal feelings to ourselves. </a:t>
            </a:r>
          </a:p>
          <a:p>
            <a:r>
              <a:rPr lang="en-US" b="1" dirty="0" smtClean="0"/>
              <a:t>The ONLY time this confidentiality should be breached is when disclosing a Safeguarding concern. If you have a Safeguarding Concern, you </a:t>
            </a:r>
            <a:r>
              <a:rPr lang="en-US" b="1" u="sng" dirty="0" smtClean="0"/>
              <a:t>must</a:t>
            </a:r>
            <a:r>
              <a:rPr lang="en-US" b="1" dirty="0" smtClean="0"/>
              <a:t> speak to Mark, Ruth or Aga </a:t>
            </a:r>
            <a:r>
              <a:rPr lang="en-US" b="1" u="sng" dirty="0" smtClean="0"/>
              <a:t>before finishing your shift</a:t>
            </a:r>
            <a:endParaRPr lang="en-GB" b="1" u="sng" dirty="0"/>
          </a:p>
          <a:p>
            <a:pPr marL="0" indent="0">
              <a:buNone/>
            </a:pPr>
            <a:endParaRPr lang="en-US" dirty="0" smtClean="0"/>
          </a:p>
          <a:p>
            <a:pPr marL="0" indent="0">
              <a:buNone/>
            </a:pPr>
            <a:r>
              <a:rPr lang="en-US" b="1" dirty="0" smtClean="0"/>
              <a:t>BOUNDARIES</a:t>
            </a:r>
          </a:p>
          <a:p>
            <a:r>
              <a:rPr lang="en-GB" dirty="0" smtClean="0"/>
              <a:t>Volunteers are part of the Trust, and as such are expected to have firm boundaries with patients and visitors</a:t>
            </a:r>
          </a:p>
          <a:p>
            <a:r>
              <a:rPr lang="en-GB" dirty="0" smtClean="0"/>
              <a:t>Don’t offer to buy anything for patients or visitors. Don’t accept money</a:t>
            </a:r>
          </a:p>
          <a:p>
            <a:r>
              <a:rPr lang="en-GB" dirty="0" smtClean="0"/>
              <a:t>Volunteers should not be asked to carry out the full job of a paid staff member</a:t>
            </a:r>
          </a:p>
          <a:p>
            <a:r>
              <a:rPr lang="en-GB" dirty="0" smtClean="0"/>
              <a:t>Volunteers should not have access to medical records or should not discuss patient information with anyone.</a:t>
            </a:r>
          </a:p>
          <a:p>
            <a:r>
              <a:rPr lang="en-GB" dirty="0" smtClean="0"/>
              <a:t>Volunteers should not go onto wards that are Isolated. Isolation areas can change rapidly – but any ward where staff are wearing masks, is an Isolation ward.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spTree>
    <p:extLst>
      <p:ext uri="{BB962C8B-B14F-4D97-AF65-F5344CB8AC3E}">
        <p14:creationId xmlns:p14="http://schemas.microsoft.com/office/powerpoint/2010/main" val="3731269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 CARE</a:t>
            </a:r>
            <a:endParaRPr lang="en-GB" dirty="0"/>
          </a:p>
        </p:txBody>
      </p:sp>
      <p:sp>
        <p:nvSpPr>
          <p:cNvPr id="3" name="Content Placeholder 2"/>
          <p:cNvSpPr>
            <a:spLocks noGrp="1"/>
          </p:cNvSpPr>
          <p:nvPr>
            <p:ph idx="1"/>
          </p:nvPr>
        </p:nvSpPr>
        <p:spPr/>
        <p:txBody>
          <a:bodyPr/>
          <a:lstStyle/>
          <a:p>
            <a:r>
              <a:rPr lang="en-GB" dirty="0" smtClean="0"/>
              <a:t>Importance of sticking to boundaries</a:t>
            </a:r>
          </a:p>
          <a:p>
            <a:r>
              <a:rPr lang="en-GB" dirty="0" smtClean="0"/>
              <a:t>Taking time for yourself</a:t>
            </a:r>
          </a:p>
          <a:p>
            <a:r>
              <a:rPr lang="en-GB" dirty="0" smtClean="0"/>
              <a:t>Identify your support network in advance</a:t>
            </a:r>
          </a:p>
          <a:p>
            <a:r>
              <a:rPr lang="en-GB" dirty="0"/>
              <a:t>Where to seek </a:t>
            </a:r>
            <a:r>
              <a:rPr lang="en-GB" dirty="0" smtClean="0"/>
              <a:t>support</a:t>
            </a:r>
          </a:p>
          <a:p>
            <a:pPr lvl="1"/>
            <a:r>
              <a:rPr lang="en-GB" dirty="0" smtClean="0"/>
              <a:t>Us</a:t>
            </a:r>
          </a:p>
          <a:p>
            <a:pPr lvl="1"/>
            <a:r>
              <a:rPr lang="en-GB" dirty="0" smtClean="0"/>
              <a:t>Pastoral Care</a:t>
            </a:r>
          </a:p>
          <a:p>
            <a:pPr lvl="1"/>
            <a:r>
              <a:rPr lang="en-GB" dirty="0" smtClean="0"/>
              <a:t>Wellbeing Team</a:t>
            </a:r>
          </a:p>
          <a:p>
            <a:pPr lvl="1"/>
            <a:r>
              <a:rPr lang="en-GB" dirty="0" smtClean="0"/>
              <a:t>Employee Assistance Programme &amp; Online Counselling</a:t>
            </a:r>
          </a:p>
          <a:p>
            <a:pPr lvl="2"/>
            <a:r>
              <a:rPr lang="en-GB" dirty="0" smtClean="0"/>
              <a:t>03303 800 658 / vivup.co.uk  - Register. </a:t>
            </a: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sp>
        <p:nvSpPr>
          <p:cNvPr id="5" name="TextBox 4"/>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4262955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r>
              <a:rPr lang="en-GB" dirty="0" smtClean="0"/>
              <a:t>Do &amp; Don’t</a:t>
            </a:r>
            <a:endParaRPr lang="en-GB" dirty="0"/>
          </a:p>
        </p:txBody>
      </p:sp>
      <p:sp>
        <p:nvSpPr>
          <p:cNvPr id="3" name="Content Placeholder 2"/>
          <p:cNvSpPr>
            <a:spLocks noGrp="1"/>
          </p:cNvSpPr>
          <p:nvPr>
            <p:ph idx="1"/>
          </p:nvPr>
        </p:nvSpPr>
        <p:spPr>
          <a:xfrm>
            <a:off x="457200" y="1340768"/>
            <a:ext cx="8229600" cy="4983832"/>
          </a:xfrm>
        </p:spPr>
        <p:txBody>
          <a:bodyPr/>
          <a:lstStyle/>
          <a:p>
            <a:pPr marL="0" indent="0">
              <a:buNone/>
            </a:pPr>
            <a:r>
              <a:rPr lang="en-GB" sz="2000" b="1" dirty="0" smtClean="0"/>
              <a:t>Do:</a:t>
            </a:r>
          </a:p>
          <a:p>
            <a:r>
              <a:rPr lang="en-GB" sz="2000" dirty="0" smtClean="0"/>
              <a:t>Clean hands every patient</a:t>
            </a:r>
          </a:p>
          <a:p>
            <a:r>
              <a:rPr lang="en-GB" sz="2000" dirty="0" smtClean="0"/>
              <a:t>Keep offering feedback to help us develop the role</a:t>
            </a:r>
          </a:p>
          <a:p>
            <a:r>
              <a:rPr lang="en-GB" sz="2000" dirty="0" smtClean="0"/>
              <a:t>Wash your Polo shirt after each shift</a:t>
            </a:r>
          </a:p>
          <a:p>
            <a:r>
              <a:rPr lang="en-GB" sz="2000" dirty="0" smtClean="0"/>
              <a:t>Spread the word – tell people you what you are doing</a:t>
            </a:r>
          </a:p>
          <a:p>
            <a:r>
              <a:rPr lang="en-GB" sz="2000" dirty="0" smtClean="0"/>
              <a:t>Stay in touch – let us know if your circumstances change</a:t>
            </a:r>
          </a:p>
          <a:p>
            <a:r>
              <a:rPr lang="en-GB" sz="2000" dirty="0" smtClean="0"/>
              <a:t>Let us know if you cannot make your shift</a:t>
            </a:r>
          </a:p>
          <a:p>
            <a:pPr marL="0" indent="0">
              <a:buNone/>
            </a:pPr>
            <a:r>
              <a:rPr lang="en-GB" sz="2000" b="1" dirty="0" smtClean="0"/>
              <a:t>Don’t:</a:t>
            </a:r>
          </a:p>
          <a:p>
            <a:r>
              <a:rPr lang="en-GB" sz="2000" dirty="0" smtClean="0"/>
              <a:t>Pay for parking – </a:t>
            </a:r>
            <a:r>
              <a:rPr lang="en-GB" sz="2000" dirty="0" smtClean="0"/>
              <a:t>No parking </a:t>
            </a:r>
            <a:endParaRPr lang="en-GB" sz="2000" dirty="0" smtClean="0"/>
          </a:p>
          <a:p>
            <a:r>
              <a:rPr lang="en-GB" sz="2000" dirty="0" smtClean="0"/>
              <a:t>Keep your worries to yourself</a:t>
            </a:r>
          </a:p>
          <a:p>
            <a:r>
              <a:rPr lang="en-GB" sz="2000" dirty="0" smtClean="0"/>
              <a:t>Come in if you feel scared or at risk</a:t>
            </a:r>
          </a:p>
          <a:p>
            <a:r>
              <a:rPr lang="en-GB" sz="2000" dirty="0" smtClean="0"/>
              <a:t>Be afraid to tell us you don’t know what to do</a:t>
            </a:r>
          </a:p>
          <a:p>
            <a:pPr marL="0" indent="0">
              <a:buNone/>
            </a:pPr>
            <a:endParaRPr lang="en-GB"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1196752"/>
            <a:ext cx="1296144" cy="129614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4797152"/>
            <a:ext cx="1340768" cy="1340768"/>
          </a:xfrm>
          <a:prstGeom prst="rect">
            <a:avLst/>
          </a:prstGeom>
        </p:spPr>
      </p:pic>
      <p:sp>
        <p:nvSpPr>
          <p:cNvPr id="7" name="TextBox 6"/>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3606668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515"/>
            <a:ext cx="8229600" cy="750245"/>
          </a:xfrm>
        </p:spPr>
        <p:txBody>
          <a:bodyPr>
            <a:normAutofit fontScale="90000"/>
          </a:bodyPr>
          <a:lstStyle/>
          <a:p>
            <a:r>
              <a:rPr lang="en-GB" dirty="0" smtClean="0"/>
              <a:t>Any Questions?</a:t>
            </a:r>
            <a:endParaRPr lang="en-GB" dirty="0"/>
          </a:p>
        </p:txBody>
      </p:sp>
      <p:sp>
        <p:nvSpPr>
          <p:cNvPr id="3" name="Content Placeholder 2"/>
          <p:cNvSpPr>
            <a:spLocks noGrp="1"/>
          </p:cNvSpPr>
          <p:nvPr>
            <p:ph idx="1"/>
          </p:nvPr>
        </p:nvSpPr>
        <p:spPr>
          <a:xfrm>
            <a:off x="107504" y="1268760"/>
            <a:ext cx="7056784" cy="5184576"/>
          </a:xfrm>
        </p:spPr>
        <p:txBody>
          <a:bodyPr>
            <a:normAutofit lnSpcReduction="10000"/>
          </a:bodyPr>
          <a:lstStyle/>
          <a:p>
            <a:r>
              <a:rPr lang="en-GB" sz="1600" b="1" dirty="0" smtClean="0"/>
              <a:t>What days and times can I volunteer?</a:t>
            </a:r>
          </a:p>
          <a:p>
            <a:pPr lvl="1"/>
            <a:r>
              <a:rPr lang="en-GB" sz="1400" dirty="0" smtClean="0"/>
              <a:t>Right now, we can only manage volunteers between </a:t>
            </a:r>
            <a:r>
              <a:rPr lang="en-GB" sz="1400" u="sng" dirty="0" smtClean="0"/>
              <a:t>8:30am and 5:30pm Monday to Friday</a:t>
            </a:r>
            <a:r>
              <a:rPr lang="en-GB" sz="1400" dirty="0" smtClean="0"/>
              <a:t>. We hope to expand this as we move forward</a:t>
            </a:r>
          </a:p>
          <a:p>
            <a:r>
              <a:rPr lang="en-GB" sz="1600" b="1" dirty="0" smtClean="0"/>
              <a:t>Can I carry on in my existing role?</a:t>
            </a:r>
          </a:p>
          <a:p>
            <a:pPr lvl="1"/>
            <a:r>
              <a:rPr lang="en-GB" sz="1400" dirty="0" smtClean="0"/>
              <a:t>We are stopping all other existing volunteer roles</a:t>
            </a:r>
            <a:r>
              <a:rPr lang="en-GB" sz="1400" dirty="0"/>
              <a:t> </a:t>
            </a:r>
            <a:r>
              <a:rPr lang="en-GB" sz="1400" dirty="0" smtClean="0"/>
              <a:t>at Watford Hospital</a:t>
            </a:r>
          </a:p>
          <a:p>
            <a:r>
              <a:rPr lang="en-GB" sz="1600" b="1" dirty="0" smtClean="0"/>
              <a:t>What if I want to stop volunteering?</a:t>
            </a:r>
          </a:p>
          <a:p>
            <a:pPr lvl="1"/>
            <a:r>
              <a:rPr lang="en-GB" sz="1400" dirty="0" smtClean="0"/>
              <a:t>If, for any reason, you do not want to keep coming in to volunteer – that is absolutely fine. Obviously if there is a problem or an issue, we would like the opportunity to fix it. But if you are stopping, please do let us know. </a:t>
            </a:r>
          </a:p>
          <a:p>
            <a:r>
              <a:rPr lang="en-GB" sz="1600" b="1" dirty="0" smtClean="0"/>
              <a:t>Is there someone I can talk to if things get too much?</a:t>
            </a:r>
          </a:p>
          <a:p>
            <a:pPr lvl="1"/>
            <a:r>
              <a:rPr lang="en-GB" sz="1400" dirty="0" smtClean="0"/>
              <a:t>Come and speak to Aga, Ruth or Mark. If we can’t help, we can signpost you to someone who can. </a:t>
            </a:r>
          </a:p>
          <a:p>
            <a:r>
              <a:rPr lang="en-GB" sz="1600" b="1" dirty="0" smtClean="0"/>
              <a:t>What if I want to volunteer at Hemel Hempstead or St Albans?</a:t>
            </a:r>
          </a:p>
          <a:p>
            <a:pPr lvl="1"/>
            <a:r>
              <a:rPr lang="en-GB" sz="1400" dirty="0" smtClean="0"/>
              <a:t>We hope to roll this service out at both HHH and SACH soon. We want to ensure it is working properly at WGH first. </a:t>
            </a:r>
          </a:p>
          <a:p>
            <a:r>
              <a:rPr lang="en-GB" sz="1600" b="1" dirty="0" smtClean="0"/>
              <a:t>If there is a particular task that I don’t enjoy or find difficult, can I ask not to do it?</a:t>
            </a:r>
          </a:p>
          <a:p>
            <a:pPr lvl="1"/>
            <a:r>
              <a:rPr lang="en-GB" sz="1400" dirty="0" smtClean="0"/>
              <a:t>Whilst we will try our best to facilitate you,  it may not be possible. </a:t>
            </a:r>
          </a:p>
          <a:p>
            <a:r>
              <a:rPr lang="en-GB" sz="1600" b="1" dirty="0" smtClean="0"/>
              <a:t>If I have any concerns, who do I speak to?</a:t>
            </a:r>
          </a:p>
          <a:p>
            <a:pPr lvl="1"/>
            <a:r>
              <a:rPr lang="en-GB" sz="1400" dirty="0" smtClean="0"/>
              <a:t>You can come and speak to Ruth, Mark or Aga at the Volunteer Hub. You can also email or call us. If you would rather escalate it, you can contact: Colette </a:t>
            </a:r>
            <a:r>
              <a:rPr lang="en-GB" sz="1400" dirty="0" err="1" smtClean="0"/>
              <a:t>Datt</a:t>
            </a:r>
            <a:r>
              <a:rPr lang="en-GB" sz="1400" dirty="0" smtClean="0"/>
              <a:t> – Lead Nurse, Patient Experience &amp; Public Participation. </a:t>
            </a:r>
          </a:p>
          <a:p>
            <a:pPr lvl="1"/>
            <a:endParaRPr lang="en-GB" sz="1400" dirty="0" smtClean="0"/>
          </a:p>
          <a:p>
            <a:pPr lvl="1"/>
            <a:endParaRPr lang="en-GB"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4975" y="1628800"/>
            <a:ext cx="1883242" cy="111063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6018" y="2996952"/>
            <a:ext cx="1883242" cy="111063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0032" y="4437112"/>
            <a:ext cx="1883242" cy="1110630"/>
          </a:xfrm>
          <a:prstGeom prst="rect">
            <a:avLst/>
          </a:prstGeom>
        </p:spPr>
      </p:pic>
      <p:sp>
        <p:nvSpPr>
          <p:cNvPr id="8" name="TextBox 7"/>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1597103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Before You Leave…..		</a:t>
            </a:r>
            <a:endParaRPr lang="en-GB" dirty="0"/>
          </a:p>
        </p:txBody>
      </p:sp>
      <p:sp>
        <p:nvSpPr>
          <p:cNvPr id="3" name="Content Placeholder 2"/>
          <p:cNvSpPr>
            <a:spLocks noGrp="1"/>
          </p:cNvSpPr>
          <p:nvPr>
            <p:ph idx="1"/>
          </p:nvPr>
        </p:nvSpPr>
        <p:spPr>
          <a:xfrm>
            <a:off x="457200" y="1935480"/>
            <a:ext cx="4834880" cy="4389120"/>
          </a:xfrm>
        </p:spPr>
        <p:txBody>
          <a:bodyPr>
            <a:normAutofit fontScale="85000" lnSpcReduction="10000"/>
          </a:bodyPr>
          <a:lstStyle/>
          <a:p>
            <a:r>
              <a:rPr lang="en-GB" sz="2800" dirty="0" smtClean="0"/>
              <a:t>What’s happening with your ID?</a:t>
            </a:r>
          </a:p>
          <a:p>
            <a:r>
              <a:rPr lang="en-GB" sz="2800" dirty="0" smtClean="0"/>
              <a:t>Do you have your Polo Shirt/s?</a:t>
            </a:r>
          </a:p>
          <a:p>
            <a:r>
              <a:rPr lang="en-GB" sz="2800" dirty="0" smtClean="0"/>
              <a:t>Do you know where the Volunteer Hub is?</a:t>
            </a:r>
          </a:p>
          <a:p>
            <a:r>
              <a:rPr lang="en-GB" sz="2800" dirty="0" smtClean="0"/>
              <a:t>Have you given us your mobile # for WhatsApp?</a:t>
            </a:r>
          </a:p>
          <a:p>
            <a:r>
              <a:rPr lang="en-GB" sz="2800" dirty="0" smtClean="0"/>
              <a:t>Make a note of the EAP</a:t>
            </a:r>
          </a:p>
          <a:p>
            <a:r>
              <a:rPr lang="en-GB" sz="2800" dirty="0" smtClean="0"/>
              <a:t>Sign the Declaration &amp; Parental Guidance</a:t>
            </a:r>
          </a:p>
          <a:p>
            <a:r>
              <a:rPr lang="en-GB" sz="2800" dirty="0"/>
              <a:t>G</a:t>
            </a:r>
            <a:r>
              <a:rPr lang="en-GB" sz="2800" dirty="0" smtClean="0"/>
              <a:t>et a meal voucher</a:t>
            </a:r>
          </a:p>
          <a:p>
            <a:r>
              <a:rPr lang="en-GB" sz="2800" dirty="0" smtClean="0"/>
              <a:t>Tell us your </a:t>
            </a:r>
            <a:r>
              <a:rPr lang="en-GB" sz="2800" dirty="0" err="1" smtClean="0"/>
              <a:t>Rota</a:t>
            </a:r>
            <a:r>
              <a:rPr lang="en-GB" sz="2800" dirty="0" smtClean="0"/>
              <a:t> availability</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76" t="16818" r="37758" b="7796"/>
          <a:stretch/>
        </p:blipFill>
        <p:spPr bwMode="auto">
          <a:xfrm>
            <a:off x="5654060" y="1844494"/>
            <a:ext cx="3421330" cy="4988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2685640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780696"/>
          </a:xfrm>
        </p:spPr>
        <p:txBody>
          <a:bodyPr>
            <a:normAutofit/>
          </a:bodyPr>
          <a:lstStyle/>
          <a:p>
            <a:pPr algn="ctr"/>
            <a:r>
              <a:rPr lang="en-GB" sz="4400" dirty="0" smtClean="0"/>
              <a:t>Obligatory Motivational Ending</a:t>
            </a:r>
            <a:endParaRPr lang="en-GB" sz="4400" dirty="0"/>
          </a:p>
        </p:txBody>
      </p:sp>
      <p:graphicFrame>
        <p:nvGraphicFramePr>
          <p:cNvPr id="4" name="Table 3"/>
          <p:cNvGraphicFramePr>
            <a:graphicFrameLocks noGrp="1"/>
          </p:cNvGraphicFramePr>
          <p:nvPr>
            <p:extLst>
              <p:ext uri="{D42A27DB-BD31-4B8C-83A1-F6EECF244321}">
                <p14:modId xmlns:p14="http://schemas.microsoft.com/office/powerpoint/2010/main" val="3184491019"/>
              </p:ext>
            </p:extLst>
          </p:nvPr>
        </p:nvGraphicFramePr>
        <p:xfrm>
          <a:off x="1619672" y="1700808"/>
          <a:ext cx="5712296" cy="2376263"/>
        </p:xfrm>
        <a:graphic>
          <a:graphicData uri="http://schemas.openxmlformats.org/drawingml/2006/table">
            <a:tbl>
              <a:tblPr firstRow="1" bandRow="1">
                <a:tableStyleId>{5C22544A-7EE6-4342-B048-85BDC9FD1C3A}</a:tableStyleId>
              </a:tblPr>
              <a:tblGrid>
                <a:gridCol w="561979"/>
                <a:gridCol w="5150317"/>
              </a:tblGrid>
              <a:tr h="391513">
                <a:tc>
                  <a:txBody>
                    <a:bodyPr/>
                    <a:lstStyle/>
                    <a:p>
                      <a:endParaRPr lang="en-GB" dirty="0"/>
                    </a:p>
                  </a:txBody>
                  <a:tcPr/>
                </a:tc>
                <a:tc>
                  <a:txBody>
                    <a:bodyPr/>
                    <a:lstStyle/>
                    <a:p>
                      <a:endParaRPr lang="en-GB" dirty="0"/>
                    </a:p>
                  </a:txBody>
                  <a:tcPr/>
                </a:tc>
              </a:tr>
              <a:tr h="396950">
                <a:tc>
                  <a:txBody>
                    <a:bodyPr/>
                    <a:lstStyle/>
                    <a:p>
                      <a:r>
                        <a:rPr lang="en-GB" b="1" dirty="0" smtClean="0"/>
                        <a:t>C</a:t>
                      </a:r>
                      <a:endParaRPr lang="en-GB" b="1" dirty="0"/>
                    </a:p>
                  </a:txBody>
                  <a:tcPr/>
                </a:tc>
                <a:tc>
                  <a:txBody>
                    <a:bodyPr/>
                    <a:lstStyle/>
                    <a:p>
                      <a:r>
                        <a:rPr lang="en-GB" dirty="0" smtClean="0"/>
                        <a:t>Clear communication</a:t>
                      </a:r>
                      <a:endParaRPr lang="en-GB" dirty="0"/>
                    </a:p>
                  </a:txBody>
                  <a:tcPr/>
                </a:tc>
              </a:tr>
              <a:tr h="396950">
                <a:tc>
                  <a:txBody>
                    <a:bodyPr/>
                    <a:lstStyle/>
                    <a:p>
                      <a:r>
                        <a:rPr lang="en-GB" b="1" dirty="0" smtClean="0"/>
                        <a:t>O</a:t>
                      </a:r>
                      <a:endParaRPr lang="en-GB" b="1" dirty="0"/>
                    </a:p>
                  </a:txBody>
                  <a:tcPr/>
                </a:tc>
                <a:tc>
                  <a:txBody>
                    <a:bodyPr/>
                    <a:lstStyle/>
                    <a:p>
                      <a:r>
                        <a:rPr lang="en-GB" dirty="0" smtClean="0"/>
                        <a:t>Observe boundaries</a:t>
                      </a:r>
                      <a:endParaRPr lang="en-GB" dirty="0"/>
                    </a:p>
                  </a:txBody>
                  <a:tcPr/>
                </a:tc>
              </a:tr>
              <a:tr h="396950">
                <a:tc>
                  <a:txBody>
                    <a:bodyPr/>
                    <a:lstStyle/>
                    <a:p>
                      <a:r>
                        <a:rPr lang="en-GB" b="1" dirty="0" smtClean="0"/>
                        <a:t>V</a:t>
                      </a:r>
                      <a:endParaRPr lang="en-GB" b="1" dirty="0"/>
                    </a:p>
                  </a:txBody>
                  <a:tcPr/>
                </a:tc>
                <a:tc>
                  <a:txBody>
                    <a:bodyPr/>
                    <a:lstStyle/>
                    <a:p>
                      <a:r>
                        <a:rPr lang="en-GB" dirty="0" smtClean="0"/>
                        <a:t>Vital to look after</a:t>
                      </a:r>
                      <a:r>
                        <a:rPr lang="en-GB" baseline="0" dirty="0" smtClean="0"/>
                        <a:t> your wellbeing</a:t>
                      </a:r>
                      <a:endParaRPr lang="en-GB" dirty="0"/>
                    </a:p>
                  </a:txBody>
                  <a:tcPr/>
                </a:tc>
              </a:tr>
              <a:tr h="396950">
                <a:tc>
                  <a:txBody>
                    <a:bodyPr/>
                    <a:lstStyle/>
                    <a:p>
                      <a:r>
                        <a:rPr lang="en-GB" b="1" dirty="0" smtClean="0"/>
                        <a:t>I</a:t>
                      </a:r>
                      <a:endParaRPr lang="en-GB" b="1" dirty="0"/>
                    </a:p>
                  </a:txBody>
                  <a:tcPr/>
                </a:tc>
                <a:tc>
                  <a:txBody>
                    <a:bodyPr/>
                    <a:lstStyle/>
                    <a:p>
                      <a:r>
                        <a:rPr lang="en-GB" dirty="0" smtClean="0"/>
                        <a:t>Inspire those around you </a:t>
                      </a:r>
                      <a:endParaRPr lang="en-GB" dirty="0"/>
                    </a:p>
                  </a:txBody>
                  <a:tcPr/>
                </a:tc>
              </a:tr>
              <a:tr h="396950">
                <a:tc>
                  <a:txBody>
                    <a:bodyPr/>
                    <a:lstStyle/>
                    <a:p>
                      <a:r>
                        <a:rPr lang="en-GB" b="1" dirty="0" smtClean="0"/>
                        <a:t>D</a:t>
                      </a:r>
                      <a:endParaRPr lang="en-GB" b="1" dirty="0"/>
                    </a:p>
                  </a:txBody>
                  <a:tcPr/>
                </a:tc>
                <a:tc>
                  <a:txBody>
                    <a:bodyPr/>
                    <a:lstStyle/>
                    <a:p>
                      <a:r>
                        <a:rPr lang="en-GB" dirty="0" smtClean="0"/>
                        <a:t>Do your</a:t>
                      </a:r>
                      <a:r>
                        <a:rPr lang="en-GB" baseline="0" dirty="0" smtClean="0"/>
                        <a:t> best!</a:t>
                      </a:r>
                      <a:endParaRPr lang="en-GB" dirty="0"/>
                    </a:p>
                  </a:txBody>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4293095"/>
            <a:ext cx="3888432" cy="2423424"/>
          </a:xfrm>
          <a:prstGeom prst="rect">
            <a:avLst/>
          </a:prstGeom>
        </p:spPr>
      </p:pic>
      <p:sp>
        <p:nvSpPr>
          <p:cNvPr id="5" name="TextBox 4"/>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1787104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515"/>
            <a:ext cx="8229600" cy="678237"/>
          </a:xfrm>
        </p:spPr>
        <p:txBody>
          <a:bodyPr>
            <a:normAutofit fontScale="90000"/>
          </a:bodyPr>
          <a:lstStyle/>
          <a:p>
            <a:pPr algn="ctr"/>
            <a:r>
              <a:rPr lang="en-GB" sz="4400" dirty="0" smtClean="0"/>
              <a:t>Voluntary Services Team</a:t>
            </a:r>
            <a:endParaRPr lang="en-GB" sz="4400" dirty="0"/>
          </a:p>
        </p:txBody>
      </p:sp>
      <p:sp>
        <p:nvSpPr>
          <p:cNvPr id="3" name="Content Placeholder 2"/>
          <p:cNvSpPr>
            <a:spLocks noGrp="1"/>
          </p:cNvSpPr>
          <p:nvPr>
            <p:ph idx="1"/>
          </p:nvPr>
        </p:nvSpPr>
        <p:spPr>
          <a:xfrm>
            <a:off x="1907704" y="1500982"/>
            <a:ext cx="4579870" cy="4839816"/>
          </a:xfrm>
        </p:spPr>
        <p:txBody>
          <a:bodyPr>
            <a:normAutofit fontScale="85000" lnSpcReduction="20000"/>
          </a:bodyPr>
          <a:lstStyle/>
          <a:p>
            <a:r>
              <a:rPr lang="en-GB" sz="1600" dirty="0" smtClean="0"/>
              <a:t>Sophie </a:t>
            </a:r>
            <a:r>
              <a:rPr lang="en-GB" sz="1600" dirty="0"/>
              <a:t>Baker </a:t>
            </a:r>
            <a:r>
              <a:rPr lang="en-GB" sz="1600" dirty="0" smtClean="0"/>
              <a:t>– Secretary/Administrator</a:t>
            </a:r>
            <a:endParaRPr lang="en-GB" sz="1600" dirty="0"/>
          </a:p>
          <a:p>
            <a:r>
              <a:rPr lang="en-GB" sz="1600" dirty="0"/>
              <a:t>Shilva Biju </a:t>
            </a:r>
            <a:r>
              <a:rPr lang="en-GB" sz="1600" dirty="0" smtClean="0"/>
              <a:t>– Administrator</a:t>
            </a:r>
          </a:p>
          <a:p>
            <a:r>
              <a:rPr lang="en-GB" sz="1600" dirty="0" smtClean="0"/>
              <a:t>Charlotte Mansell - Administrator</a:t>
            </a:r>
            <a:endParaRPr lang="en-GB" sz="1800" dirty="0" smtClean="0"/>
          </a:p>
          <a:p>
            <a:pPr lvl="1"/>
            <a:r>
              <a:rPr lang="en-GB" sz="2200" b="1" dirty="0" smtClean="0"/>
              <a:t>Phone</a:t>
            </a:r>
            <a:r>
              <a:rPr lang="en-GB" sz="2200" b="1" dirty="0"/>
              <a:t>: 01923 217 </a:t>
            </a:r>
            <a:r>
              <a:rPr lang="en-GB" sz="2200" b="1" dirty="0" smtClean="0"/>
              <a:t>307</a:t>
            </a:r>
          </a:p>
          <a:p>
            <a:pPr lvl="1"/>
            <a:r>
              <a:rPr lang="en-GB" sz="2200" b="1" dirty="0" smtClean="0"/>
              <a:t>Email</a:t>
            </a:r>
            <a:r>
              <a:rPr lang="en-GB" sz="2200" b="1" dirty="0"/>
              <a:t>: </a:t>
            </a:r>
            <a:r>
              <a:rPr lang="en-GB" sz="2200" b="1" u="sng" dirty="0">
                <a:hlinkClick r:id="rId3"/>
              </a:rPr>
              <a:t>westherts.volunteers@nhs.net</a:t>
            </a:r>
            <a:r>
              <a:rPr lang="en-GB" sz="2200" b="1" u="sng" dirty="0"/>
              <a:t> </a:t>
            </a:r>
          </a:p>
          <a:p>
            <a:pPr marL="393192" lvl="1" indent="0">
              <a:buNone/>
            </a:pPr>
            <a:endParaRPr lang="en-GB" sz="1800" dirty="0" smtClean="0"/>
          </a:p>
          <a:p>
            <a:r>
              <a:rPr lang="en-GB" sz="1600" dirty="0" smtClean="0"/>
              <a:t>Mark Cruise – Youth Volunteer Manager</a:t>
            </a:r>
          </a:p>
          <a:p>
            <a:pPr lvl="1"/>
            <a:r>
              <a:rPr lang="en-GB" sz="1800" dirty="0" smtClean="0"/>
              <a:t>Phone: 074 071 214 28</a:t>
            </a:r>
          </a:p>
          <a:p>
            <a:pPr lvl="1"/>
            <a:r>
              <a:rPr lang="en-GB" sz="1800" dirty="0" smtClean="0"/>
              <a:t>Email: </a:t>
            </a:r>
            <a:r>
              <a:rPr lang="en-GB" sz="1800" dirty="0" smtClean="0">
                <a:hlinkClick r:id="rId4"/>
              </a:rPr>
              <a:t>mark.cruise@nhs.net</a:t>
            </a:r>
            <a:r>
              <a:rPr lang="en-GB" sz="1800" dirty="0" smtClean="0"/>
              <a:t> </a:t>
            </a:r>
          </a:p>
          <a:p>
            <a:pPr marL="393192" lvl="1" indent="0">
              <a:buNone/>
            </a:pPr>
            <a:endParaRPr lang="en-GB" sz="1800" dirty="0" smtClean="0"/>
          </a:p>
          <a:p>
            <a:r>
              <a:rPr lang="en-GB" sz="1600" dirty="0" smtClean="0"/>
              <a:t>Aga Dychton – Emergency Department and Patient Lounge Volunteer Coordinator</a:t>
            </a:r>
          </a:p>
          <a:p>
            <a:pPr lvl="1"/>
            <a:r>
              <a:rPr lang="en-GB" sz="1800" dirty="0" smtClean="0"/>
              <a:t>Phone: 075 709 491 62</a:t>
            </a:r>
          </a:p>
          <a:p>
            <a:pPr lvl="1"/>
            <a:r>
              <a:rPr lang="en-GB" sz="1800" dirty="0" smtClean="0"/>
              <a:t>Email: </a:t>
            </a:r>
            <a:r>
              <a:rPr lang="en-GB" sz="1800" dirty="0" smtClean="0">
                <a:hlinkClick r:id="rId5"/>
              </a:rPr>
              <a:t>aga.dychton@nhs.net</a:t>
            </a:r>
            <a:r>
              <a:rPr lang="en-GB" sz="1800" dirty="0" smtClean="0"/>
              <a:t> </a:t>
            </a:r>
          </a:p>
          <a:p>
            <a:pPr marL="393192" lvl="1" indent="0">
              <a:buNone/>
            </a:pPr>
            <a:endParaRPr lang="en-GB" sz="1800" dirty="0" smtClean="0"/>
          </a:p>
          <a:p>
            <a:pPr marL="393192" lvl="1" indent="0">
              <a:buNone/>
            </a:pPr>
            <a:endParaRPr lang="en-GB" sz="1800" dirty="0" smtClean="0"/>
          </a:p>
          <a:p>
            <a:r>
              <a:rPr lang="en-GB" sz="1800" dirty="0" smtClean="0"/>
              <a:t>Ruth </a:t>
            </a:r>
            <a:r>
              <a:rPr lang="en-GB" sz="1800" dirty="0"/>
              <a:t>Paterson – Voluntary Services </a:t>
            </a:r>
            <a:r>
              <a:rPr lang="en-GB" sz="1800" dirty="0" smtClean="0"/>
              <a:t>Lead</a:t>
            </a:r>
            <a:endParaRPr lang="en-GB" sz="1800" dirty="0"/>
          </a:p>
          <a:p>
            <a:pPr lvl="1"/>
            <a:r>
              <a:rPr lang="en-GB" sz="1800" dirty="0"/>
              <a:t>Phone: 078 816 238 36</a:t>
            </a:r>
          </a:p>
          <a:p>
            <a:pPr lvl="1"/>
            <a:r>
              <a:rPr lang="en-GB" sz="1800" dirty="0"/>
              <a:t>Email: </a:t>
            </a:r>
            <a:r>
              <a:rPr lang="en-GB" sz="1800" dirty="0">
                <a:hlinkClick r:id="rId6"/>
              </a:rPr>
              <a:t>ruth.paterson@nhs.net</a:t>
            </a:r>
            <a:r>
              <a:rPr lang="en-GB" sz="1800" dirty="0"/>
              <a:t> </a:t>
            </a:r>
          </a:p>
          <a:p>
            <a:pPr marL="0" indent="0">
              <a:buNone/>
            </a:pPr>
            <a:endParaRPr lang="en-GB" sz="1600"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16540" t="27239" r="36490" b="21987"/>
          <a:stretch/>
        </p:blipFill>
        <p:spPr>
          <a:xfrm rot="5400000">
            <a:off x="6652291" y="5043263"/>
            <a:ext cx="1691510" cy="1371396"/>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11692" t="33435" r="37197" b="13098"/>
          <a:stretch/>
        </p:blipFill>
        <p:spPr>
          <a:xfrm rot="5400000">
            <a:off x="56856" y="3983704"/>
            <a:ext cx="1807340" cy="1418011"/>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6668991" y="2772167"/>
            <a:ext cx="1658111" cy="1243583"/>
          </a:xfrm>
          <a:prstGeom prst="rect">
            <a:avLst/>
          </a:prstGeom>
        </p:spPr>
      </p:pic>
      <p:pic>
        <p:nvPicPr>
          <p:cNvPr id="9" name="Picture 8"/>
          <p:cNvPicPr>
            <a:picLocks noChangeAspect="1"/>
          </p:cNvPicPr>
          <p:nvPr/>
        </p:nvPicPr>
        <p:blipFill rotWithShape="1">
          <a:blip r:embed="rId11" cstate="print">
            <a:extLst>
              <a:ext uri="{28A0092B-C50C-407E-A947-70E740481C1C}">
                <a14:useLocalDpi xmlns:a14="http://schemas.microsoft.com/office/drawing/2010/main" val="0"/>
              </a:ext>
            </a:extLst>
          </a:blip>
          <a:srcRect l="30884" t="23872" r="10833" b="23602"/>
          <a:stretch/>
        </p:blipFill>
        <p:spPr>
          <a:xfrm rot="5400000">
            <a:off x="-86335" y="1678623"/>
            <a:ext cx="2084942" cy="1409232"/>
          </a:xfrm>
          <a:prstGeom prst="rect">
            <a:avLst/>
          </a:prstGeom>
        </p:spPr>
      </p:pic>
      <p:cxnSp>
        <p:nvCxnSpPr>
          <p:cNvPr id="11" name="Straight Arrow Connector 10"/>
          <p:cNvCxnSpPr/>
          <p:nvPr/>
        </p:nvCxnSpPr>
        <p:spPr>
          <a:xfrm>
            <a:off x="1660750" y="2232771"/>
            <a:ext cx="54111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09646" y="4581128"/>
            <a:ext cx="65374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364089" y="3280117"/>
            <a:ext cx="1260140" cy="48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586282" y="5679541"/>
            <a:ext cx="104411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2002919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08112"/>
          </a:xfrm>
        </p:spPr>
        <p:txBody>
          <a:bodyPr/>
          <a:lstStyle/>
          <a:p>
            <a:pPr algn="ctr"/>
            <a:r>
              <a:rPr lang="en-GB" b="1" dirty="0" smtClean="0"/>
              <a:t>Infection Control</a:t>
            </a:r>
            <a:endParaRPr lang="en-GB" b="1" dirty="0"/>
          </a:p>
        </p:txBody>
      </p:sp>
      <p:sp>
        <p:nvSpPr>
          <p:cNvPr id="5" name="TextBox 4"/>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3768" y="1423742"/>
            <a:ext cx="4176464" cy="5150974"/>
          </a:xfrm>
        </p:spPr>
      </p:pic>
    </p:spTree>
    <p:extLst>
      <p:ext uri="{BB962C8B-B14F-4D97-AF65-F5344CB8AC3E}">
        <p14:creationId xmlns:p14="http://schemas.microsoft.com/office/powerpoint/2010/main" val="2155081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fontScale="90000"/>
          </a:bodyPr>
          <a:lstStyle/>
          <a:p>
            <a:r>
              <a:rPr lang="en-GB" dirty="0" smtClean="0"/>
              <a:t>Symptoms of COVID-19</a:t>
            </a:r>
            <a:endParaRPr lang="en-GB" dirty="0"/>
          </a:p>
        </p:txBody>
      </p:sp>
      <p:sp>
        <p:nvSpPr>
          <p:cNvPr id="3" name="Content Placeholder 2"/>
          <p:cNvSpPr>
            <a:spLocks noGrp="1"/>
          </p:cNvSpPr>
          <p:nvPr>
            <p:ph idx="1"/>
          </p:nvPr>
        </p:nvSpPr>
        <p:spPr>
          <a:xfrm>
            <a:off x="457200" y="1412776"/>
            <a:ext cx="8229600" cy="4911824"/>
          </a:xfrm>
        </p:spPr>
        <p:txBody>
          <a:bodyPr>
            <a:normAutofit fontScale="92500" lnSpcReduction="20000"/>
          </a:bodyPr>
          <a:lstStyle/>
          <a:p>
            <a:pPr marL="0" indent="0">
              <a:buNone/>
            </a:pPr>
            <a:r>
              <a:rPr lang="en-US" sz="1400" b="1" dirty="0" smtClean="0"/>
              <a:t>COVID-19 </a:t>
            </a:r>
            <a:r>
              <a:rPr lang="en-US" sz="1400" b="1" dirty="0"/>
              <a:t>is a new illness that can affect your lungs and airways. It's caused by a virus called </a:t>
            </a:r>
            <a:r>
              <a:rPr lang="en-US" sz="1400" b="1" dirty="0" smtClean="0"/>
              <a:t>coronavirus</a:t>
            </a:r>
          </a:p>
          <a:p>
            <a:pPr marL="0" indent="0">
              <a:buNone/>
            </a:pPr>
            <a:endParaRPr lang="en-US" sz="1200" b="1" dirty="0" smtClean="0"/>
          </a:p>
          <a:p>
            <a:pPr marL="0" indent="0">
              <a:buNone/>
            </a:pPr>
            <a:r>
              <a:rPr lang="en-US" sz="1200" b="1" dirty="0">
                <a:hlinkClick r:id="rId3"/>
              </a:rPr>
              <a:t>https://</a:t>
            </a:r>
            <a:r>
              <a:rPr lang="en-US" sz="1200" b="1" dirty="0" smtClean="0">
                <a:hlinkClick r:id="rId3"/>
              </a:rPr>
              <a:t>www.youtube.com/watch?v=isTGA_UHH-E</a:t>
            </a:r>
            <a:endParaRPr lang="en-US" sz="1200" b="1" dirty="0" smtClean="0"/>
          </a:p>
          <a:p>
            <a:pPr marL="0" indent="0">
              <a:buNone/>
            </a:pPr>
            <a:endParaRPr lang="en-US" sz="1200" b="1" dirty="0" smtClean="0"/>
          </a:p>
          <a:p>
            <a:r>
              <a:rPr lang="en-US" sz="1300" dirty="0" smtClean="0"/>
              <a:t>It </a:t>
            </a:r>
            <a:r>
              <a:rPr lang="en-US" sz="1300" dirty="0"/>
              <a:t>can take up to 14 days for symptoms of coronavirus to appear.</a:t>
            </a:r>
          </a:p>
          <a:p>
            <a:r>
              <a:rPr lang="en-US" sz="1300" dirty="0"/>
              <a:t>Look out for one, some or all of the main symptoms</a:t>
            </a:r>
            <a:r>
              <a:rPr lang="en-US" sz="1300" dirty="0" smtClean="0"/>
              <a:t>:</a:t>
            </a:r>
          </a:p>
          <a:p>
            <a:pPr lvl="1"/>
            <a:r>
              <a:rPr lang="en-US" sz="1200" dirty="0" smtClean="0"/>
              <a:t>A cough – this can be any kind of cough, not just dry</a:t>
            </a:r>
            <a:endParaRPr lang="en-US" sz="1200" dirty="0"/>
          </a:p>
          <a:p>
            <a:pPr lvl="1"/>
            <a:r>
              <a:rPr lang="en-US" sz="1200" dirty="0" smtClean="0"/>
              <a:t>shortness </a:t>
            </a:r>
            <a:r>
              <a:rPr lang="en-US" sz="1200" dirty="0"/>
              <a:t>of breath</a:t>
            </a:r>
          </a:p>
          <a:p>
            <a:pPr lvl="1"/>
            <a:r>
              <a:rPr lang="en-US" sz="1200" dirty="0"/>
              <a:t>breathing </a:t>
            </a:r>
            <a:r>
              <a:rPr lang="en-US" sz="1200" dirty="0" smtClean="0"/>
              <a:t>difficulties</a:t>
            </a:r>
          </a:p>
          <a:p>
            <a:pPr lvl="1"/>
            <a:r>
              <a:rPr lang="en-US" sz="1200" dirty="0" smtClean="0"/>
              <a:t>Fever (high temp – 38 degrees Celsius or above) or chills</a:t>
            </a:r>
            <a:endParaRPr lang="en-US" sz="1200" dirty="0"/>
          </a:p>
          <a:p>
            <a:pPr lvl="1"/>
            <a:r>
              <a:rPr lang="en-US" sz="1200" dirty="0"/>
              <a:t>Other symptoms are fatigue, headaches, sore throat, aches and pains.</a:t>
            </a:r>
          </a:p>
          <a:p>
            <a:pPr marL="393192" lvl="1" indent="0">
              <a:buNone/>
            </a:pPr>
            <a:endParaRPr lang="en-US" sz="1000" dirty="0"/>
          </a:p>
          <a:p>
            <a:r>
              <a:rPr lang="en-US" sz="1300" dirty="0" smtClean="0"/>
              <a:t>You </a:t>
            </a:r>
            <a:r>
              <a:rPr lang="en-US" sz="1300" dirty="0"/>
              <a:t>may be at high risk from coronavirus if you:</a:t>
            </a:r>
          </a:p>
          <a:p>
            <a:pPr lvl="1"/>
            <a:r>
              <a:rPr lang="en-US" sz="1200" dirty="0"/>
              <a:t>have had an organ transplant</a:t>
            </a:r>
          </a:p>
          <a:p>
            <a:pPr lvl="1"/>
            <a:r>
              <a:rPr lang="en-US" sz="1200" dirty="0"/>
              <a:t>are having certain types of cancer treatment</a:t>
            </a:r>
          </a:p>
          <a:p>
            <a:pPr lvl="1"/>
            <a:r>
              <a:rPr lang="en-US" sz="1200" dirty="0"/>
              <a:t>have blood or bone marrow cancer, such as </a:t>
            </a:r>
            <a:r>
              <a:rPr lang="en-US" sz="1200" dirty="0" smtClean="0"/>
              <a:t>leukemia</a:t>
            </a:r>
            <a:endParaRPr lang="en-US" sz="1200" dirty="0"/>
          </a:p>
          <a:p>
            <a:pPr lvl="1"/>
            <a:r>
              <a:rPr lang="en-US" sz="1200" dirty="0"/>
              <a:t>have a severe lung condition, such as cystic fibrosis or severe asthma</a:t>
            </a:r>
          </a:p>
          <a:p>
            <a:pPr lvl="1"/>
            <a:r>
              <a:rPr lang="en-US" sz="1200" dirty="0"/>
              <a:t>have a condition that makes you much more likely to get infections</a:t>
            </a:r>
          </a:p>
          <a:p>
            <a:pPr lvl="1"/>
            <a:r>
              <a:rPr lang="en-US" sz="1200" dirty="0"/>
              <a:t>are taking medicine that weakens your immune system</a:t>
            </a:r>
          </a:p>
          <a:p>
            <a:pPr lvl="1"/>
            <a:r>
              <a:rPr lang="en-US" sz="1200" dirty="0"/>
              <a:t>are pregnant and have a serious heart </a:t>
            </a:r>
            <a:r>
              <a:rPr lang="en-US" sz="1200" dirty="0" smtClean="0"/>
              <a:t>condition</a:t>
            </a:r>
          </a:p>
          <a:p>
            <a:pPr marL="393192" lvl="1" indent="0">
              <a:buNone/>
            </a:pPr>
            <a:endParaRPr lang="en-US" sz="1000" dirty="0"/>
          </a:p>
          <a:p>
            <a:pPr marL="393192" lvl="1" indent="0">
              <a:buNone/>
            </a:pPr>
            <a:endParaRPr lang="en-US" sz="1000" dirty="0" smtClean="0"/>
          </a:p>
          <a:p>
            <a:pPr marL="393192" lvl="1" indent="0">
              <a:buNone/>
            </a:pPr>
            <a:endParaRPr lang="en-US" sz="1000" dirty="0"/>
          </a:p>
          <a:p>
            <a:r>
              <a:rPr lang="en-GB" sz="1300" dirty="0" smtClean="0"/>
              <a:t>YOU SHOULD NOT BE VOLUNTEERING IF YOU ARE OVER 70 OR IN A VULNERABLE CATEGORY</a:t>
            </a:r>
          </a:p>
          <a:p>
            <a:pPr marL="0" indent="0">
              <a:buNone/>
            </a:pPr>
            <a:endParaRPr lang="en-GB" sz="1200" dirty="0" smtClean="0"/>
          </a:p>
          <a:p>
            <a:pPr marL="0" indent="0">
              <a:buNone/>
            </a:pPr>
            <a:endParaRPr lang="en-GB" sz="1200" dirty="0" smtClean="0"/>
          </a:p>
          <a:p>
            <a:pPr marL="0" indent="0">
              <a:buNone/>
            </a:pPr>
            <a:r>
              <a:rPr lang="en-GB" sz="1000" dirty="0" smtClean="0"/>
              <a:t>Source: https</a:t>
            </a:r>
            <a:r>
              <a:rPr lang="en-GB" sz="1000" dirty="0"/>
              <a:t>://www.nhs.uk/conditions/coronavirus-covid-19/</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057" t="8601" r="37912" b="24432"/>
          <a:stretch/>
        </p:blipFill>
        <p:spPr bwMode="auto">
          <a:xfrm>
            <a:off x="5580112" y="1916832"/>
            <a:ext cx="2952327" cy="309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825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66054"/>
            <a:ext cx="8229600" cy="852704"/>
          </a:xfrm>
        </p:spPr>
        <p:txBody>
          <a:bodyPr>
            <a:normAutofit/>
          </a:bodyPr>
          <a:lstStyle/>
          <a:p>
            <a:r>
              <a:rPr lang="en-GB" sz="4400" dirty="0" smtClean="0"/>
              <a:t>Response Volunteer – how it works</a:t>
            </a:r>
            <a:endParaRPr lang="en-GB" sz="4400" dirty="0"/>
          </a:p>
        </p:txBody>
      </p:sp>
      <p:sp>
        <p:nvSpPr>
          <p:cNvPr id="3" name="Content Placeholder 2"/>
          <p:cNvSpPr>
            <a:spLocks noGrp="1"/>
          </p:cNvSpPr>
          <p:nvPr>
            <p:ph idx="1"/>
          </p:nvPr>
        </p:nvSpPr>
        <p:spPr>
          <a:xfrm>
            <a:off x="251520" y="1412776"/>
            <a:ext cx="8640960" cy="4968552"/>
          </a:xfrm>
        </p:spPr>
        <p:txBody>
          <a:bodyPr>
            <a:normAutofit/>
          </a:bodyPr>
          <a:lstStyle/>
          <a:p>
            <a:pPr marL="0" indent="0">
              <a:buNone/>
            </a:pPr>
            <a:r>
              <a:rPr lang="en-GB" sz="2000" dirty="0" smtClean="0"/>
              <a:t>Background:</a:t>
            </a:r>
          </a:p>
          <a:p>
            <a:pPr marL="0" indent="0">
              <a:buNone/>
            </a:pPr>
            <a:endParaRPr lang="en-GB" sz="2000" dirty="0" smtClean="0"/>
          </a:p>
          <a:p>
            <a:r>
              <a:rPr lang="en-GB" sz="1400" dirty="0" smtClean="0"/>
              <a:t>This role has been developed in response to the unique challenge that the COVID-19 Pandemic.</a:t>
            </a:r>
          </a:p>
          <a:p>
            <a:r>
              <a:rPr lang="en-GB" sz="1400" dirty="0" smtClean="0"/>
              <a:t>Prior to this outbreak, we had 40 roles across 3 sites, with over 800 volunteers. Each role had a specific purpose: Outpatients, Reception, Mobility, Dining Companion, Youth Peer  Support etc. </a:t>
            </a:r>
          </a:p>
          <a:p>
            <a:r>
              <a:rPr lang="en-GB" sz="1400" dirty="0" smtClean="0"/>
              <a:t>We have had to ask volunteers who are over 70 and otherwise vulnerable to step back</a:t>
            </a:r>
          </a:p>
          <a:p>
            <a:r>
              <a:rPr lang="en-GB" sz="1400" dirty="0" smtClean="0"/>
              <a:t>In response to the outbreak, we are rolling out the Response Volunteer role, as one flexible role. </a:t>
            </a:r>
          </a:p>
          <a:p>
            <a:endParaRPr lang="en-GB" sz="1600" dirty="0"/>
          </a:p>
          <a:p>
            <a:endParaRPr lang="en-GB" sz="1600" dirty="0" smtClean="0"/>
          </a:p>
          <a:p>
            <a:pPr marL="0" indent="0">
              <a:buNone/>
            </a:pPr>
            <a:endParaRPr lang="en-GB" sz="1200" dirty="0" smtClean="0"/>
          </a:p>
          <a:p>
            <a:pPr marL="0" indent="0">
              <a:buNone/>
            </a:pPr>
            <a:r>
              <a:rPr lang="en-GB" sz="1400" dirty="0" smtClean="0"/>
              <a:t>. </a:t>
            </a:r>
          </a:p>
          <a:p>
            <a:pPr>
              <a:buFontTx/>
              <a:buChar char="-"/>
            </a:pPr>
            <a:endParaRPr lang="en-GB"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3908041"/>
            <a:ext cx="2309930" cy="25192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73" y="4237626"/>
            <a:ext cx="3312915" cy="1897663"/>
          </a:xfrm>
          <a:prstGeom prst="rect">
            <a:avLst/>
          </a:prstGeom>
        </p:spPr>
      </p:pic>
      <p:sp>
        <p:nvSpPr>
          <p:cNvPr id="8" name="TextBox 7"/>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9280" y="4220487"/>
            <a:ext cx="2771800" cy="2078850"/>
          </a:xfrm>
          <a:prstGeom prst="rect">
            <a:avLst/>
          </a:prstGeom>
        </p:spPr>
      </p:pic>
    </p:spTree>
    <p:extLst>
      <p:ext uri="{BB962C8B-B14F-4D97-AF65-F5344CB8AC3E}">
        <p14:creationId xmlns:p14="http://schemas.microsoft.com/office/powerpoint/2010/main" val="3556099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507288" cy="780696"/>
          </a:xfrm>
        </p:spPr>
        <p:txBody>
          <a:bodyPr>
            <a:normAutofit/>
          </a:bodyPr>
          <a:lstStyle/>
          <a:p>
            <a:r>
              <a:rPr lang="en-GB" sz="4400" dirty="0"/>
              <a:t>Response Volunteer – how it works</a:t>
            </a:r>
          </a:p>
        </p:txBody>
      </p:sp>
      <p:sp>
        <p:nvSpPr>
          <p:cNvPr id="3" name="Content Placeholder 2"/>
          <p:cNvSpPr>
            <a:spLocks noGrp="1"/>
          </p:cNvSpPr>
          <p:nvPr>
            <p:ph idx="1"/>
          </p:nvPr>
        </p:nvSpPr>
        <p:spPr>
          <a:xfrm>
            <a:off x="323528" y="1556792"/>
            <a:ext cx="8363272" cy="4767808"/>
          </a:xfrm>
        </p:spPr>
        <p:txBody>
          <a:bodyPr>
            <a:normAutofit fontScale="62500" lnSpcReduction="20000"/>
          </a:bodyPr>
          <a:lstStyle/>
          <a:p>
            <a:pPr marL="0" indent="0">
              <a:buNone/>
            </a:pPr>
            <a:r>
              <a:rPr lang="en-GB" sz="3200" b="1" dirty="0"/>
              <a:t>The Role</a:t>
            </a:r>
            <a:r>
              <a:rPr lang="en-GB" sz="3200" dirty="0"/>
              <a:t>:</a:t>
            </a:r>
          </a:p>
          <a:p>
            <a:pPr>
              <a:buFontTx/>
              <a:buChar char="-"/>
            </a:pPr>
            <a:r>
              <a:rPr lang="en-GB" sz="2800" dirty="0"/>
              <a:t>Response Volunteers will have a wide range of potential duties: </a:t>
            </a:r>
            <a:endParaRPr lang="en-GB" sz="2800" dirty="0" smtClean="0"/>
          </a:p>
          <a:p>
            <a:pPr lvl="1">
              <a:buFontTx/>
              <a:buChar char="-"/>
            </a:pPr>
            <a:r>
              <a:rPr lang="en-GB" dirty="0" smtClean="0"/>
              <a:t>Bringing items up to wards, </a:t>
            </a:r>
          </a:p>
          <a:p>
            <a:pPr lvl="1">
              <a:buFontTx/>
              <a:buChar char="-"/>
            </a:pPr>
            <a:r>
              <a:rPr lang="en-GB" dirty="0" smtClean="0"/>
              <a:t>Delivering water &amp; food to staff on isolated wards</a:t>
            </a:r>
          </a:p>
          <a:p>
            <a:pPr lvl="1">
              <a:buFontTx/>
              <a:buChar char="-"/>
            </a:pPr>
            <a:r>
              <a:rPr lang="en-GB" dirty="0" smtClean="0"/>
              <a:t>Processing and distributing donations</a:t>
            </a:r>
          </a:p>
          <a:p>
            <a:pPr lvl="1">
              <a:buFontTx/>
              <a:buChar char="-"/>
            </a:pPr>
            <a:r>
              <a:rPr lang="en-GB" dirty="0" smtClean="0"/>
              <a:t>assisting </a:t>
            </a:r>
            <a:r>
              <a:rPr lang="en-GB" dirty="0"/>
              <a:t>on wards during mealtimes, </a:t>
            </a:r>
            <a:endParaRPr lang="en-GB" dirty="0" smtClean="0"/>
          </a:p>
          <a:p>
            <a:pPr lvl="1">
              <a:buFontTx/>
              <a:buChar char="-"/>
            </a:pPr>
            <a:r>
              <a:rPr lang="en-GB" dirty="0" smtClean="0"/>
              <a:t>collecting </a:t>
            </a:r>
            <a:r>
              <a:rPr lang="en-GB" dirty="0"/>
              <a:t>medication, </a:t>
            </a:r>
            <a:endParaRPr lang="en-GB" dirty="0" smtClean="0"/>
          </a:p>
          <a:p>
            <a:pPr lvl="1">
              <a:buFontTx/>
              <a:buChar char="-"/>
            </a:pPr>
            <a:r>
              <a:rPr lang="en-GB" dirty="0" smtClean="0"/>
              <a:t>office </a:t>
            </a:r>
            <a:r>
              <a:rPr lang="en-GB" dirty="0"/>
              <a:t>admin and </a:t>
            </a:r>
            <a:endParaRPr lang="en-GB" dirty="0" smtClean="0"/>
          </a:p>
          <a:p>
            <a:pPr lvl="1">
              <a:buFontTx/>
              <a:buChar char="-"/>
            </a:pPr>
            <a:r>
              <a:rPr lang="en-GB" dirty="0" smtClean="0"/>
              <a:t>a </a:t>
            </a:r>
            <a:r>
              <a:rPr lang="en-GB" dirty="0"/>
              <a:t>number of other tasks. </a:t>
            </a:r>
          </a:p>
          <a:p>
            <a:pPr>
              <a:buFontTx/>
              <a:buChar char="-"/>
            </a:pPr>
            <a:r>
              <a:rPr lang="en-GB" sz="2800" dirty="0"/>
              <a:t>What you will do on each shift will vary – depending on what is needed</a:t>
            </a:r>
          </a:p>
          <a:p>
            <a:pPr>
              <a:buFontTx/>
              <a:buChar char="-"/>
            </a:pPr>
            <a:r>
              <a:rPr lang="en-GB" sz="2800" dirty="0"/>
              <a:t>It is the job of the Voluntary Services team to match the needs of the hospital staff up with the availability of Volunteers. </a:t>
            </a:r>
          </a:p>
          <a:p>
            <a:pPr>
              <a:buFontTx/>
              <a:buChar char="-"/>
            </a:pPr>
            <a:r>
              <a:rPr lang="en-GB" sz="2800" dirty="0"/>
              <a:t>We will agree a shift time and day for you to come in</a:t>
            </a:r>
          </a:p>
          <a:p>
            <a:pPr>
              <a:buFontTx/>
              <a:buChar char="-"/>
            </a:pPr>
            <a:r>
              <a:rPr lang="en-GB" sz="2800" b="1" dirty="0"/>
              <a:t>When you arrive, you should come to the Volunteer Hub </a:t>
            </a:r>
            <a:r>
              <a:rPr lang="en-GB" sz="2800" dirty="0"/>
              <a:t>(the Macmillan Drop-in at Reception) to sign in, meet Voluntary Services and start your shift</a:t>
            </a:r>
          </a:p>
          <a:p>
            <a:pPr>
              <a:buFontTx/>
              <a:buChar char="-"/>
            </a:pPr>
            <a:r>
              <a:rPr lang="en-GB" sz="2800" dirty="0"/>
              <a:t>Your shift may involve just one task for 3 hours </a:t>
            </a:r>
            <a:r>
              <a:rPr lang="en-GB" sz="2800" dirty="0" smtClean="0"/>
              <a:t>(helping with Patient Services for example) </a:t>
            </a:r>
            <a:r>
              <a:rPr lang="en-GB" sz="2800" dirty="0"/>
              <a:t>or many shorter/quicker tasks. </a:t>
            </a:r>
          </a:p>
          <a:p>
            <a:pPr>
              <a:buFontTx/>
              <a:buChar char="-"/>
            </a:pPr>
            <a:r>
              <a:rPr lang="en-GB" sz="2800" dirty="0"/>
              <a:t>You should not be asked to put yourself at any risk or danger. If you feel unsafe or worried – please come and speak to </a:t>
            </a:r>
            <a:r>
              <a:rPr lang="en-GB" sz="2800" u="sng" dirty="0"/>
              <a:t>Ruth</a:t>
            </a:r>
            <a:r>
              <a:rPr lang="en-GB" sz="2800" dirty="0"/>
              <a:t>, </a:t>
            </a:r>
            <a:r>
              <a:rPr lang="en-GB" sz="2800" u="sng" dirty="0"/>
              <a:t>Mark</a:t>
            </a:r>
            <a:r>
              <a:rPr lang="en-GB" sz="2800" dirty="0"/>
              <a:t> or </a:t>
            </a:r>
            <a:r>
              <a:rPr lang="en-GB" sz="2800" u="sng" dirty="0"/>
              <a:t>Aga</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sp>
        <p:nvSpPr>
          <p:cNvPr id="5" name="TextBox 4"/>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171767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r>
              <a:rPr lang="en-GB" sz="4400" dirty="0" smtClean="0"/>
              <a:t>How it works - Orientation</a:t>
            </a:r>
            <a:endParaRPr lang="en-GB" sz="4400" dirty="0"/>
          </a:p>
        </p:txBody>
      </p:sp>
      <p:sp>
        <p:nvSpPr>
          <p:cNvPr id="3" name="Content Placeholder 2"/>
          <p:cNvSpPr>
            <a:spLocks noGrp="1"/>
          </p:cNvSpPr>
          <p:nvPr>
            <p:ph idx="1"/>
          </p:nvPr>
        </p:nvSpPr>
        <p:spPr>
          <a:xfrm>
            <a:off x="395536" y="1340768"/>
            <a:ext cx="8229600" cy="5184576"/>
          </a:xfrm>
        </p:spPr>
        <p:txBody>
          <a:bodyPr>
            <a:normAutofit/>
          </a:bodyPr>
          <a:lstStyle/>
          <a:p>
            <a:r>
              <a:rPr lang="en-GB" sz="1600" dirty="0" smtClean="0"/>
              <a:t>This role is based at Watford General Hospital (WGH)</a:t>
            </a:r>
          </a:p>
          <a:p>
            <a:r>
              <a:rPr lang="en-GB" sz="1600" dirty="0" smtClean="0"/>
              <a:t>Shifts are (currently) Mon-Fri, 8:30 to 5:30 and will be 3 hours long. For wellbeing and self-care, you should not do longer shifts</a:t>
            </a:r>
          </a:p>
          <a:p>
            <a:r>
              <a:rPr lang="en-GB" sz="1600" dirty="0" smtClean="0"/>
              <a:t>When you arrive – come to the main building and come to the Volunteer Hub opposite Reception. The official title of the main building is: Princess Michael of Kent, but is known as ‘P-MOK’</a:t>
            </a:r>
            <a:endParaRPr lang="en-GB"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0112" y="3730623"/>
            <a:ext cx="2293952" cy="1720464"/>
          </a:xfrm>
          <a:prstGeom prst="rect">
            <a:avLst/>
          </a:prstGeom>
        </p:spPr>
      </p:pic>
      <p:sp>
        <p:nvSpPr>
          <p:cNvPr id="8" name="TextBox 7"/>
          <p:cNvSpPr txBox="1"/>
          <p:nvPr/>
        </p:nvSpPr>
        <p:spPr>
          <a:xfrm>
            <a:off x="28956" y="5875558"/>
            <a:ext cx="2376264" cy="307777"/>
          </a:xfrm>
          <a:prstGeom prst="rect">
            <a:avLst/>
          </a:prstGeom>
          <a:noFill/>
        </p:spPr>
        <p:txBody>
          <a:bodyPr wrap="square" rtlCol="0">
            <a:spAutoFit/>
          </a:bodyPr>
          <a:lstStyle/>
          <a:p>
            <a:pPr algn="ctr"/>
            <a:r>
              <a:rPr lang="en-GB" sz="1400" dirty="0" smtClean="0"/>
              <a:t>PMOK Main Entrance</a:t>
            </a:r>
            <a:endParaRPr lang="en-GB" sz="1400" dirty="0"/>
          </a:p>
        </p:txBody>
      </p:sp>
      <p:sp>
        <p:nvSpPr>
          <p:cNvPr id="9" name="TextBox 8"/>
          <p:cNvSpPr txBox="1"/>
          <p:nvPr/>
        </p:nvSpPr>
        <p:spPr>
          <a:xfrm>
            <a:off x="3491880" y="6053437"/>
            <a:ext cx="2714261" cy="738664"/>
          </a:xfrm>
          <a:prstGeom prst="rect">
            <a:avLst/>
          </a:prstGeom>
          <a:noFill/>
        </p:spPr>
        <p:txBody>
          <a:bodyPr wrap="square" rtlCol="0">
            <a:spAutoFit/>
          </a:bodyPr>
          <a:lstStyle/>
          <a:p>
            <a:r>
              <a:rPr lang="en-GB" sz="1400" dirty="0" smtClean="0"/>
              <a:t>The Volunteer Hub will be based at the Macmillan Drop-in opposite reception</a:t>
            </a:r>
            <a:endParaRPr lang="en-GB" sz="14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948333" y="4215407"/>
            <a:ext cx="1957913" cy="1468435"/>
          </a:xfrm>
          <a:prstGeom prst="rect">
            <a:avLst/>
          </a:prstGeom>
        </p:spPr>
      </p:pic>
      <p:sp>
        <p:nvSpPr>
          <p:cNvPr id="11" name="TextBox 10"/>
          <p:cNvSpPr txBox="1"/>
          <p:nvPr/>
        </p:nvSpPr>
        <p:spPr>
          <a:xfrm>
            <a:off x="6843141" y="5955922"/>
            <a:ext cx="2232249" cy="738664"/>
          </a:xfrm>
          <a:prstGeom prst="rect">
            <a:avLst/>
          </a:prstGeom>
          <a:noFill/>
        </p:spPr>
        <p:txBody>
          <a:bodyPr wrap="square" rtlCol="0">
            <a:spAutoFit/>
          </a:bodyPr>
          <a:lstStyle/>
          <a:p>
            <a:r>
              <a:rPr lang="en-GB" sz="1400" dirty="0" smtClean="0"/>
              <a:t>The Voluntary Services Office will remain open in the Admin Block</a:t>
            </a:r>
            <a:endParaRPr lang="en-GB" sz="1400" dirty="0"/>
          </a:p>
        </p:txBody>
      </p:sp>
      <p:sp>
        <p:nvSpPr>
          <p:cNvPr id="12" name="TextBox 11"/>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5220" y="2834473"/>
            <a:ext cx="4259965" cy="3194974"/>
          </a:xfrm>
          <a:prstGeom prst="rect">
            <a:avLst/>
          </a:prstGeom>
        </p:spPr>
      </p:pic>
    </p:spTree>
    <p:extLst>
      <p:ext uri="{BB962C8B-B14F-4D97-AF65-F5344CB8AC3E}">
        <p14:creationId xmlns:p14="http://schemas.microsoft.com/office/powerpoint/2010/main" val="3872519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r>
              <a:rPr lang="en-GB" sz="4400" dirty="0"/>
              <a:t>ORIENTATION</a:t>
            </a:r>
          </a:p>
        </p:txBody>
      </p:sp>
      <p:sp>
        <p:nvSpPr>
          <p:cNvPr id="3" name="Content Placeholder 2"/>
          <p:cNvSpPr>
            <a:spLocks noGrp="1"/>
          </p:cNvSpPr>
          <p:nvPr>
            <p:ph idx="1"/>
          </p:nvPr>
        </p:nvSpPr>
        <p:spPr>
          <a:xfrm>
            <a:off x="457200" y="1556792"/>
            <a:ext cx="8229600" cy="4767808"/>
          </a:xfrm>
        </p:spPr>
        <p:txBody>
          <a:bodyPr>
            <a:normAutofit/>
          </a:bodyPr>
          <a:lstStyle/>
          <a:p>
            <a:pPr marL="0" indent="0">
              <a:buNone/>
            </a:pPr>
            <a:r>
              <a:rPr lang="en-GB" sz="2000" dirty="0" smtClean="0"/>
              <a:t>There are over 20 separate buildings with over 90 different wards, departments and services at WGH. </a:t>
            </a:r>
          </a:p>
          <a:p>
            <a:pPr marL="0" indent="0">
              <a:buNone/>
            </a:pPr>
            <a:r>
              <a:rPr lang="en-GB" sz="2000" dirty="0"/>
              <a:t>	</a:t>
            </a:r>
            <a:r>
              <a:rPr lang="en-GB" sz="2000" dirty="0" smtClean="0"/>
              <a:t>			</a:t>
            </a:r>
            <a:endParaRPr lang="en-GB" sz="14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763" t="12275" r="2809" b="8183"/>
          <a:stretch/>
        </p:blipFill>
        <p:spPr bwMode="auto">
          <a:xfrm>
            <a:off x="539552" y="2348880"/>
            <a:ext cx="3384376" cy="4030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92775" y="2308810"/>
            <a:ext cx="4536504" cy="3323987"/>
          </a:xfrm>
          <a:prstGeom prst="rect">
            <a:avLst/>
          </a:prstGeom>
          <a:noFill/>
        </p:spPr>
        <p:txBody>
          <a:bodyPr wrap="square" rtlCol="0">
            <a:spAutoFit/>
          </a:bodyPr>
          <a:lstStyle/>
          <a:p>
            <a:pPr marL="285750" indent="-285750">
              <a:buFontTx/>
              <a:buChar char="-"/>
            </a:pPr>
            <a:r>
              <a:rPr lang="en-GB" sz="1400" dirty="0" smtClean="0"/>
              <a:t>There isn’t an expectation for you to know where every department is based, but you should familiarise yourself with the WGH map and learn:</a:t>
            </a:r>
          </a:p>
          <a:p>
            <a:pPr marL="742950" lvl="1" indent="-285750">
              <a:buFontTx/>
              <a:buChar char="-"/>
            </a:pPr>
            <a:r>
              <a:rPr lang="en-GB" sz="1400" dirty="0" smtClean="0"/>
              <a:t>Parking locations (disabled, staff and patients)</a:t>
            </a:r>
          </a:p>
          <a:p>
            <a:pPr marL="742950" lvl="1" indent="-285750">
              <a:buFontTx/>
              <a:buChar char="-"/>
            </a:pPr>
            <a:r>
              <a:rPr lang="en-GB" sz="1400" dirty="0" smtClean="0"/>
              <a:t>Reception</a:t>
            </a:r>
          </a:p>
          <a:p>
            <a:pPr marL="742950" lvl="1" indent="-285750">
              <a:buFontTx/>
              <a:buChar char="-"/>
            </a:pPr>
            <a:r>
              <a:rPr lang="en-GB" sz="1400" dirty="0" smtClean="0"/>
              <a:t>Canteen</a:t>
            </a:r>
          </a:p>
          <a:p>
            <a:pPr marL="742950" lvl="1" indent="-285750">
              <a:buFontTx/>
              <a:buChar char="-"/>
            </a:pPr>
            <a:r>
              <a:rPr lang="en-GB" sz="1400" dirty="0" smtClean="0"/>
              <a:t>A&amp;E, AAU, </a:t>
            </a:r>
          </a:p>
          <a:p>
            <a:pPr marL="742950" lvl="1" indent="-285750">
              <a:buFontTx/>
              <a:buChar char="-"/>
            </a:pPr>
            <a:r>
              <a:rPr lang="en-GB" sz="1400" dirty="0" smtClean="0"/>
              <a:t>Covid-19 Assessment Pod</a:t>
            </a:r>
          </a:p>
          <a:p>
            <a:pPr marL="742950" lvl="1" indent="-285750">
              <a:buFontTx/>
              <a:buChar char="-"/>
            </a:pPr>
            <a:r>
              <a:rPr lang="en-GB" sz="1400" dirty="0" smtClean="0"/>
              <a:t>Maternity</a:t>
            </a:r>
          </a:p>
          <a:p>
            <a:pPr marL="742950" lvl="1" indent="-285750">
              <a:buFontTx/>
              <a:buChar char="-"/>
            </a:pPr>
            <a:r>
              <a:rPr lang="en-GB" sz="1400" dirty="0" smtClean="0"/>
              <a:t>Ambulatory Care</a:t>
            </a:r>
          </a:p>
          <a:p>
            <a:pPr marL="742950" lvl="1" indent="-285750">
              <a:buFontTx/>
              <a:buChar char="-"/>
            </a:pPr>
            <a:r>
              <a:rPr lang="en-GB" sz="1400" dirty="0" smtClean="0"/>
              <a:t>Patient Affairs &amp; Patient Advice &amp; Liaison</a:t>
            </a:r>
          </a:p>
          <a:p>
            <a:pPr marL="742950" lvl="1" indent="-285750">
              <a:buFontTx/>
              <a:buChar char="-"/>
            </a:pPr>
            <a:r>
              <a:rPr lang="en-GB" sz="1400" dirty="0" smtClean="0"/>
              <a:t>Where all the Isolation Wards are</a:t>
            </a:r>
          </a:p>
          <a:p>
            <a:pPr lvl="1"/>
            <a:endParaRPr lang="en-GB" sz="1400" dirty="0" smtClean="0"/>
          </a:p>
          <a:p>
            <a:pPr lvl="1"/>
            <a:r>
              <a:rPr lang="en-GB" sz="1400" dirty="0" smtClean="0"/>
              <a:t>The team at Reception, plus the Volunteer Support Team can help you with orientation. </a:t>
            </a:r>
            <a:endParaRPr lang="en-GB"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8" y="44624"/>
            <a:ext cx="1911102" cy="947782"/>
          </a:xfrm>
          <a:prstGeom prst="rect">
            <a:avLst/>
          </a:prstGeom>
        </p:spPr>
      </p:pic>
      <p:sp>
        <p:nvSpPr>
          <p:cNvPr id="7" name="TextBox 6"/>
          <p:cNvSpPr txBox="1"/>
          <p:nvPr/>
        </p:nvSpPr>
        <p:spPr>
          <a:xfrm>
            <a:off x="28956" y="6574716"/>
            <a:ext cx="2598828" cy="230832"/>
          </a:xfrm>
          <a:prstGeom prst="rect">
            <a:avLst/>
          </a:prstGeom>
          <a:noFill/>
        </p:spPr>
        <p:txBody>
          <a:bodyPr wrap="square" rtlCol="0">
            <a:spAutoFit/>
          </a:bodyPr>
          <a:lstStyle/>
          <a:p>
            <a:r>
              <a:rPr lang="en-GB" sz="900" b="1" dirty="0" smtClean="0">
                <a:latin typeface="+mj-lt"/>
              </a:rPr>
              <a:t>Mark Cruise – Voluntary Services – March 2020</a:t>
            </a:r>
            <a:endParaRPr lang="en-GB" sz="900" b="1" dirty="0">
              <a:latin typeface="+mj-lt"/>
            </a:endParaRPr>
          </a:p>
        </p:txBody>
      </p:sp>
    </p:spTree>
    <p:extLst>
      <p:ext uri="{BB962C8B-B14F-4D97-AF65-F5344CB8AC3E}">
        <p14:creationId xmlns:p14="http://schemas.microsoft.com/office/powerpoint/2010/main" val="2222688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8455</TotalTime>
  <Words>2586</Words>
  <Application>Microsoft Office PowerPoint</Application>
  <PresentationFormat>On-screen Show (4:3)</PresentationFormat>
  <Paragraphs>317</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Response Volunteer </vt:lpstr>
      <vt:lpstr>Response Volunteer Training</vt:lpstr>
      <vt:lpstr>Voluntary Services Team</vt:lpstr>
      <vt:lpstr>Infection Control</vt:lpstr>
      <vt:lpstr>Symptoms of COVID-19</vt:lpstr>
      <vt:lpstr>Response Volunteer – how it works</vt:lpstr>
      <vt:lpstr>Response Volunteer – how it works</vt:lpstr>
      <vt:lpstr>How it works - Orientation</vt:lpstr>
      <vt:lpstr>ORIENTATION</vt:lpstr>
      <vt:lpstr>Orientation – Vol Services Office</vt:lpstr>
      <vt:lpstr>Give us your digits….</vt:lpstr>
      <vt:lpstr>Week 1-3. How did it go?</vt:lpstr>
      <vt:lpstr>PowerPoint Presentation</vt:lpstr>
      <vt:lpstr>PowerPoint Presentation</vt:lpstr>
      <vt:lpstr>PowerPoint Presentation</vt:lpstr>
      <vt:lpstr>PowerPoint Presentation</vt:lpstr>
      <vt:lpstr>Break!</vt:lpstr>
      <vt:lpstr>Water &amp; Food Re-Stock</vt:lpstr>
      <vt:lpstr>Patient Running &amp; Wayfinder</vt:lpstr>
      <vt:lpstr>Other Tasks</vt:lpstr>
      <vt:lpstr>Communication with Staff, Patients and the Public</vt:lpstr>
      <vt:lpstr>Mandatory Rules</vt:lpstr>
      <vt:lpstr>Boundaries &amp; Confidentiality</vt:lpstr>
      <vt:lpstr>SELF CARE</vt:lpstr>
      <vt:lpstr>Do &amp; Don’t</vt:lpstr>
      <vt:lpstr>Any Questions?</vt:lpstr>
      <vt:lpstr>Before You Leave…..  </vt:lpstr>
      <vt:lpstr>Obligatory Motivational Ending</vt:lpstr>
    </vt:vector>
  </TitlesOfParts>
  <Company>WHHT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Cruise (RWG) West Hertfordshire TR</dc:creator>
  <cp:lastModifiedBy>Mark Cruise</cp:lastModifiedBy>
  <cp:revision>97</cp:revision>
  <dcterms:created xsi:type="dcterms:W3CDTF">2020-03-24T09:57:58Z</dcterms:created>
  <dcterms:modified xsi:type="dcterms:W3CDTF">2020-04-21T16:08:17Z</dcterms:modified>
</cp:coreProperties>
</file>