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31"/>
  </p:notesMasterIdLst>
  <p:sldIdLst>
    <p:sldId id="534" r:id="rId4"/>
    <p:sldId id="507" r:id="rId5"/>
    <p:sldId id="392" r:id="rId6"/>
    <p:sldId id="487" r:id="rId7"/>
    <p:sldId id="500" r:id="rId8"/>
    <p:sldId id="320" r:id="rId9"/>
    <p:sldId id="328" r:id="rId10"/>
    <p:sldId id="353" r:id="rId11"/>
    <p:sldId id="535" r:id="rId12"/>
    <p:sldId id="545" r:id="rId13"/>
    <p:sldId id="548" r:id="rId14"/>
    <p:sldId id="546" r:id="rId15"/>
    <p:sldId id="549" r:id="rId16"/>
    <p:sldId id="552" r:id="rId17"/>
    <p:sldId id="484" r:id="rId18"/>
    <p:sldId id="423" r:id="rId19"/>
    <p:sldId id="553" r:id="rId20"/>
    <p:sldId id="554" r:id="rId21"/>
    <p:sldId id="555" r:id="rId22"/>
    <p:sldId id="556" r:id="rId23"/>
    <p:sldId id="557" r:id="rId24"/>
    <p:sldId id="558" r:id="rId25"/>
    <p:sldId id="559" r:id="rId26"/>
    <p:sldId id="560" r:id="rId27"/>
    <p:sldId id="561" r:id="rId28"/>
    <p:sldId id="562" r:id="rId29"/>
    <p:sldId id="5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52174" autoAdjust="0"/>
  </p:normalViewPr>
  <p:slideViewPr>
    <p:cSldViewPr>
      <p:cViewPr varScale="1">
        <p:scale>
          <a:sx n="60" d="100"/>
          <a:sy n="60" d="100"/>
        </p:scale>
        <p:origin x="64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B743B-61F5-49EA-8BE5-71C3BBD9823B}" type="datetimeFigureOut">
              <a:rPr lang="en-GB" smtClean="0"/>
              <a:pPr/>
              <a:t>03/10/2019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F4898-9015-42E6-B440-05EC1D56A8D4}" type="slidenum">
              <a:rPr lang="en-GB" smtClean="0"/>
              <a:pPr/>
              <a:t>‹#›</a:t>
            </a:fld>
            <a:endParaRPr lang="en-GB"/>
          </a:p>
        </p:txBody>
      </p:sp>
    </p:spTree>
    <p:extLst>
      <p:ext uri="{BB962C8B-B14F-4D97-AF65-F5344CB8AC3E}">
        <p14:creationId xmlns:p14="http://schemas.microsoft.com/office/powerpoint/2010/main" val="15181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3BBCA1F-7A60-43FE-9337-B586A5795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8D17C9C-70D0-4E71-9687-1011F4443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Good afternoon – amongst other volunteer roles I am a Rotarian.</a:t>
            </a:r>
          </a:p>
          <a:p>
            <a:endParaRPr lang="en-GB" altLang="en-US" dirty="0"/>
          </a:p>
          <a:p>
            <a:r>
              <a:rPr lang="en-GB" altLang="en-US" dirty="0"/>
              <a:t>Rotary is over 100 years old </a:t>
            </a:r>
          </a:p>
          <a:p>
            <a:endParaRPr lang="en-GB" altLang="en-US" dirty="0"/>
          </a:p>
          <a:p>
            <a:r>
              <a:rPr lang="en-GB" altLang="en-US" dirty="0"/>
              <a:t>We were set up as a networking organisation by several guys (they were all men then) who were new in Chicago and wanted to get to know more people</a:t>
            </a:r>
          </a:p>
          <a:p>
            <a:endParaRPr lang="en-GB" altLang="en-US" dirty="0"/>
          </a:p>
          <a:p>
            <a:endParaRPr lang="en-GB" altLang="en-US" dirty="0"/>
          </a:p>
          <a:p>
            <a:r>
              <a:rPr lang="en-GB" altLang="en-US" dirty="0"/>
              <a:t>They soon found that they could undertake philanthropic work and set about building the first public toilets in the city.</a:t>
            </a:r>
          </a:p>
          <a:p>
            <a:endParaRPr lang="en-GB" altLang="en-US" dirty="0"/>
          </a:p>
          <a:p>
            <a:r>
              <a:rPr lang="en-GB" altLang="en-US" dirty="0"/>
              <a:t>They had already provide a local doctors with a horse to get around his patients as his old one had passed away.</a:t>
            </a:r>
          </a:p>
          <a:p>
            <a:endParaRPr lang="en-GB" altLang="en-US" dirty="0"/>
          </a:p>
          <a:p>
            <a:r>
              <a:rPr lang="en-GB" altLang="en-US" dirty="0"/>
              <a:t>We have been involved in Health &amp; Wellbeing from the start ….</a:t>
            </a:r>
          </a:p>
        </p:txBody>
      </p:sp>
      <p:sp>
        <p:nvSpPr>
          <p:cNvPr id="10244" name="Slide Number Placeholder 3">
            <a:extLst>
              <a:ext uri="{FF2B5EF4-FFF2-40B4-BE49-F238E27FC236}">
                <a16:creationId xmlns:a16="http://schemas.microsoft.com/office/drawing/2014/main" id="{8B96F905-CA68-4119-9FE2-A9D1A506DD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E5009B-97F1-4B35-9353-E9DFD5B963C2}"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Julie (Clayton) from our local CCG heard about the Community Health events I had arranged in Carlisle City Centre, and Auction Marts in North Cumbria and asked if I could help with developing community led events in Copeland. as part of the So what have the team in west cumbria been up to as part of the Building Health Partnership project?. </a:t>
            </a:r>
          </a:p>
          <a:p>
            <a:endParaRPr lang="en-GB" dirty="0"/>
          </a:p>
          <a:p>
            <a:endParaRPr lang="en-GB" dirty="0"/>
          </a:p>
          <a:p>
            <a:r>
              <a:rPr lang="en-GB" dirty="0"/>
              <a:t>Mobilising Rotarians in Whitehaven and Workington Rotary we have arranged two, small scale, community Health events in the last few months.</a:t>
            </a:r>
          </a:p>
          <a:p>
            <a:endParaRPr lang="en-GB" dirty="0"/>
          </a:p>
          <a:p>
            <a:r>
              <a:rPr lang="en-GB" dirty="0"/>
              <a:t>Firstly at the Traders Day in Whitehaven on the 14</a:t>
            </a:r>
            <a:r>
              <a:rPr lang="en-GB" baseline="30000" dirty="0"/>
              <a:t>th</a:t>
            </a:r>
            <a:r>
              <a:rPr lang="en-GB" dirty="0"/>
              <a:t> June and Sunday 7</a:t>
            </a:r>
            <a:r>
              <a:rPr lang="en-GB" baseline="30000" dirty="0"/>
              <a:t>th</a:t>
            </a:r>
            <a:r>
              <a:rPr lang="en-GB" dirty="0"/>
              <a:t> July at the West Cumbria Vintage Rally in Distington.</a:t>
            </a:r>
          </a:p>
          <a:p>
            <a:endParaRPr lang="en-GB" dirty="0"/>
          </a:p>
          <a:p>
            <a:r>
              <a:rPr lang="en-GB" dirty="0"/>
              <a:t>We had a core multidisciplinary team involved in each event, but an organisation is needed to “host“ each day by booking the space and having appropriate insurance and risk management in place.   Rotary was ideally placed to do this.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events were held in two Gazebos allowing privacy for Blood Pressure and Atrial Fibulation tests to be undertaken.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Representatives from many of the organisations involved were on hand to provide advice and support and to encourage people to take advantage of the service.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59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Whitehaven the local Pharmacy Teams led by the Community Pharmacy lead Lynn McFarlane, undertook over 90 assessments in our Gazebo. With 12% being referred for further checks.</a:t>
            </a:r>
          </a:p>
          <a:p>
            <a:endParaRPr lang="en-GB" dirty="0"/>
          </a:p>
          <a:p>
            <a:r>
              <a:rPr lang="en-GB" dirty="0"/>
              <a:t>The links with the pharmacies were a key factor in that they can continue to help with monitoring until it is clear that someone does need to visit the GP.</a:t>
            </a:r>
          </a:p>
        </p:txBody>
      </p:sp>
      <p:sp>
        <p:nvSpPr>
          <p:cNvPr id="4" name="Slide Number Placeholder 3"/>
          <p:cNvSpPr>
            <a:spLocks noGrp="1"/>
          </p:cNvSpPr>
          <p:nvPr>
            <p:ph type="sldNum" sz="quarter" idx="5"/>
          </p:nvPr>
        </p:nvSpPr>
        <p:spPr/>
        <p:txBody>
          <a:bodyPr/>
          <a:lstStyle/>
          <a:p>
            <a:fld id="{011FA065-605D-410E-8F4F-5BEB75D9090A}" type="slidenum">
              <a:rPr lang="en-GB" smtClean="0"/>
              <a:t>11</a:t>
            </a:fld>
            <a:endParaRPr lang="en-GB" dirty="0"/>
          </a:p>
        </p:txBody>
      </p:sp>
    </p:spTree>
    <p:extLst>
      <p:ext uri="{BB962C8B-B14F-4D97-AF65-F5344CB8AC3E}">
        <p14:creationId xmlns:p14="http://schemas.microsoft.com/office/powerpoint/2010/main" val="3022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Distington Event changed the age and gender profile a little with an older and more male dominated profile.   Not unexpected given the type of event.</a:t>
            </a:r>
          </a:p>
          <a:p>
            <a:endParaRPr lang="en-GB" dirty="0"/>
          </a:p>
          <a:p>
            <a:r>
              <a:rPr lang="en-GB" dirty="0"/>
              <a:t>This indicates that if we are to ensure that we arrange for as full a demographic coverage as possible a range of events and opportunities needed to be identified across the region.</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59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that more people were seen on the day than at Whitehaven and a higher % 22% were referred</a:t>
            </a:r>
          </a:p>
          <a:p>
            <a:endParaRPr lang="en-GB" dirty="0"/>
          </a:p>
          <a:p>
            <a:r>
              <a:rPr lang="en-GB" dirty="0"/>
              <a:t>Whilst its early days in assessing these pilot events it is clear that we have encouraged people to have their Blood Pressure and pulse checked.  A good number have been referred for further investigation for issues they were initially unaware of.</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11FA065-605D-410E-8F4F-5BEB75D9090A}" type="slidenum">
              <a:rPr lang="en-GB" smtClean="0"/>
              <a:t>13</a:t>
            </a:fld>
            <a:endParaRPr lang="en-GB" dirty="0"/>
          </a:p>
        </p:txBody>
      </p:sp>
    </p:spTree>
    <p:extLst>
      <p:ext uri="{BB962C8B-B14F-4D97-AF65-F5344CB8AC3E}">
        <p14:creationId xmlns:p14="http://schemas.microsoft.com/office/powerpoint/2010/main" val="3283867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collecting the postcodes of those attending we can try to assess if these events are catching people from the wards we know are at highest risk.  </a:t>
            </a:r>
          </a:p>
          <a:p>
            <a:endParaRPr lang="en-GB" dirty="0"/>
          </a:p>
          <a:p>
            <a:r>
              <a:rPr lang="en-GB" dirty="0"/>
              <a:t>This is a snapshot of those completing the feedback forms at both events.</a:t>
            </a:r>
          </a:p>
          <a:p>
            <a:endParaRPr lang="en-GB" dirty="0"/>
          </a:p>
          <a:p>
            <a:endParaRPr lang="en-GB" dirty="0"/>
          </a:p>
        </p:txBody>
      </p:sp>
      <p:sp>
        <p:nvSpPr>
          <p:cNvPr id="4" name="Slide Number Placeholder 3"/>
          <p:cNvSpPr>
            <a:spLocks noGrp="1"/>
          </p:cNvSpPr>
          <p:nvPr>
            <p:ph type="sldNum" sz="quarter" idx="5"/>
          </p:nvPr>
        </p:nvSpPr>
        <p:spPr/>
        <p:txBody>
          <a:bodyPr/>
          <a:lstStyle/>
          <a:p>
            <a:fld id="{011FA065-605D-410E-8F4F-5BEB75D9090A}" type="slidenum">
              <a:rPr lang="en-GB" smtClean="0"/>
              <a:t>14</a:t>
            </a:fld>
            <a:endParaRPr lang="en-GB" dirty="0"/>
          </a:p>
        </p:txBody>
      </p:sp>
    </p:spTree>
    <p:extLst>
      <p:ext uri="{BB962C8B-B14F-4D97-AF65-F5344CB8AC3E}">
        <p14:creationId xmlns:p14="http://schemas.microsoft.com/office/powerpoint/2010/main" val="283600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overwhelming feedback from those attending has been very positive.</a:t>
            </a:r>
          </a:p>
          <a:p>
            <a:endParaRPr lang="en-GB" dirty="0"/>
          </a:p>
          <a:p>
            <a:r>
              <a:rPr lang="en-GB" dirty="0"/>
              <a:t>One lady I recall came along because she wanted her husband to be tested and went away with the knowledge that she herself needed some further checks.</a:t>
            </a:r>
          </a:p>
          <a:p>
            <a:endParaRPr lang="en-GB" dirty="0"/>
          </a:p>
          <a:p>
            <a:r>
              <a:rPr lang="en-GB" dirty="0"/>
              <a:t>Several came because family members had had strokes and they wanted some reassurance that they were OK</a:t>
            </a:r>
          </a:p>
          <a:p>
            <a:endParaRPr lang="en-GB" dirty="0"/>
          </a:p>
          <a:p>
            <a:r>
              <a:rPr lang="en-GB" dirty="0"/>
              <a:t>The volunteers played a key role in gently encouraging people to take a little time out of their day to take the tests.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11FA065-605D-410E-8F4F-5BEB75D9090A}" type="slidenum">
              <a:rPr lang="en-GB" smtClean="0"/>
              <a:t>15</a:t>
            </a:fld>
            <a:endParaRPr lang="en-GB" dirty="0"/>
          </a:p>
        </p:txBody>
      </p:sp>
    </p:spTree>
    <p:extLst>
      <p:ext uri="{BB962C8B-B14F-4D97-AF65-F5344CB8AC3E}">
        <p14:creationId xmlns:p14="http://schemas.microsoft.com/office/powerpoint/2010/main" val="192228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A67DF97-6D10-4633-8C68-D865A05766B4}"/>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E33209E3-25CA-4226-B9DD-B483031FF3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0"/>
              </a:rPr>
              <a:t>I’m keen to continue the development of these Community based health activities but am under no illusions as to the amount of work that is needed to bring them to reality.</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To Third Sector and Community based colleagues - Don’t wait for your NHS teams to take a lead, their too busy, do it and they will follow.</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Make connections – a key feature of all the events I have been involved in has been the level of networking that has taken place, particularly between the third sector and the statutory sector.  Both groups need to know a lot more about what each other does.</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Find your community activists and nurture them</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Don’t forget about good governance, insurance, finances, safeguarding – there are plenty of models available for setting up structures that can be managed with a light touch.</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Give it a go – and good luck   </a:t>
            </a:r>
          </a:p>
        </p:txBody>
      </p:sp>
      <p:sp>
        <p:nvSpPr>
          <p:cNvPr id="24579" name="Slide Number Placeholder 3">
            <a:extLst>
              <a:ext uri="{FF2B5EF4-FFF2-40B4-BE49-F238E27FC236}">
                <a16:creationId xmlns:a16="http://schemas.microsoft.com/office/drawing/2014/main" id="{6C859DA8-6A4A-44AE-AD1E-86E11AA5A6D9}"/>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89" eaLnBrk="0" hangingPunct="0">
              <a:defRPr sz="2500">
                <a:solidFill>
                  <a:schemeClr val="tx1"/>
                </a:solidFill>
                <a:latin typeface="Arial" panose="020B0604020202020204" pitchFamily="34" charset="0"/>
                <a:ea typeface="MS PGothic" panose="020B0600070205080204" pitchFamily="34" charset="-128"/>
              </a:defRPr>
            </a:lvl1pPr>
            <a:lvl2pPr marL="753015" indent="-289621" defTabSz="944489" eaLnBrk="0" hangingPunct="0">
              <a:defRPr sz="2500">
                <a:solidFill>
                  <a:schemeClr val="tx1"/>
                </a:solidFill>
                <a:latin typeface="Arial" panose="020B0604020202020204" pitchFamily="34" charset="0"/>
                <a:ea typeface="MS PGothic" panose="020B0600070205080204" pitchFamily="34" charset="-128"/>
              </a:defRPr>
            </a:lvl2pPr>
            <a:lvl3pPr marL="1158486" indent="-231698" defTabSz="944489" eaLnBrk="0" hangingPunct="0">
              <a:defRPr sz="2500">
                <a:solidFill>
                  <a:schemeClr val="tx1"/>
                </a:solidFill>
                <a:latin typeface="Arial" panose="020B0604020202020204" pitchFamily="34" charset="0"/>
                <a:ea typeface="MS PGothic" panose="020B0600070205080204" pitchFamily="34" charset="-128"/>
              </a:defRPr>
            </a:lvl3pPr>
            <a:lvl4pPr marL="1621881" indent="-231698" defTabSz="944489" eaLnBrk="0" hangingPunct="0">
              <a:defRPr sz="2500">
                <a:solidFill>
                  <a:schemeClr val="tx1"/>
                </a:solidFill>
                <a:latin typeface="Arial" panose="020B0604020202020204" pitchFamily="34" charset="0"/>
                <a:ea typeface="MS PGothic" panose="020B0600070205080204" pitchFamily="34" charset="-128"/>
              </a:defRPr>
            </a:lvl4pPr>
            <a:lvl5pPr marL="2085275" indent="-231698" defTabSz="944489" eaLnBrk="0" hangingPunct="0">
              <a:defRPr sz="2500">
                <a:solidFill>
                  <a:schemeClr val="tx1"/>
                </a:solidFill>
                <a:latin typeface="Arial" panose="020B0604020202020204" pitchFamily="34" charset="0"/>
                <a:ea typeface="MS PGothic" panose="020B0600070205080204" pitchFamily="34" charset="-128"/>
              </a:defRPr>
            </a:lvl5pPr>
            <a:lvl6pPr marL="2548669" indent="-231698" defTabSz="944489"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12064" indent="-231698" defTabSz="944489"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475458" indent="-231698" defTabSz="944489"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3938853" indent="-231698" defTabSz="944489"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marL="0" marR="0" lvl="0" indent="0" algn="r" defTabSz="944489" rtl="0" eaLnBrk="0" fontAlgn="auto" latinLnBrk="0" hangingPunct="0">
              <a:lnSpc>
                <a:spcPct val="100000"/>
              </a:lnSpc>
              <a:spcBef>
                <a:spcPts val="0"/>
              </a:spcBef>
              <a:spcAft>
                <a:spcPts val="0"/>
              </a:spcAft>
              <a:buClrTx/>
              <a:buSzTx/>
              <a:buFontTx/>
              <a:buNone/>
              <a:tabLst/>
              <a:defRPr/>
            </a:pPr>
            <a:fld id="{4320C86C-8A66-4403-B4D2-EC33B47A2F98}"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pPr marL="0" marR="0" lvl="0" indent="0" algn="r" defTabSz="944489"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E96A035-8A15-4FDC-A996-C6D76349A7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C2EB6A0-12BA-41AF-BD36-C1015F60C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Rotarians all over the world now try and focus our activity on six areas, including Health &amp; Well-being in all its different guises</a:t>
            </a:r>
          </a:p>
        </p:txBody>
      </p:sp>
      <p:sp>
        <p:nvSpPr>
          <p:cNvPr id="24580" name="Slide Number Placeholder 3">
            <a:extLst>
              <a:ext uri="{FF2B5EF4-FFF2-40B4-BE49-F238E27FC236}">
                <a16:creationId xmlns:a16="http://schemas.microsoft.com/office/drawing/2014/main" id="{F53163E4-4F29-4FC3-AEB6-7D800D2BC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FC696-7E75-499C-BF27-093FDC583AD2}"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3B0DB13-0430-4DC3-99F6-BC0D80186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117F1CD-FB82-49BC-A662-687B6237F2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 key activity over the past 30 years has been helping to eradicate Polio. From 350,000 cases per year we are now down to around 30 in 2018.</a:t>
            </a:r>
          </a:p>
          <a:p>
            <a:endParaRPr lang="en-GB" altLang="en-US" dirty="0"/>
          </a:p>
          <a:p>
            <a:r>
              <a:rPr lang="en-GB" altLang="en-US" dirty="0"/>
              <a:t>These last cases are proving the most difficult, as they are in Pakistan &amp; Afghanistan.    We also have some issues in other difficult areas such as Syria.</a:t>
            </a:r>
          </a:p>
          <a:p>
            <a:endParaRPr lang="en-GB" altLang="en-US" dirty="0"/>
          </a:p>
          <a:p>
            <a:r>
              <a:rPr lang="en-GB" altLang="en-US" dirty="0"/>
              <a:t>Vaccination is a hot topic of course, even in our developed western countries.</a:t>
            </a:r>
          </a:p>
        </p:txBody>
      </p:sp>
      <p:sp>
        <p:nvSpPr>
          <p:cNvPr id="26628" name="Slide Number Placeholder 3">
            <a:extLst>
              <a:ext uri="{FF2B5EF4-FFF2-40B4-BE49-F238E27FC236}">
                <a16:creationId xmlns:a16="http://schemas.microsoft.com/office/drawing/2014/main" id="{03928CCB-F406-461F-B3D8-C91EA91679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51901D-D5B5-4D26-8A74-4787D7625D1B}"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6363822-042D-428D-835E-6BF26F307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6A9F84C-C408-400F-9229-70B1E4472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 2013/14 I had the privileged of supporting all the clubs in Cumbria &amp; Lancashire as their District Governor.</a:t>
            </a:r>
          </a:p>
          <a:p>
            <a:endParaRPr lang="en-GB" altLang="en-US" dirty="0"/>
          </a:p>
          <a:p>
            <a:r>
              <a:rPr lang="en-GB" altLang="en-US" dirty="0"/>
              <a:t>During the year we prepared to implement a First Response relate health project which resulted in equipment for Mountain Rescue Teams;  Around 40 Public Access Defibrillators and more pertinent to todays discussion a series of Community Health events </a:t>
            </a:r>
          </a:p>
        </p:txBody>
      </p:sp>
      <p:sp>
        <p:nvSpPr>
          <p:cNvPr id="63492" name="Slide Number Placeholder 3">
            <a:extLst>
              <a:ext uri="{FF2B5EF4-FFF2-40B4-BE49-F238E27FC236}">
                <a16:creationId xmlns:a16="http://schemas.microsoft.com/office/drawing/2014/main" id="{EEE2903D-4C55-46A3-84B9-6B02A0DEA8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1A0631-5E3D-4C21-8822-EBB428585004}"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9051EF9-6816-451A-A33F-53B06AE212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AC95DDC-C508-4E9C-B5FB-DD21B86A9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Health Melas included in the project were in the city centre of carlisle in 2016 &amp; 2017. One in a secondary school in Carnforth, Lancs and two more recent events in Auction Marts in Wigton &amp; Cockermouth in North Cumbria.   There have also been events in Barrow, Ulverston &amp; Millom in South Cumbria.</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had come across the National Forum for Health &amp; Wellbeing </a:t>
            </a:r>
            <a:r>
              <a:rPr lang="en-GB" sz="1200" kern="1200" dirty="0">
                <a:solidFill>
                  <a:schemeClr val="tx1"/>
                </a:solidFill>
                <a:latin typeface="+mn-lt"/>
                <a:ea typeface="+mn-ea"/>
                <a:cs typeface="+mn-cs"/>
              </a:rPr>
              <a:t>who had been holding Health Melas Preston in since 2002. It became an annual event soon extending its influence way beyond its initial focus on the Gujarat community.</a:t>
            </a:r>
          </a:p>
          <a:p>
            <a:endParaRPr lang="en-GB" dirty="0"/>
          </a:p>
          <a:p>
            <a:r>
              <a:rPr lang="en-GB" dirty="0"/>
              <a:t>Mela is a Sanskrit word for allowing communities to learn in a friendly and enjoyable environment.</a:t>
            </a:r>
          </a:p>
          <a:p>
            <a:pPr lvl="0" algn="l">
              <a:spcBef>
                <a:spcPts val="0"/>
              </a:spcBef>
            </a:pPr>
            <a:endParaRPr lang="en-GB" sz="1200" kern="1200" dirty="0">
              <a:solidFill>
                <a:schemeClr val="tx1"/>
              </a:solidFill>
              <a:latin typeface="+mn-lt"/>
              <a:ea typeface="+mn-ea"/>
              <a:cs typeface="+mn-cs"/>
            </a:endParaRPr>
          </a:p>
          <a:p>
            <a:pPr lvl="0" algn="l">
              <a:spcBef>
                <a:spcPts val="0"/>
              </a:spcBef>
            </a:pPr>
            <a:r>
              <a:rPr lang="en-GB" sz="1200" kern="1200" dirty="0">
                <a:solidFill>
                  <a:schemeClr val="tx1"/>
                </a:solidFill>
                <a:latin typeface="+mn-lt"/>
                <a:ea typeface="+mn-ea"/>
                <a:cs typeface="+mn-cs"/>
              </a:rPr>
              <a:t>Their  12th Health Mela, held in the Guild Hall in 2013,  attracted over 2,000 visitors of all ages and ethnicities.</a:t>
            </a:r>
          </a:p>
          <a:p>
            <a:endParaRPr lang="en-GB" altLang="en-US" dirty="0"/>
          </a:p>
        </p:txBody>
      </p:sp>
      <p:sp>
        <p:nvSpPr>
          <p:cNvPr id="65540" name="Slide Number Placeholder 3">
            <a:extLst>
              <a:ext uri="{FF2B5EF4-FFF2-40B4-BE49-F238E27FC236}">
                <a16:creationId xmlns:a16="http://schemas.microsoft.com/office/drawing/2014/main" id="{EFA09706-CAF8-4C0B-A46F-01B3D46B0E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EC5C7-CE08-4ECC-B38F-CD7B2C481F29}"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Central to the day’s activities is </a:t>
            </a:r>
          </a:p>
          <a:p>
            <a:endParaRPr lang="en-GB" dirty="0"/>
          </a:p>
          <a:p>
            <a:r>
              <a:rPr lang="en-GB" dirty="0"/>
              <a:t>a comprehensive selection of health checks (the “Health MOT”) together with appropriate advice and counselling.</a:t>
            </a:r>
          </a:p>
          <a:p>
            <a:endParaRPr lang="en-GB" dirty="0"/>
          </a:p>
          <a:p>
            <a:r>
              <a:rPr lang="en-GB" dirty="0"/>
              <a:t>It can offer visitors checks on:</a:t>
            </a:r>
          </a:p>
          <a:p>
            <a:endParaRPr lang="en-GB" dirty="0"/>
          </a:p>
          <a:p>
            <a:r>
              <a:rPr lang="en-GB" dirty="0"/>
              <a:t>body mass index</a:t>
            </a:r>
          </a:p>
          <a:p>
            <a:r>
              <a:rPr lang="en-GB" dirty="0"/>
              <a:t>blood pressure</a:t>
            </a:r>
          </a:p>
          <a:p>
            <a:r>
              <a:rPr lang="en-GB" dirty="0"/>
              <a:t>cholesterol level</a:t>
            </a:r>
          </a:p>
          <a:p>
            <a:r>
              <a:rPr lang="en-GB" dirty="0"/>
              <a:t>blood glucose</a:t>
            </a:r>
          </a:p>
          <a:p>
            <a:r>
              <a:rPr lang="en-GB" dirty="0"/>
              <a:t>sight</a:t>
            </a:r>
          </a:p>
          <a:p>
            <a:r>
              <a:rPr lang="en-GB" dirty="0"/>
              <a:t>hearing.</a:t>
            </a:r>
          </a:p>
          <a:p>
            <a:endParaRPr lang="en-GB" dirty="0"/>
          </a:p>
          <a:p>
            <a:r>
              <a:rPr lang="en-GB" dirty="0"/>
              <a:t>On this scale a team of trainees and other clinicians volunteer to take the tests and provide advice and 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latin typeface="+mn-lt"/>
                <a:ea typeface="+mn-ea"/>
                <a:cs typeface="+mn-cs"/>
              </a:rPr>
              <a:t>Nfhw</a:t>
            </a:r>
            <a:r>
              <a:rPr lang="en-GB" sz="1200" kern="1200" dirty="0">
                <a:solidFill>
                  <a:schemeClr val="tx1"/>
                </a:solidFill>
                <a:latin typeface="+mn-lt"/>
                <a:ea typeface="+mn-ea"/>
                <a:cs typeface="+mn-cs"/>
              </a:rPr>
              <a:t> also aims to provide local health professionals in training with the opportunity to experience work in a  community led setting. This activity is endorsed by the General Medical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Health Melas also provide a much appreciated networking opportunity for local health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D1F4898-9015-42E6-B440-05EC1D56A8D4}" type="slidenum">
              <a:rPr lang="en-GB" smtClean="0"/>
              <a:pPr/>
              <a:t>6</a:t>
            </a:fld>
            <a:endParaRPr lang="en-GB"/>
          </a:p>
        </p:txBody>
      </p:sp>
    </p:spTree>
    <p:extLst>
      <p:ext uri="{BB962C8B-B14F-4D97-AF65-F5344CB8AC3E}">
        <p14:creationId xmlns:p14="http://schemas.microsoft.com/office/powerpoint/2010/main" val="278925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spcBef>
                <a:spcPts val="0"/>
              </a:spcBef>
            </a:pPr>
            <a:r>
              <a:rPr lang="en-GB" b="1" dirty="0">
                <a:solidFill>
                  <a:prstClr val="black"/>
                </a:solidFill>
              </a:rPr>
              <a:t>So, I was keen to bring this concept out of Lancashire and found a venue and willing community in Carlisle</a:t>
            </a:r>
          </a:p>
          <a:p>
            <a:pPr lvl="0" algn="l">
              <a:spcBef>
                <a:spcPts val="0"/>
              </a:spcBef>
            </a:pPr>
            <a:endParaRPr lang="en-GB" b="1" dirty="0">
              <a:solidFill>
                <a:prstClr val="black"/>
              </a:solidFill>
            </a:endParaRPr>
          </a:p>
          <a:p>
            <a:pPr lvl="0" algn="l">
              <a:spcBef>
                <a:spcPts val="0"/>
              </a:spcBef>
            </a:pPr>
            <a:endParaRPr lang="en-GB" b="1" dirty="0">
              <a:solidFill>
                <a:prstClr val="black"/>
              </a:solidFill>
            </a:endParaRPr>
          </a:p>
          <a:p>
            <a:pPr lvl="0" algn="l">
              <a:spcBef>
                <a:spcPts val="0"/>
              </a:spcBef>
            </a:pPr>
            <a:r>
              <a:rPr lang="en-GB" b="1" dirty="0">
                <a:solidFill>
                  <a:prstClr val="black"/>
                </a:solidFill>
              </a:rPr>
              <a:t>Taking over the City Centre on a Saturday</a:t>
            </a:r>
          </a:p>
          <a:p>
            <a:pPr lvl="0" algn="l">
              <a:spcBef>
                <a:spcPts val="0"/>
              </a:spcBef>
            </a:pPr>
            <a:endParaRPr lang="en-GB" sz="1200" b="1" dirty="0">
              <a:solidFill>
                <a:prstClr val="black"/>
              </a:solidFill>
            </a:endParaRPr>
          </a:p>
          <a:p>
            <a:pPr lvl="0" algn="l">
              <a:spcBef>
                <a:spcPts val="0"/>
              </a:spcBef>
            </a:pPr>
            <a:r>
              <a:rPr lang="en-GB" b="1" dirty="0">
                <a:solidFill>
                  <a:prstClr val="black"/>
                </a:solidFill>
              </a:rPr>
              <a:t>With a number of “Streets” hosting ……..</a:t>
            </a:r>
          </a:p>
          <a:p>
            <a:pPr marL="342900" lvl="0" indent="-342900" algn="l">
              <a:spcBef>
                <a:spcPts val="0"/>
              </a:spcBef>
              <a:buFont typeface="Arial" panose="020B0604020202020204" pitchFamily="34" charset="0"/>
              <a:buChar char="•"/>
            </a:pPr>
            <a:r>
              <a:rPr lang="en-GB" sz="1200" b="1" dirty="0">
                <a:solidFill>
                  <a:prstClr val="black"/>
                </a:solidFill>
              </a:rPr>
              <a:t>Health &amp; Wellbeing advice</a:t>
            </a:r>
          </a:p>
          <a:p>
            <a:pPr marL="342900" lvl="0" indent="-342900" algn="l">
              <a:spcBef>
                <a:spcPts val="0"/>
              </a:spcBef>
              <a:buFont typeface="Arial" panose="020B0604020202020204" pitchFamily="34" charset="0"/>
              <a:buChar char="•"/>
            </a:pPr>
            <a:r>
              <a:rPr lang="en-GB" sz="1200" b="1" dirty="0">
                <a:solidFill>
                  <a:prstClr val="black"/>
                </a:solidFill>
              </a:rPr>
              <a:t>Complementary Therapies</a:t>
            </a:r>
          </a:p>
          <a:p>
            <a:pPr marL="342900" lvl="0" indent="-342900" algn="l">
              <a:spcBef>
                <a:spcPts val="0"/>
              </a:spcBef>
              <a:buFont typeface="Arial" panose="020B0604020202020204" pitchFamily="34" charset="0"/>
              <a:buChar char="•"/>
            </a:pPr>
            <a:r>
              <a:rPr lang="en-GB" sz="1200" b="1" dirty="0">
                <a:solidFill>
                  <a:prstClr val="black"/>
                </a:solidFill>
              </a:rPr>
              <a:t>Listening Therapies</a:t>
            </a:r>
          </a:p>
          <a:p>
            <a:pPr marL="342900" lvl="0" indent="-342900" algn="l">
              <a:spcBef>
                <a:spcPts val="0"/>
              </a:spcBef>
              <a:buFont typeface="Arial" panose="020B0604020202020204" pitchFamily="34" charset="0"/>
              <a:buChar char="•"/>
            </a:pPr>
            <a:r>
              <a:rPr lang="en-GB" sz="1200" b="1" dirty="0">
                <a:solidFill>
                  <a:prstClr val="black"/>
                </a:solidFill>
              </a:rPr>
              <a:t>Food &amp; Cooking</a:t>
            </a:r>
          </a:p>
          <a:p>
            <a:pPr marL="342900" lvl="0" indent="-342900" algn="l">
              <a:spcBef>
                <a:spcPts val="0"/>
              </a:spcBef>
              <a:buFont typeface="Arial" panose="020B0604020202020204" pitchFamily="34" charset="0"/>
              <a:buChar char="•"/>
            </a:pPr>
            <a:r>
              <a:rPr lang="en-GB" sz="1200" b="1" dirty="0">
                <a:solidFill>
                  <a:prstClr val="black"/>
                </a:solidFill>
              </a:rPr>
              <a:t>Gardening</a:t>
            </a:r>
          </a:p>
          <a:p>
            <a:pPr marL="342900" lvl="0" indent="-342900" algn="l">
              <a:spcBef>
                <a:spcPts val="0"/>
              </a:spcBef>
              <a:buFont typeface="Arial" panose="020B0604020202020204" pitchFamily="34" charset="0"/>
              <a:buChar char="•"/>
            </a:pPr>
            <a:r>
              <a:rPr lang="en-GB" sz="1200" b="1" dirty="0">
                <a:solidFill>
                  <a:prstClr val="black"/>
                </a:solidFill>
              </a:rPr>
              <a:t>Exercise</a:t>
            </a:r>
          </a:p>
          <a:p>
            <a:pPr marL="342900" lvl="0" indent="-342900" algn="l">
              <a:spcBef>
                <a:spcPts val="0"/>
              </a:spcBef>
              <a:buFont typeface="Arial" panose="020B0604020202020204" pitchFamily="34" charset="0"/>
              <a:buChar char="•"/>
            </a:pPr>
            <a:r>
              <a:rPr lang="en-GB" sz="1200" b="1" dirty="0">
                <a:solidFill>
                  <a:prstClr val="black"/>
                </a:solidFill>
              </a:rPr>
              <a:t>Music &amp; Entertainment</a:t>
            </a:r>
          </a:p>
          <a:p>
            <a:pPr marL="342900" lvl="0" indent="-342900" algn="l">
              <a:spcBef>
                <a:spcPts val="0"/>
              </a:spcBef>
              <a:buFont typeface="Arial" panose="020B0604020202020204" pitchFamily="34" charset="0"/>
              <a:buChar char="•"/>
            </a:pPr>
            <a:endParaRPr lang="en-GB" sz="12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had around 40 stalls and</a:t>
            </a:r>
          </a:p>
        </p:txBody>
      </p:sp>
      <p:sp>
        <p:nvSpPr>
          <p:cNvPr id="4" name="Slide Number Placeholder 3"/>
          <p:cNvSpPr>
            <a:spLocks noGrp="1"/>
          </p:cNvSpPr>
          <p:nvPr>
            <p:ph type="sldNum" sz="quarter" idx="5"/>
          </p:nvPr>
        </p:nvSpPr>
        <p:spPr/>
        <p:txBody>
          <a:bodyPr/>
          <a:lstStyle/>
          <a:p>
            <a:fld id="{0D1F4898-9015-42E6-B440-05EC1D56A8D4}" type="slidenum">
              <a:rPr lang="en-GB" smtClean="0"/>
              <a:pPr/>
              <a:t>7</a:t>
            </a:fld>
            <a:endParaRPr lang="en-GB"/>
          </a:p>
        </p:txBody>
      </p:sp>
    </p:spTree>
    <p:extLst>
      <p:ext uri="{BB962C8B-B14F-4D97-AF65-F5344CB8AC3E}">
        <p14:creationId xmlns:p14="http://schemas.microsoft.com/office/powerpoint/2010/main" val="63869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wide range of partners within the local community got involved</a:t>
            </a:r>
          </a:p>
          <a:p>
            <a:endParaRPr lang="en-GB" dirty="0"/>
          </a:p>
          <a:p>
            <a:r>
              <a:rPr lang="en-GB" dirty="0"/>
              <a:t>Funding was from</a:t>
            </a:r>
          </a:p>
          <a:p>
            <a:r>
              <a:rPr lang="en-GB" dirty="0"/>
              <a:t>Our Rotary Foundation, First Response Global Grant </a:t>
            </a:r>
          </a:p>
          <a:p>
            <a:r>
              <a:rPr lang="en-GB" dirty="0"/>
              <a:t>In Kind Donations from Carlisle City Council</a:t>
            </a:r>
          </a:p>
          <a:p>
            <a:r>
              <a:rPr lang="en-GB" dirty="0"/>
              <a:t>Cumbria Community Foundation</a:t>
            </a:r>
          </a:p>
          <a:p>
            <a:r>
              <a:rPr lang="en-GB" dirty="0"/>
              <a:t>Cumbria CC, Public Health</a:t>
            </a:r>
          </a:p>
          <a:p>
            <a:endParaRPr lang="en-GB" dirty="0"/>
          </a:p>
          <a:p>
            <a:r>
              <a:rPr lang="en-GB" dirty="0"/>
              <a:t>But was this scale of event sustainable?</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1F4898-9015-42E6-B440-05EC1D56A8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129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EB5613A-3CBF-4186-AE1D-17E953251A4B}"/>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319178FD-02FB-4BAE-BF2F-733731AD49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0"/>
              </a:rPr>
              <a:t>We needed  to try something on a smaller scale,  and many of the local interventions that Rotarians are involved around the country working alongside the Stroke Association are just that </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So we identified the possibility of working with the Auction Marts in Wigton &amp; Cockermouth.</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Local GP Practices provided the assessment teams and we had around 8 – 10 stalls providing advice and support.</a:t>
            </a:r>
          </a:p>
          <a:p>
            <a:endParaRPr lang="en-US" altLang="en-US" dirty="0">
              <a:latin typeface="Arial" panose="020B0604020202020204" pitchFamily="34" charset="0"/>
              <a:cs typeface="ヒラギノ角ゴ Pro W3" charset="0"/>
            </a:endParaRPr>
          </a:p>
          <a:p>
            <a:r>
              <a:rPr lang="en-US" altLang="en-US" dirty="0">
                <a:latin typeface="Arial" panose="020B0604020202020204" pitchFamily="34" charset="0"/>
                <a:cs typeface="ヒラギノ角ゴ Pro W3" charset="0"/>
              </a:rPr>
              <a:t>Hard to reach groups (in the farming community) were successfully targeted.</a:t>
            </a:r>
          </a:p>
        </p:txBody>
      </p:sp>
      <p:sp>
        <p:nvSpPr>
          <p:cNvPr id="36868" name="Slide Number Placeholder 3">
            <a:extLst>
              <a:ext uri="{FF2B5EF4-FFF2-40B4-BE49-F238E27FC236}">
                <a16:creationId xmlns:a16="http://schemas.microsoft.com/office/drawing/2014/main" id="{30185EAE-90A2-460C-8DBB-E13C558056BC}"/>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89">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0"/>
              </a:defRPr>
            </a:lvl1pPr>
            <a:lvl2pPr marL="753015" indent="-289621" defTabSz="944489">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58486" indent="-231698" defTabSz="944489">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21881" indent="-231698" defTabSz="944489">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85275" indent="-231698" defTabSz="944489">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48669" indent="-231698" defTabSz="944489"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3012064" indent="-231698" defTabSz="944489"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75458" indent="-231698" defTabSz="944489"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938853" indent="-231698" defTabSz="944489"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marL="0" marR="0" lvl="0" indent="0" algn="r" defTabSz="944489" rtl="0" eaLnBrk="1" fontAlgn="auto" latinLnBrk="0" hangingPunct="1">
              <a:lnSpc>
                <a:spcPct val="100000"/>
              </a:lnSpc>
              <a:spcBef>
                <a:spcPct val="0"/>
              </a:spcBef>
              <a:spcAft>
                <a:spcPts val="0"/>
              </a:spcAft>
              <a:buClrTx/>
              <a:buSzTx/>
              <a:buFontTx/>
              <a:buNone/>
              <a:tabLst/>
              <a:defRPr/>
            </a:pPr>
            <a:fld id="{909B3256-9622-47B1-AE93-0F037544356A}"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rPr>
              <a:pPr marL="0" marR="0" lvl="0" indent="0" algn="r" defTabSz="944489"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7069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374358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95466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104642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CD7AB-415B-4E7C-9EA7-AC75A14D7083}"/>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BA35069-C88E-43BE-B5E7-8B0676CD3D0A}"/>
              </a:ext>
            </a:extLst>
          </p:cNvPr>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073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EBBC87-BF1A-4487-8D24-5617E20713D3}"/>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0506662-C6C3-4D0E-BD06-66C39A52124D}"/>
              </a:ext>
            </a:extLst>
          </p:cNvPr>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880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FCE02A-3A0E-4FE5-A0C3-FF7C4FE20538}"/>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5747953-2883-4F39-A747-4425E83B9053}"/>
              </a:ext>
            </a:extLst>
          </p:cNvPr>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54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E2D1CE-70AB-4185-B72C-12BBA7C95002}"/>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F26D5C7-3399-4847-9D91-84D42B9131F8}"/>
              </a:ext>
            </a:extLst>
          </p:cNvPr>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42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DFE6A8-6A40-454B-8DB3-A8F2221B969F}"/>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616854B-5D25-484E-B301-31A43D77772D}"/>
              </a:ext>
            </a:extLst>
          </p:cNvPr>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33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30993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7148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10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145885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660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72996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77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075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48145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2642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58820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8E04A0-8B7A-49CA-B07D-1E921DF0AC1D}"/>
              </a:ext>
            </a:extLst>
          </p:cNvPr>
          <p:cNvSpPr>
            <a:spLocks noGrp="1"/>
          </p:cNvSpPr>
          <p:nvPr>
            <p:ph type="dt" sz="half" idx="10"/>
          </p:nvPr>
        </p:nvSpPr>
        <p:spPr/>
        <p:txBody>
          <a:bodyPr/>
          <a:lstStyle>
            <a:lvl1pPr>
              <a:defRPr/>
            </a:lvl1pPr>
          </a:lstStyle>
          <a:p>
            <a:pPr>
              <a:defRPr/>
            </a:pPr>
            <a:fld id="{79456C01-FCC8-4BBF-9546-31F291D65C06}" type="datetimeFigureOut">
              <a:rPr lang="en-GB"/>
              <a:pPr>
                <a:defRPr/>
              </a:pPr>
              <a:t>03/10/2019</a:t>
            </a:fld>
            <a:endParaRPr lang="en-GB"/>
          </a:p>
        </p:txBody>
      </p:sp>
      <p:sp>
        <p:nvSpPr>
          <p:cNvPr id="5" name="Footer Placeholder 4">
            <a:extLst>
              <a:ext uri="{FF2B5EF4-FFF2-40B4-BE49-F238E27FC236}">
                <a16:creationId xmlns:a16="http://schemas.microsoft.com/office/drawing/2014/main" id="{8CF7A17D-0AF4-49DE-8C25-98B13795EF0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44571F-049C-468B-82E0-1BA24591AD33}"/>
              </a:ext>
            </a:extLst>
          </p:cNvPr>
          <p:cNvSpPr>
            <a:spLocks noGrp="1"/>
          </p:cNvSpPr>
          <p:nvPr>
            <p:ph type="sldNum" sz="quarter" idx="12"/>
          </p:nvPr>
        </p:nvSpPr>
        <p:spPr/>
        <p:txBody>
          <a:bodyPr/>
          <a:lstStyle>
            <a:lvl1pPr>
              <a:defRPr/>
            </a:lvl1pPr>
          </a:lstStyle>
          <a:p>
            <a:pPr>
              <a:defRPr/>
            </a:pPr>
            <a:fld id="{50A3813F-86CC-4289-A248-10AD293D64C9}" type="slidenum">
              <a:rPr lang="en-GB" altLang="en-US"/>
              <a:pPr>
                <a:defRPr/>
              </a:pPr>
              <a:t>‹#›</a:t>
            </a:fld>
            <a:endParaRPr lang="en-GB" altLang="en-US"/>
          </a:p>
        </p:txBody>
      </p:sp>
    </p:spTree>
    <p:extLst>
      <p:ext uri="{BB962C8B-B14F-4D97-AF65-F5344CB8AC3E}">
        <p14:creationId xmlns:p14="http://schemas.microsoft.com/office/powerpoint/2010/main" val="2068483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65D530-6225-45E3-99DC-3DF19E402914}"/>
              </a:ext>
            </a:extLst>
          </p:cNvPr>
          <p:cNvSpPr>
            <a:spLocks noGrp="1"/>
          </p:cNvSpPr>
          <p:nvPr>
            <p:ph type="dt" sz="half" idx="10"/>
          </p:nvPr>
        </p:nvSpPr>
        <p:spPr/>
        <p:txBody>
          <a:bodyPr/>
          <a:lstStyle>
            <a:lvl1pPr>
              <a:defRPr/>
            </a:lvl1pPr>
          </a:lstStyle>
          <a:p>
            <a:pPr>
              <a:defRPr/>
            </a:pPr>
            <a:fld id="{6CCAB2CD-6F53-4F63-893C-80E09307AD44}" type="datetimeFigureOut">
              <a:rPr lang="en-GB"/>
              <a:pPr>
                <a:defRPr/>
              </a:pPr>
              <a:t>03/10/2019</a:t>
            </a:fld>
            <a:endParaRPr lang="en-GB"/>
          </a:p>
        </p:txBody>
      </p:sp>
      <p:sp>
        <p:nvSpPr>
          <p:cNvPr id="5" name="Footer Placeholder 4">
            <a:extLst>
              <a:ext uri="{FF2B5EF4-FFF2-40B4-BE49-F238E27FC236}">
                <a16:creationId xmlns:a16="http://schemas.microsoft.com/office/drawing/2014/main" id="{5C50DB93-2CA3-4DEF-8F84-114EFF8E8B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6D6024C-F861-4B87-9E93-3C38AAAA7A64}"/>
              </a:ext>
            </a:extLst>
          </p:cNvPr>
          <p:cNvSpPr>
            <a:spLocks noGrp="1"/>
          </p:cNvSpPr>
          <p:nvPr>
            <p:ph type="sldNum" sz="quarter" idx="12"/>
          </p:nvPr>
        </p:nvSpPr>
        <p:spPr/>
        <p:txBody>
          <a:bodyPr/>
          <a:lstStyle>
            <a:lvl1pPr>
              <a:defRPr/>
            </a:lvl1pPr>
          </a:lstStyle>
          <a:p>
            <a:pPr>
              <a:defRPr/>
            </a:pPr>
            <a:fld id="{075CD1D9-6DDE-47C0-8601-127D3DDDDF37}" type="slidenum">
              <a:rPr lang="en-GB" altLang="en-US"/>
              <a:pPr>
                <a:defRPr/>
              </a:pPr>
              <a:t>‹#›</a:t>
            </a:fld>
            <a:endParaRPr lang="en-GB" altLang="en-US"/>
          </a:p>
        </p:txBody>
      </p:sp>
    </p:spTree>
    <p:extLst>
      <p:ext uri="{BB962C8B-B14F-4D97-AF65-F5344CB8AC3E}">
        <p14:creationId xmlns:p14="http://schemas.microsoft.com/office/powerpoint/2010/main" val="1186552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2331B-195D-4EF9-A957-CCD7A019DFC1}"/>
              </a:ext>
            </a:extLst>
          </p:cNvPr>
          <p:cNvSpPr>
            <a:spLocks noGrp="1"/>
          </p:cNvSpPr>
          <p:nvPr>
            <p:ph type="dt" sz="half" idx="10"/>
          </p:nvPr>
        </p:nvSpPr>
        <p:spPr/>
        <p:txBody>
          <a:bodyPr/>
          <a:lstStyle>
            <a:lvl1pPr>
              <a:defRPr/>
            </a:lvl1pPr>
          </a:lstStyle>
          <a:p>
            <a:pPr>
              <a:defRPr/>
            </a:pPr>
            <a:fld id="{7AC38921-C0C1-4094-8445-0628C946EB80}" type="datetimeFigureOut">
              <a:rPr lang="en-GB"/>
              <a:pPr>
                <a:defRPr/>
              </a:pPr>
              <a:t>03/10/2019</a:t>
            </a:fld>
            <a:endParaRPr lang="en-GB"/>
          </a:p>
        </p:txBody>
      </p:sp>
      <p:sp>
        <p:nvSpPr>
          <p:cNvPr id="5" name="Footer Placeholder 4">
            <a:extLst>
              <a:ext uri="{FF2B5EF4-FFF2-40B4-BE49-F238E27FC236}">
                <a16:creationId xmlns:a16="http://schemas.microsoft.com/office/drawing/2014/main" id="{83BAD2D5-B86C-4829-8E5A-B805511DC2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5542EB-9E64-4930-9242-A537171779F9}"/>
              </a:ext>
            </a:extLst>
          </p:cNvPr>
          <p:cNvSpPr>
            <a:spLocks noGrp="1"/>
          </p:cNvSpPr>
          <p:nvPr>
            <p:ph type="sldNum" sz="quarter" idx="12"/>
          </p:nvPr>
        </p:nvSpPr>
        <p:spPr/>
        <p:txBody>
          <a:bodyPr/>
          <a:lstStyle>
            <a:lvl1pPr>
              <a:defRPr/>
            </a:lvl1pPr>
          </a:lstStyle>
          <a:p>
            <a:pPr>
              <a:defRPr/>
            </a:pPr>
            <a:fld id="{52C26B49-0AEF-46B7-B0C9-1EAFCCA2656F}" type="slidenum">
              <a:rPr lang="en-GB" altLang="en-US"/>
              <a:pPr>
                <a:defRPr/>
              </a:pPr>
              <a:t>‹#›</a:t>
            </a:fld>
            <a:endParaRPr lang="en-GB" altLang="en-US"/>
          </a:p>
        </p:txBody>
      </p:sp>
    </p:spTree>
    <p:extLst>
      <p:ext uri="{BB962C8B-B14F-4D97-AF65-F5344CB8AC3E}">
        <p14:creationId xmlns:p14="http://schemas.microsoft.com/office/powerpoint/2010/main" val="318903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619145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423621B-77BA-46B0-87B6-1516532750C0}"/>
              </a:ext>
            </a:extLst>
          </p:cNvPr>
          <p:cNvSpPr>
            <a:spLocks noGrp="1"/>
          </p:cNvSpPr>
          <p:nvPr>
            <p:ph type="dt" sz="half" idx="10"/>
          </p:nvPr>
        </p:nvSpPr>
        <p:spPr/>
        <p:txBody>
          <a:bodyPr/>
          <a:lstStyle>
            <a:lvl1pPr>
              <a:defRPr/>
            </a:lvl1pPr>
          </a:lstStyle>
          <a:p>
            <a:pPr>
              <a:defRPr/>
            </a:pPr>
            <a:fld id="{1FE3C994-14C0-4B8E-B84C-E022947554A4}" type="datetimeFigureOut">
              <a:rPr lang="en-GB"/>
              <a:pPr>
                <a:defRPr/>
              </a:pPr>
              <a:t>03/10/2019</a:t>
            </a:fld>
            <a:endParaRPr lang="en-GB"/>
          </a:p>
        </p:txBody>
      </p:sp>
      <p:sp>
        <p:nvSpPr>
          <p:cNvPr id="6" name="Footer Placeholder 4">
            <a:extLst>
              <a:ext uri="{FF2B5EF4-FFF2-40B4-BE49-F238E27FC236}">
                <a16:creationId xmlns:a16="http://schemas.microsoft.com/office/drawing/2014/main" id="{491F9D5A-6678-4224-A29F-A2BFFF164FF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FDF133E-A34B-497C-8F61-0B299C89F8BB}"/>
              </a:ext>
            </a:extLst>
          </p:cNvPr>
          <p:cNvSpPr>
            <a:spLocks noGrp="1"/>
          </p:cNvSpPr>
          <p:nvPr>
            <p:ph type="sldNum" sz="quarter" idx="12"/>
          </p:nvPr>
        </p:nvSpPr>
        <p:spPr/>
        <p:txBody>
          <a:bodyPr/>
          <a:lstStyle>
            <a:lvl1pPr>
              <a:defRPr/>
            </a:lvl1pPr>
          </a:lstStyle>
          <a:p>
            <a:pPr>
              <a:defRPr/>
            </a:pPr>
            <a:fld id="{484A431B-1BCB-43E8-8E06-01735651B0E7}" type="slidenum">
              <a:rPr lang="en-GB" altLang="en-US"/>
              <a:pPr>
                <a:defRPr/>
              </a:pPr>
              <a:t>‹#›</a:t>
            </a:fld>
            <a:endParaRPr lang="en-GB" altLang="en-US"/>
          </a:p>
        </p:txBody>
      </p:sp>
    </p:spTree>
    <p:extLst>
      <p:ext uri="{BB962C8B-B14F-4D97-AF65-F5344CB8AC3E}">
        <p14:creationId xmlns:p14="http://schemas.microsoft.com/office/powerpoint/2010/main" val="3245355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1E7A94A-63F2-4ED4-BF47-6C8000696E73}"/>
              </a:ext>
            </a:extLst>
          </p:cNvPr>
          <p:cNvSpPr>
            <a:spLocks noGrp="1"/>
          </p:cNvSpPr>
          <p:nvPr>
            <p:ph type="dt" sz="half" idx="10"/>
          </p:nvPr>
        </p:nvSpPr>
        <p:spPr/>
        <p:txBody>
          <a:bodyPr/>
          <a:lstStyle>
            <a:lvl1pPr>
              <a:defRPr/>
            </a:lvl1pPr>
          </a:lstStyle>
          <a:p>
            <a:pPr>
              <a:defRPr/>
            </a:pPr>
            <a:fld id="{4D918607-1D75-499B-B3EE-29D392B16911}" type="datetimeFigureOut">
              <a:rPr lang="en-GB"/>
              <a:pPr>
                <a:defRPr/>
              </a:pPr>
              <a:t>03/10/2019</a:t>
            </a:fld>
            <a:endParaRPr lang="en-GB"/>
          </a:p>
        </p:txBody>
      </p:sp>
      <p:sp>
        <p:nvSpPr>
          <p:cNvPr id="8" name="Footer Placeholder 4">
            <a:extLst>
              <a:ext uri="{FF2B5EF4-FFF2-40B4-BE49-F238E27FC236}">
                <a16:creationId xmlns:a16="http://schemas.microsoft.com/office/drawing/2014/main" id="{8C8513D4-7ECA-4EE1-B356-B891AA34C5B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65BC9C5-CEA3-4D96-B748-2F07CA739B31}"/>
              </a:ext>
            </a:extLst>
          </p:cNvPr>
          <p:cNvSpPr>
            <a:spLocks noGrp="1"/>
          </p:cNvSpPr>
          <p:nvPr>
            <p:ph type="sldNum" sz="quarter" idx="12"/>
          </p:nvPr>
        </p:nvSpPr>
        <p:spPr/>
        <p:txBody>
          <a:bodyPr/>
          <a:lstStyle>
            <a:lvl1pPr>
              <a:defRPr/>
            </a:lvl1pPr>
          </a:lstStyle>
          <a:p>
            <a:pPr>
              <a:defRPr/>
            </a:pPr>
            <a:fld id="{D1A042CE-D20D-4188-BD11-A0ED67EB3700}" type="slidenum">
              <a:rPr lang="en-GB" altLang="en-US"/>
              <a:pPr>
                <a:defRPr/>
              </a:pPr>
              <a:t>‹#›</a:t>
            </a:fld>
            <a:endParaRPr lang="en-GB" altLang="en-US"/>
          </a:p>
        </p:txBody>
      </p:sp>
    </p:spTree>
    <p:extLst>
      <p:ext uri="{BB962C8B-B14F-4D97-AF65-F5344CB8AC3E}">
        <p14:creationId xmlns:p14="http://schemas.microsoft.com/office/powerpoint/2010/main" val="2926210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F4C51EA-2C80-4303-BC35-B576C1673E0A}"/>
              </a:ext>
            </a:extLst>
          </p:cNvPr>
          <p:cNvSpPr>
            <a:spLocks noGrp="1"/>
          </p:cNvSpPr>
          <p:nvPr>
            <p:ph type="dt" sz="half" idx="10"/>
          </p:nvPr>
        </p:nvSpPr>
        <p:spPr/>
        <p:txBody>
          <a:bodyPr/>
          <a:lstStyle>
            <a:lvl1pPr>
              <a:defRPr/>
            </a:lvl1pPr>
          </a:lstStyle>
          <a:p>
            <a:pPr>
              <a:defRPr/>
            </a:pPr>
            <a:fld id="{3B57CAFB-46F9-4524-8D90-0E9F0110ED9A}" type="datetimeFigureOut">
              <a:rPr lang="en-GB"/>
              <a:pPr>
                <a:defRPr/>
              </a:pPr>
              <a:t>03/10/2019</a:t>
            </a:fld>
            <a:endParaRPr lang="en-GB"/>
          </a:p>
        </p:txBody>
      </p:sp>
      <p:sp>
        <p:nvSpPr>
          <p:cNvPr id="4" name="Footer Placeholder 4">
            <a:extLst>
              <a:ext uri="{FF2B5EF4-FFF2-40B4-BE49-F238E27FC236}">
                <a16:creationId xmlns:a16="http://schemas.microsoft.com/office/drawing/2014/main" id="{83B3E60B-C80F-4EBB-AD63-320D1E64153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5B66C9C-9FF4-4351-895A-81ECCDA2AF07}"/>
              </a:ext>
            </a:extLst>
          </p:cNvPr>
          <p:cNvSpPr>
            <a:spLocks noGrp="1"/>
          </p:cNvSpPr>
          <p:nvPr>
            <p:ph type="sldNum" sz="quarter" idx="12"/>
          </p:nvPr>
        </p:nvSpPr>
        <p:spPr/>
        <p:txBody>
          <a:bodyPr/>
          <a:lstStyle>
            <a:lvl1pPr>
              <a:defRPr/>
            </a:lvl1pPr>
          </a:lstStyle>
          <a:p>
            <a:pPr>
              <a:defRPr/>
            </a:pPr>
            <a:fld id="{CA142806-42A2-4A69-AB06-3F1EA8F6E707}" type="slidenum">
              <a:rPr lang="en-GB" altLang="en-US"/>
              <a:pPr>
                <a:defRPr/>
              </a:pPr>
              <a:t>‹#›</a:t>
            </a:fld>
            <a:endParaRPr lang="en-GB" altLang="en-US"/>
          </a:p>
        </p:txBody>
      </p:sp>
    </p:spTree>
    <p:extLst>
      <p:ext uri="{BB962C8B-B14F-4D97-AF65-F5344CB8AC3E}">
        <p14:creationId xmlns:p14="http://schemas.microsoft.com/office/powerpoint/2010/main" val="818802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12A5D1-A12F-4ECE-BEF7-FBB75F8653DC}"/>
              </a:ext>
            </a:extLst>
          </p:cNvPr>
          <p:cNvSpPr>
            <a:spLocks noGrp="1"/>
          </p:cNvSpPr>
          <p:nvPr>
            <p:ph type="dt" sz="half" idx="10"/>
          </p:nvPr>
        </p:nvSpPr>
        <p:spPr/>
        <p:txBody>
          <a:bodyPr/>
          <a:lstStyle>
            <a:lvl1pPr>
              <a:defRPr/>
            </a:lvl1pPr>
          </a:lstStyle>
          <a:p>
            <a:pPr>
              <a:defRPr/>
            </a:pPr>
            <a:fld id="{D5CBBF84-A33D-432C-AFA9-88AD0DC92EF8}" type="datetimeFigureOut">
              <a:rPr lang="en-GB"/>
              <a:pPr>
                <a:defRPr/>
              </a:pPr>
              <a:t>03/10/2019</a:t>
            </a:fld>
            <a:endParaRPr lang="en-GB"/>
          </a:p>
        </p:txBody>
      </p:sp>
      <p:sp>
        <p:nvSpPr>
          <p:cNvPr id="3" name="Footer Placeholder 4">
            <a:extLst>
              <a:ext uri="{FF2B5EF4-FFF2-40B4-BE49-F238E27FC236}">
                <a16:creationId xmlns:a16="http://schemas.microsoft.com/office/drawing/2014/main" id="{D8CEAA3F-A28B-4ABB-B0C4-0EE50FDD809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31A6519-AACF-44D8-A457-7F5FEFB2C679}"/>
              </a:ext>
            </a:extLst>
          </p:cNvPr>
          <p:cNvSpPr>
            <a:spLocks noGrp="1"/>
          </p:cNvSpPr>
          <p:nvPr>
            <p:ph type="sldNum" sz="quarter" idx="12"/>
          </p:nvPr>
        </p:nvSpPr>
        <p:spPr/>
        <p:txBody>
          <a:bodyPr/>
          <a:lstStyle>
            <a:lvl1pPr>
              <a:defRPr/>
            </a:lvl1pPr>
          </a:lstStyle>
          <a:p>
            <a:pPr>
              <a:defRPr/>
            </a:pPr>
            <a:fld id="{24EFD1B2-B0D2-4F3C-A686-06FCF9A75B18}" type="slidenum">
              <a:rPr lang="en-GB" altLang="en-US"/>
              <a:pPr>
                <a:defRPr/>
              </a:pPr>
              <a:t>‹#›</a:t>
            </a:fld>
            <a:endParaRPr lang="en-GB" altLang="en-US"/>
          </a:p>
        </p:txBody>
      </p:sp>
    </p:spTree>
    <p:extLst>
      <p:ext uri="{BB962C8B-B14F-4D97-AF65-F5344CB8AC3E}">
        <p14:creationId xmlns:p14="http://schemas.microsoft.com/office/powerpoint/2010/main" val="4101743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513A2A-FC37-4197-A2D6-D9AB46E35356}"/>
              </a:ext>
            </a:extLst>
          </p:cNvPr>
          <p:cNvSpPr>
            <a:spLocks noGrp="1"/>
          </p:cNvSpPr>
          <p:nvPr>
            <p:ph type="dt" sz="half" idx="10"/>
          </p:nvPr>
        </p:nvSpPr>
        <p:spPr/>
        <p:txBody>
          <a:bodyPr/>
          <a:lstStyle>
            <a:lvl1pPr>
              <a:defRPr/>
            </a:lvl1pPr>
          </a:lstStyle>
          <a:p>
            <a:pPr>
              <a:defRPr/>
            </a:pPr>
            <a:fld id="{88CCBA02-272D-4B4D-8126-A5E598C35816}" type="datetimeFigureOut">
              <a:rPr lang="en-GB"/>
              <a:pPr>
                <a:defRPr/>
              </a:pPr>
              <a:t>03/10/2019</a:t>
            </a:fld>
            <a:endParaRPr lang="en-GB"/>
          </a:p>
        </p:txBody>
      </p:sp>
      <p:sp>
        <p:nvSpPr>
          <p:cNvPr id="6" name="Footer Placeholder 4">
            <a:extLst>
              <a:ext uri="{FF2B5EF4-FFF2-40B4-BE49-F238E27FC236}">
                <a16:creationId xmlns:a16="http://schemas.microsoft.com/office/drawing/2014/main" id="{82B77881-A64E-4A98-BC17-3236C3F8F6D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D27F09F-D008-4545-82E4-83A97CE2A094}"/>
              </a:ext>
            </a:extLst>
          </p:cNvPr>
          <p:cNvSpPr>
            <a:spLocks noGrp="1"/>
          </p:cNvSpPr>
          <p:nvPr>
            <p:ph type="sldNum" sz="quarter" idx="12"/>
          </p:nvPr>
        </p:nvSpPr>
        <p:spPr/>
        <p:txBody>
          <a:bodyPr/>
          <a:lstStyle>
            <a:lvl1pPr>
              <a:defRPr/>
            </a:lvl1pPr>
          </a:lstStyle>
          <a:p>
            <a:pPr>
              <a:defRPr/>
            </a:pPr>
            <a:fld id="{392EEA36-94AF-4557-A4D4-6BA1FC56C0BC}" type="slidenum">
              <a:rPr lang="en-GB" altLang="en-US"/>
              <a:pPr>
                <a:defRPr/>
              </a:pPr>
              <a:t>‹#›</a:t>
            </a:fld>
            <a:endParaRPr lang="en-GB" altLang="en-US"/>
          </a:p>
        </p:txBody>
      </p:sp>
    </p:spTree>
    <p:extLst>
      <p:ext uri="{BB962C8B-B14F-4D97-AF65-F5344CB8AC3E}">
        <p14:creationId xmlns:p14="http://schemas.microsoft.com/office/powerpoint/2010/main" val="1225691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2BDD96-2F95-4D45-B202-F6E4807F11DB}"/>
              </a:ext>
            </a:extLst>
          </p:cNvPr>
          <p:cNvSpPr>
            <a:spLocks noGrp="1"/>
          </p:cNvSpPr>
          <p:nvPr>
            <p:ph type="dt" sz="half" idx="10"/>
          </p:nvPr>
        </p:nvSpPr>
        <p:spPr/>
        <p:txBody>
          <a:bodyPr/>
          <a:lstStyle>
            <a:lvl1pPr>
              <a:defRPr/>
            </a:lvl1pPr>
          </a:lstStyle>
          <a:p>
            <a:pPr>
              <a:defRPr/>
            </a:pPr>
            <a:fld id="{BCEED615-75B6-4C71-BAE9-B898F048E383}" type="datetimeFigureOut">
              <a:rPr lang="en-GB"/>
              <a:pPr>
                <a:defRPr/>
              </a:pPr>
              <a:t>03/10/2019</a:t>
            </a:fld>
            <a:endParaRPr lang="en-GB"/>
          </a:p>
        </p:txBody>
      </p:sp>
      <p:sp>
        <p:nvSpPr>
          <p:cNvPr id="6" name="Footer Placeholder 4">
            <a:extLst>
              <a:ext uri="{FF2B5EF4-FFF2-40B4-BE49-F238E27FC236}">
                <a16:creationId xmlns:a16="http://schemas.microsoft.com/office/drawing/2014/main" id="{CF95EA35-F07E-4924-839F-E22D1D8A992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AD3FCB-8CAF-4E40-8EAD-33F62ED2BA30}"/>
              </a:ext>
            </a:extLst>
          </p:cNvPr>
          <p:cNvSpPr>
            <a:spLocks noGrp="1"/>
          </p:cNvSpPr>
          <p:nvPr>
            <p:ph type="sldNum" sz="quarter" idx="12"/>
          </p:nvPr>
        </p:nvSpPr>
        <p:spPr/>
        <p:txBody>
          <a:bodyPr/>
          <a:lstStyle>
            <a:lvl1pPr>
              <a:defRPr/>
            </a:lvl1pPr>
          </a:lstStyle>
          <a:p>
            <a:pPr>
              <a:defRPr/>
            </a:pPr>
            <a:fld id="{C161E0C0-302A-4B0A-B7B0-CCBD6B7D1ECC}" type="slidenum">
              <a:rPr lang="en-GB" altLang="en-US"/>
              <a:pPr>
                <a:defRPr/>
              </a:pPr>
              <a:t>‹#›</a:t>
            </a:fld>
            <a:endParaRPr lang="en-GB" altLang="en-US"/>
          </a:p>
        </p:txBody>
      </p:sp>
    </p:spTree>
    <p:extLst>
      <p:ext uri="{BB962C8B-B14F-4D97-AF65-F5344CB8AC3E}">
        <p14:creationId xmlns:p14="http://schemas.microsoft.com/office/powerpoint/2010/main" val="3377999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62BEC6-48BF-427A-BD0C-B062CC194D7B}"/>
              </a:ext>
            </a:extLst>
          </p:cNvPr>
          <p:cNvSpPr>
            <a:spLocks noGrp="1"/>
          </p:cNvSpPr>
          <p:nvPr>
            <p:ph type="dt" sz="half" idx="10"/>
          </p:nvPr>
        </p:nvSpPr>
        <p:spPr/>
        <p:txBody>
          <a:bodyPr/>
          <a:lstStyle>
            <a:lvl1pPr>
              <a:defRPr/>
            </a:lvl1pPr>
          </a:lstStyle>
          <a:p>
            <a:pPr>
              <a:defRPr/>
            </a:pPr>
            <a:fld id="{D8A6AF05-62CA-4116-B9A0-456D67384308}" type="datetimeFigureOut">
              <a:rPr lang="en-GB"/>
              <a:pPr>
                <a:defRPr/>
              </a:pPr>
              <a:t>03/10/2019</a:t>
            </a:fld>
            <a:endParaRPr lang="en-GB"/>
          </a:p>
        </p:txBody>
      </p:sp>
      <p:sp>
        <p:nvSpPr>
          <p:cNvPr id="5" name="Footer Placeholder 4">
            <a:extLst>
              <a:ext uri="{FF2B5EF4-FFF2-40B4-BE49-F238E27FC236}">
                <a16:creationId xmlns:a16="http://schemas.microsoft.com/office/drawing/2014/main" id="{E2DAF9E1-E6AB-4D94-B784-5C8934038F8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37DC338-A335-4757-804A-DDE6A2C1653F}"/>
              </a:ext>
            </a:extLst>
          </p:cNvPr>
          <p:cNvSpPr>
            <a:spLocks noGrp="1"/>
          </p:cNvSpPr>
          <p:nvPr>
            <p:ph type="sldNum" sz="quarter" idx="12"/>
          </p:nvPr>
        </p:nvSpPr>
        <p:spPr/>
        <p:txBody>
          <a:bodyPr/>
          <a:lstStyle>
            <a:lvl1pPr>
              <a:defRPr/>
            </a:lvl1pPr>
          </a:lstStyle>
          <a:p>
            <a:pPr>
              <a:defRPr/>
            </a:pPr>
            <a:fld id="{673F9F8B-010C-47FB-8A06-E364EC81ED0C}" type="slidenum">
              <a:rPr lang="en-GB" altLang="en-US"/>
              <a:pPr>
                <a:defRPr/>
              </a:pPr>
              <a:t>‹#›</a:t>
            </a:fld>
            <a:endParaRPr lang="en-GB" altLang="en-US"/>
          </a:p>
        </p:txBody>
      </p:sp>
    </p:spTree>
    <p:extLst>
      <p:ext uri="{BB962C8B-B14F-4D97-AF65-F5344CB8AC3E}">
        <p14:creationId xmlns:p14="http://schemas.microsoft.com/office/powerpoint/2010/main" val="2816681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7836E-1A74-46CC-A457-BB8E9D0909EA}"/>
              </a:ext>
            </a:extLst>
          </p:cNvPr>
          <p:cNvSpPr>
            <a:spLocks noGrp="1"/>
          </p:cNvSpPr>
          <p:nvPr>
            <p:ph type="dt" sz="half" idx="10"/>
          </p:nvPr>
        </p:nvSpPr>
        <p:spPr/>
        <p:txBody>
          <a:bodyPr/>
          <a:lstStyle>
            <a:lvl1pPr>
              <a:defRPr/>
            </a:lvl1pPr>
          </a:lstStyle>
          <a:p>
            <a:pPr>
              <a:defRPr/>
            </a:pPr>
            <a:fld id="{81D03974-B59B-490F-8951-4AE00F28B15A}" type="datetimeFigureOut">
              <a:rPr lang="en-GB"/>
              <a:pPr>
                <a:defRPr/>
              </a:pPr>
              <a:t>03/10/2019</a:t>
            </a:fld>
            <a:endParaRPr lang="en-GB"/>
          </a:p>
        </p:txBody>
      </p:sp>
      <p:sp>
        <p:nvSpPr>
          <p:cNvPr id="5" name="Footer Placeholder 4">
            <a:extLst>
              <a:ext uri="{FF2B5EF4-FFF2-40B4-BE49-F238E27FC236}">
                <a16:creationId xmlns:a16="http://schemas.microsoft.com/office/drawing/2014/main" id="{0ED226E6-C478-4451-9E90-39E06BFA901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BB7380-4827-458E-97FB-D8EDC0D3882C}"/>
              </a:ext>
            </a:extLst>
          </p:cNvPr>
          <p:cNvSpPr>
            <a:spLocks noGrp="1"/>
          </p:cNvSpPr>
          <p:nvPr>
            <p:ph type="sldNum" sz="quarter" idx="12"/>
          </p:nvPr>
        </p:nvSpPr>
        <p:spPr/>
        <p:txBody>
          <a:bodyPr/>
          <a:lstStyle>
            <a:lvl1pPr>
              <a:defRPr/>
            </a:lvl1pPr>
          </a:lstStyle>
          <a:p>
            <a:pPr>
              <a:defRPr/>
            </a:pPr>
            <a:fld id="{02D312D6-7B72-4155-B5BD-A748EBE64D7D}" type="slidenum">
              <a:rPr lang="en-GB" altLang="en-US"/>
              <a:pPr>
                <a:defRPr/>
              </a:pPr>
              <a:t>‹#›</a:t>
            </a:fld>
            <a:endParaRPr lang="en-GB" altLang="en-US"/>
          </a:p>
        </p:txBody>
      </p:sp>
    </p:spTree>
    <p:extLst>
      <p:ext uri="{BB962C8B-B14F-4D97-AF65-F5344CB8AC3E}">
        <p14:creationId xmlns:p14="http://schemas.microsoft.com/office/powerpoint/2010/main" val="1949463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Text and Media Cli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4854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158637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20303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245529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177493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242918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BC13F-406F-4A98-9FFF-F1FB5EACA842}"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565D44-4CE7-4C70-A0BF-14B59D3F5960}" type="slidenum">
              <a:rPr lang="en-GB" smtClean="0"/>
              <a:pPr/>
              <a:t>‹#›</a:t>
            </a:fld>
            <a:endParaRPr lang="en-GB"/>
          </a:p>
        </p:txBody>
      </p:sp>
    </p:spTree>
    <p:extLst>
      <p:ext uri="{BB962C8B-B14F-4D97-AF65-F5344CB8AC3E}">
        <p14:creationId xmlns:p14="http://schemas.microsoft.com/office/powerpoint/2010/main" val="413107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BC13F-406F-4A98-9FFF-F1FB5EACA842}" type="datetimeFigureOut">
              <a:rPr lang="en-GB" smtClean="0"/>
              <a:pPr/>
              <a:t>03/10/2019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D44-4CE7-4C70-A0BF-14B59D3F5960}" type="slidenum">
              <a:rPr lang="en-GB" smtClean="0"/>
              <a:pPr/>
              <a:t>‹#›</a:t>
            </a:fld>
            <a:endParaRPr lang="en-GB"/>
          </a:p>
        </p:txBody>
      </p:sp>
    </p:spTree>
    <p:extLst>
      <p:ext uri="{BB962C8B-B14F-4D97-AF65-F5344CB8AC3E}">
        <p14:creationId xmlns:p14="http://schemas.microsoft.com/office/powerpoint/2010/main" val="2317290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14F956-F41A-4AD8-82DA-2C9AA1BFEDCD}"/>
              </a:ext>
            </a:extLst>
          </p:cNvPr>
          <p:cNvSpPr txBox="1"/>
          <p:nvPr/>
        </p:nvSpPr>
        <p:spPr>
          <a:xfrm>
            <a:off x="5791200" y="6477000"/>
            <a:ext cx="2895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900" dirty="0">
                <a:solidFill>
                  <a:srgbClr val="BCBDC0"/>
                </a:solidFill>
                <a:latin typeface="Arial Narrow" panose="020B0606020202030204" pitchFamily="34" charset="0"/>
              </a:rPr>
              <a:t>District 1190 Community First Response Global Grant Project  |  </a:t>
            </a:r>
            <a:fld id="{011FBC31-1B38-4FB6-AA00-D80AA45119A6}"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066F1AD6-5F91-43B6-93F4-2DE10540C2C8}"/>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263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39082DF-54F6-44F6-A1FF-D5B5E61CFF7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98A31BC-9832-4EE8-B1E0-4569FCFF029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DCC5C6-5189-4CA7-92BE-7D11BC00E3A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1B1956-BD04-4B6A-AD32-B8CD226A3829}" type="datetimeFigureOut">
              <a:rPr lang="en-GB"/>
              <a:pPr>
                <a:defRPr/>
              </a:pPr>
              <a:t>03/10/2019</a:t>
            </a:fld>
            <a:endParaRPr lang="en-GB"/>
          </a:p>
        </p:txBody>
      </p:sp>
      <p:sp>
        <p:nvSpPr>
          <p:cNvPr id="5" name="Footer Placeholder 4">
            <a:extLst>
              <a:ext uri="{FF2B5EF4-FFF2-40B4-BE49-F238E27FC236}">
                <a16:creationId xmlns:a16="http://schemas.microsoft.com/office/drawing/2014/main" id="{97850C76-3E71-4A72-9BA5-F9293102A9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C7AC59CA-378B-4CEF-ACB6-12E8117E5AD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233266-D482-41A4-A45C-1AD871DEB400}" type="slidenum">
              <a:rPr lang="en-GB" altLang="en-US"/>
              <a:pPr>
                <a:defRPr/>
              </a:pPr>
              <a:t>‹#›</a:t>
            </a:fld>
            <a:endParaRPr lang="en-GB" altLang="en-US"/>
          </a:p>
        </p:txBody>
      </p:sp>
    </p:spTree>
    <p:extLst>
      <p:ext uri="{BB962C8B-B14F-4D97-AF65-F5344CB8AC3E}">
        <p14:creationId xmlns:p14="http://schemas.microsoft.com/office/powerpoint/2010/main" val="37580872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6.jpeg"/><Relationship Id="rId11" Type="http://schemas.openxmlformats.org/officeDocument/2006/relationships/hyperlink" Target="Rotary%20Doing%20Good%20Dec%202016.mp4" TargetMode="External"/><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2.jpeg"/><Relationship Id="rId5" Type="http://schemas.openxmlformats.org/officeDocument/2006/relationships/hyperlink" Target="How%20to%20Make%20History.wm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F04F25D-FA85-41D3-A040-10741928817B}"/>
              </a:ext>
            </a:extLst>
          </p:cNvPr>
          <p:cNvSpPr>
            <a:spLocks noGrp="1" noChangeArrowheads="1"/>
          </p:cNvSpPr>
          <p:nvPr>
            <p:ph type="title"/>
          </p:nvPr>
        </p:nvSpPr>
        <p:spPr>
          <a:xfrm>
            <a:off x="457200" y="274638"/>
            <a:ext cx="7210425" cy="1143000"/>
          </a:xfrm>
        </p:spPr>
        <p:txBody>
          <a:bodyPr/>
          <a:lstStyle/>
          <a:p>
            <a:pPr algn="l" eaLnBrk="1" hangingPunct="1"/>
            <a:r>
              <a:rPr lang="en-GB" altLang="en-US" sz="4000" dirty="0"/>
              <a:t>Rotary and Health &amp; Wellbeing</a:t>
            </a:r>
          </a:p>
        </p:txBody>
      </p:sp>
      <p:sp>
        <p:nvSpPr>
          <p:cNvPr id="9219" name="Rectangle 3">
            <a:extLst>
              <a:ext uri="{FF2B5EF4-FFF2-40B4-BE49-F238E27FC236}">
                <a16:creationId xmlns:a16="http://schemas.microsoft.com/office/drawing/2014/main" id="{92DDD629-7079-4C1B-8CD3-24EEF6A5DB7D}"/>
              </a:ext>
            </a:extLst>
          </p:cNvPr>
          <p:cNvSpPr>
            <a:spLocks noGrp="1" noChangeArrowheads="1"/>
          </p:cNvSpPr>
          <p:nvPr>
            <p:ph type="body" sz="half" idx="4294967295"/>
          </p:nvPr>
        </p:nvSpPr>
        <p:spPr>
          <a:xfrm>
            <a:off x="611188" y="1557338"/>
            <a:ext cx="4824412" cy="1295400"/>
          </a:xfrm>
        </p:spPr>
        <p:txBody>
          <a:bodyPr/>
          <a:lstStyle/>
          <a:p>
            <a:pPr marL="0" indent="0" eaLnBrk="1" hangingPunct="1">
              <a:buFontTx/>
              <a:buNone/>
            </a:pPr>
            <a:r>
              <a:rPr lang="en-GB" altLang="en-US" b="1"/>
              <a:t>Rotary - The beginning</a:t>
            </a:r>
          </a:p>
          <a:p>
            <a:pPr marL="0" indent="0" eaLnBrk="1" hangingPunct="1">
              <a:buFontTx/>
              <a:buNone/>
            </a:pPr>
            <a:endParaRPr lang="en-GB" altLang="en-US" b="1"/>
          </a:p>
          <a:p>
            <a:pPr marL="0" indent="0" eaLnBrk="1" hangingPunct="1">
              <a:buFontTx/>
              <a:buNone/>
            </a:pPr>
            <a:endParaRPr lang="en-GB" altLang="en-US" b="1"/>
          </a:p>
          <a:p>
            <a:pPr marL="0" indent="0" eaLnBrk="1" hangingPunct="1">
              <a:buFontTx/>
              <a:buNone/>
            </a:pPr>
            <a:endParaRPr lang="en-GB" altLang="en-US" b="1"/>
          </a:p>
          <a:p>
            <a:pPr marL="0" indent="0" eaLnBrk="1" hangingPunct="1">
              <a:buFontTx/>
              <a:buNone/>
            </a:pPr>
            <a:endParaRPr lang="en-GB" altLang="en-US" b="1"/>
          </a:p>
          <a:p>
            <a:pPr marL="0" indent="0" eaLnBrk="1" hangingPunct="1">
              <a:buFontTx/>
              <a:buNone/>
            </a:pPr>
            <a:endParaRPr lang="en-GB" altLang="en-US" b="1"/>
          </a:p>
          <a:p>
            <a:pPr marL="0" indent="0" eaLnBrk="1" hangingPunct="1">
              <a:spcBef>
                <a:spcPct val="0"/>
              </a:spcBef>
              <a:buFont typeface="Arial" panose="020B0604020202020204" pitchFamily="34" charset="0"/>
              <a:buNone/>
            </a:pPr>
            <a:endParaRPr lang="en-GB" altLang="en-US" sz="2800"/>
          </a:p>
          <a:p>
            <a:pPr marL="0" indent="0" eaLnBrk="1" hangingPunct="1">
              <a:spcBef>
                <a:spcPct val="0"/>
              </a:spcBef>
              <a:buFont typeface="Arial" panose="020B0604020202020204" pitchFamily="34" charset="0"/>
              <a:buNone/>
            </a:pPr>
            <a:endParaRPr lang="en-GB" altLang="en-US" sz="2800"/>
          </a:p>
          <a:p>
            <a:pPr marL="400050" lvl="1" indent="0" eaLnBrk="1" hangingPunct="1">
              <a:buFontTx/>
              <a:buNone/>
            </a:pPr>
            <a:endParaRPr lang="en-GB" altLang="en-US" sz="2400"/>
          </a:p>
          <a:p>
            <a:pPr marL="0" indent="0" eaLnBrk="1" hangingPunct="1">
              <a:buFontTx/>
              <a:buNone/>
            </a:pPr>
            <a:endParaRPr lang="en-GB" altLang="en-US" sz="2800"/>
          </a:p>
          <a:p>
            <a:pPr marL="0" indent="0" eaLnBrk="1" hangingPunct="1">
              <a:buFontTx/>
              <a:buNone/>
            </a:pPr>
            <a:endParaRPr lang="en-GB" altLang="en-US" sz="2800"/>
          </a:p>
          <a:p>
            <a:pPr marL="0" indent="0" eaLnBrk="1" hangingPunct="1">
              <a:buFontTx/>
              <a:buNone/>
            </a:pPr>
            <a:endParaRPr lang="en-GB" altLang="en-US" sz="2800"/>
          </a:p>
          <a:p>
            <a:pPr marL="0" indent="0" eaLnBrk="1" hangingPunct="1">
              <a:buFontTx/>
              <a:buNone/>
            </a:pPr>
            <a:endParaRPr lang="en-GB" altLang="en-US" sz="2800"/>
          </a:p>
        </p:txBody>
      </p:sp>
      <p:sp>
        <p:nvSpPr>
          <p:cNvPr id="9220" name="Line 8">
            <a:extLst>
              <a:ext uri="{FF2B5EF4-FFF2-40B4-BE49-F238E27FC236}">
                <a16:creationId xmlns:a16="http://schemas.microsoft.com/office/drawing/2014/main" id="{387D0B9F-B7CD-457E-BCD4-E695DFCE71DF}"/>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1" name="TextBox 5">
            <a:extLst>
              <a:ext uri="{FF2B5EF4-FFF2-40B4-BE49-F238E27FC236}">
                <a16:creationId xmlns:a16="http://schemas.microsoft.com/office/drawing/2014/main" id="{97551EE9-8378-4A40-AA99-892519DBD391}"/>
              </a:ext>
            </a:extLst>
          </p:cNvPr>
          <p:cNvSpPr txBox="1">
            <a:spLocks noChangeArrowheads="1"/>
          </p:cNvSpPr>
          <p:nvPr/>
        </p:nvSpPr>
        <p:spPr bwMode="auto">
          <a:xfrm>
            <a:off x="6935788" y="6550025"/>
            <a:ext cx="199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Doing Good in the World</a:t>
            </a:r>
          </a:p>
        </p:txBody>
      </p:sp>
      <p:pic>
        <p:nvPicPr>
          <p:cNvPr id="9222" name="Picture 1" descr="\\DAGON-SERVER\Storage (G)\Rotary Shared\Logos etc\RI August 2013\Mark-of-Excellence\Mark of Excellence\RotaryMoE_RGB.jpg">
            <a:extLst>
              <a:ext uri="{FF2B5EF4-FFF2-40B4-BE49-F238E27FC236}">
                <a16:creationId xmlns:a16="http://schemas.microsoft.com/office/drawing/2014/main" id="{B51CB92A-267D-48EA-B5B5-3F8FB2E1EF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D1190_Cumbria__Lancashire.png">
            <a:extLst>
              <a:ext uri="{FF2B5EF4-FFF2-40B4-BE49-F238E27FC236}">
                <a16:creationId xmlns:a16="http://schemas.microsoft.com/office/drawing/2014/main" id="{6F7361A9-91EB-40B6-BB32-8A9EB43EF15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237288"/>
            <a:ext cx="16922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Rotary Chicago toilets.jpg">
            <a:extLst>
              <a:ext uri="{FF2B5EF4-FFF2-40B4-BE49-F238E27FC236}">
                <a16:creationId xmlns:a16="http://schemas.microsoft.com/office/drawing/2014/main" id="{F8824268-C59F-4EB5-B42F-869DA97A5B9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403350" y="2276475"/>
            <a:ext cx="62198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AD7B-630A-4A52-AFDC-69EEA54B5C0C}"/>
              </a:ext>
            </a:extLst>
          </p:cNvPr>
          <p:cNvSpPr>
            <a:spLocks noGrp="1"/>
          </p:cNvSpPr>
          <p:nvPr>
            <p:ph type="title"/>
          </p:nvPr>
        </p:nvSpPr>
        <p:spPr/>
        <p:txBody>
          <a:bodyPr>
            <a:normAutofit/>
          </a:bodyPr>
          <a:lstStyle/>
          <a:p>
            <a:r>
              <a:rPr lang="en-GB" sz="3200" b="1" dirty="0"/>
              <a:t>From Public Health data</a:t>
            </a:r>
          </a:p>
        </p:txBody>
      </p:sp>
      <p:sp>
        <p:nvSpPr>
          <p:cNvPr id="3" name="Content Placeholder 2">
            <a:extLst>
              <a:ext uri="{FF2B5EF4-FFF2-40B4-BE49-F238E27FC236}">
                <a16:creationId xmlns:a16="http://schemas.microsoft.com/office/drawing/2014/main" id="{0F0F297A-527E-4CE8-B0FD-C857DBDE5CB2}"/>
              </a:ext>
            </a:extLst>
          </p:cNvPr>
          <p:cNvSpPr>
            <a:spLocks noGrp="1"/>
          </p:cNvSpPr>
          <p:nvPr>
            <p:ph idx="1"/>
          </p:nvPr>
        </p:nvSpPr>
        <p:spPr/>
        <p:txBody>
          <a:bodyPr/>
          <a:lstStyle/>
          <a:p>
            <a:pPr marL="0" lvl="0" indent="0">
              <a:buNone/>
            </a:pPr>
            <a:r>
              <a:rPr lang="en-GB" sz="2400" b="1" dirty="0"/>
              <a:t>Main risk factors:</a:t>
            </a:r>
            <a:endParaRPr lang="en-GB" sz="2400" dirty="0"/>
          </a:p>
          <a:p>
            <a:pPr lvl="1"/>
            <a:r>
              <a:rPr lang="en-GB" sz="2400" b="1" dirty="0"/>
              <a:t>Smoking</a:t>
            </a:r>
            <a:r>
              <a:rPr lang="en-GB" sz="2400" dirty="0"/>
              <a:t>: 9000 people in Copeland over the age of 15 are recorded by their GP as being a smoker. People with manual occupations have a 33% chance of smoking.</a:t>
            </a:r>
          </a:p>
          <a:p>
            <a:pPr lvl="1"/>
            <a:r>
              <a:rPr lang="en-GB" sz="2400" b="1" dirty="0"/>
              <a:t>Lack of physical activity</a:t>
            </a:r>
            <a:r>
              <a:rPr lang="en-GB" sz="2400" dirty="0"/>
              <a:t>: 1 in 4 adults in Copeland are not getting enough physical activity (compared to other districts in Cumbria).</a:t>
            </a:r>
          </a:p>
          <a:p>
            <a:pPr lvl="1"/>
            <a:r>
              <a:rPr lang="en-GB" sz="2400" b="1" dirty="0"/>
              <a:t>Being overweight or obese</a:t>
            </a:r>
            <a:r>
              <a:rPr lang="en-GB" sz="2400" dirty="0"/>
              <a:t>: 65% of adults in Copeland are overweight or obese</a:t>
            </a:r>
          </a:p>
          <a:p>
            <a:pPr lvl="1"/>
            <a:r>
              <a:rPr lang="en-GB" sz="2400" b="1" dirty="0"/>
              <a:t>Excessive alcohol consumption</a:t>
            </a:r>
            <a:r>
              <a:rPr lang="en-GB" sz="2400" dirty="0"/>
              <a:t>: Hospital admissions for alcohol consumption rate is 25% higher in Copeland than the national average.</a:t>
            </a:r>
          </a:p>
          <a:p>
            <a:endParaRPr lang="en-GB" dirty="0"/>
          </a:p>
        </p:txBody>
      </p:sp>
      <p:pic>
        <p:nvPicPr>
          <p:cNvPr id="5" name="Picture 4" descr="A group of people in different colors&#10;&#10;Description automatically generated">
            <a:extLst>
              <a:ext uri="{FF2B5EF4-FFF2-40B4-BE49-F238E27FC236}">
                <a16:creationId xmlns:a16="http://schemas.microsoft.com/office/drawing/2014/main" id="{2FF660AC-F097-4204-8491-AD9547050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642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01F8-9B94-491B-A869-9ADD36C2268D}"/>
              </a:ext>
            </a:extLst>
          </p:cNvPr>
          <p:cNvSpPr>
            <a:spLocks noGrp="1"/>
          </p:cNvSpPr>
          <p:nvPr>
            <p:ph type="title"/>
          </p:nvPr>
        </p:nvSpPr>
        <p:spPr>
          <a:xfrm>
            <a:off x="607895" y="901146"/>
            <a:ext cx="7886700" cy="501537"/>
          </a:xfrm>
        </p:spPr>
        <p:txBody>
          <a:bodyPr>
            <a:normAutofit fontScale="90000"/>
          </a:bodyPr>
          <a:lstStyle/>
          <a:p>
            <a:endParaRPr lang="en-GB" sz="3600" dirty="0">
              <a:latin typeface="+mn-lt"/>
            </a:endParaRPr>
          </a:p>
        </p:txBody>
      </p:sp>
      <p:sp>
        <p:nvSpPr>
          <p:cNvPr id="3" name="Content Placeholder 2">
            <a:extLst>
              <a:ext uri="{FF2B5EF4-FFF2-40B4-BE49-F238E27FC236}">
                <a16:creationId xmlns:a16="http://schemas.microsoft.com/office/drawing/2014/main" id="{D3FADF8C-FE46-4F93-B003-8B8FEE1C8A67}"/>
              </a:ext>
            </a:extLst>
          </p:cNvPr>
          <p:cNvSpPr>
            <a:spLocks noGrp="1"/>
          </p:cNvSpPr>
          <p:nvPr>
            <p:ph idx="1"/>
          </p:nvPr>
        </p:nvSpPr>
        <p:spPr>
          <a:xfrm>
            <a:off x="457200" y="1700808"/>
            <a:ext cx="8229600" cy="4525963"/>
          </a:xfrm>
        </p:spPr>
        <p:txBody>
          <a:bodyPr>
            <a:noAutofit/>
          </a:bodyPr>
          <a:lstStyle/>
          <a:p>
            <a:r>
              <a:rPr lang="en-GB" sz="2400" dirty="0">
                <a:latin typeface="+mn-lt"/>
              </a:rPr>
              <a:t>Blood pressure and pulse testing at the St Nicholas Gardens in Whitehaven</a:t>
            </a:r>
          </a:p>
          <a:p>
            <a:r>
              <a:rPr lang="en-GB" sz="2400" dirty="0">
                <a:latin typeface="+mn-lt"/>
              </a:rPr>
              <a:t>The group also shared advice on the things people can do to improve their own health, and are key to reducing the chance of having a stroke. </a:t>
            </a:r>
          </a:p>
          <a:p>
            <a:r>
              <a:rPr lang="en-GB" sz="2400" dirty="0">
                <a:latin typeface="+mn-lt"/>
              </a:rPr>
              <a:t>The group saw: </a:t>
            </a:r>
          </a:p>
          <a:p>
            <a:pPr lvl="1"/>
            <a:r>
              <a:rPr lang="en-GB" sz="2400" dirty="0">
                <a:latin typeface="+mn-lt"/>
              </a:rPr>
              <a:t>92 people who had blood pressure and/or pulse checks </a:t>
            </a:r>
          </a:p>
          <a:p>
            <a:pPr lvl="1"/>
            <a:r>
              <a:rPr lang="en-GB" sz="2400" dirty="0">
                <a:latin typeface="+mn-lt"/>
              </a:rPr>
              <a:t>Ages ranged from 19-80 years </a:t>
            </a:r>
          </a:p>
          <a:p>
            <a:pPr lvl="1"/>
            <a:r>
              <a:rPr lang="en-GB" sz="2400" dirty="0">
                <a:latin typeface="+mn-lt"/>
              </a:rPr>
              <a:t>11 people were referred to their community pharmacy with home monitoring to provide a more detailed picture </a:t>
            </a:r>
          </a:p>
          <a:p>
            <a:pPr lvl="1"/>
            <a:r>
              <a:rPr lang="en-GB" sz="2400" dirty="0">
                <a:latin typeface="+mn-lt"/>
              </a:rPr>
              <a:t>2 were checked by a GP on the day </a:t>
            </a:r>
          </a:p>
        </p:txBody>
      </p:sp>
      <p:pic>
        <p:nvPicPr>
          <p:cNvPr id="5" name="Picture 4">
            <a:extLst>
              <a:ext uri="{FF2B5EF4-FFF2-40B4-BE49-F238E27FC236}">
                <a16:creationId xmlns:a16="http://schemas.microsoft.com/office/drawing/2014/main" id="{017C9983-6B06-4375-B8D3-C81EDD6548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700" t="23383" b="17240"/>
          <a:stretch/>
        </p:blipFill>
        <p:spPr>
          <a:xfrm>
            <a:off x="6402319" y="288407"/>
            <a:ext cx="2480334" cy="1006109"/>
          </a:xfrm>
          <a:prstGeom prst="rect">
            <a:avLst/>
          </a:prstGeom>
        </p:spPr>
      </p:pic>
      <p:pic>
        <p:nvPicPr>
          <p:cNvPr id="6" name="Picture 5" descr="A close up of a sign&#10;&#10;Description automatically generated">
            <a:extLst>
              <a:ext uri="{FF2B5EF4-FFF2-40B4-BE49-F238E27FC236}">
                <a16:creationId xmlns:a16="http://schemas.microsoft.com/office/drawing/2014/main" id="{93673D28-CE35-49E2-B9F7-5588341AE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133" y="188640"/>
            <a:ext cx="1654542" cy="1323727"/>
          </a:xfrm>
          <a:prstGeom prst="rect">
            <a:avLst/>
          </a:prstGeom>
        </p:spPr>
      </p:pic>
    </p:spTree>
    <p:extLst>
      <p:ext uri="{BB962C8B-B14F-4D97-AF65-F5344CB8AC3E}">
        <p14:creationId xmlns:p14="http://schemas.microsoft.com/office/powerpoint/2010/main" val="239023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8A-0F97-4888-A624-C74607DB0DA3}"/>
              </a:ext>
            </a:extLst>
          </p:cNvPr>
          <p:cNvSpPr>
            <a:spLocks noGrp="1"/>
          </p:cNvSpPr>
          <p:nvPr>
            <p:ph type="title"/>
          </p:nvPr>
        </p:nvSpPr>
        <p:spPr/>
        <p:txBody>
          <a:bodyPr>
            <a:normAutofit/>
          </a:bodyPr>
          <a:lstStyle/>
          <a:p>
            <a:r>
              <a:rPr lang="en-GB" sz="3200" b="1" dirty="0">
                <a:latin typeface="+mn-lt"/>
              </a:rPr>
              <a:t>From Public Health data</a:t>
            </a:r>
          </a:p>
        </p:txBody>
      </p:sp>
      <p:sp>
        <p:nvSpPr>
          <p:cNvPr id="3" name="Content Placeholder 2">
            <a:extLst>
              <a:ext uri="{FF2B5EF4-FFF2-40B4-BE49-F238E27FC236}">
                <a16:creationId xmlns:a16="http://schemas.microsoft.com/office/drawing/2014/main" id="{925E27E0-F8CD-40CB-96DB-EC6327C1B869}"/>
              </a:ext>
            </a:extLst>
          </p:cNvPr>
          <p:cNvSpPr>
            <a:spLocks noGrp="1"/>
          </p:cNvSpPr>
          <p:nvPr>
            <p:ph idx="1"/>
          </p:nvPr>
        </p:nvSpPr>
        <p:spPr/>
        <p:txBody>
          <a:bodyPr/>
          <a:lstStyle/>
          <a:p>
            <a:pPr marL="0" lvl="0" indent="0">
              <a:buNone/>
            </a:pPr>
            <a:r>
              <a:rPr lang="en-GB" sz="2400" b="1" dirty="0">
                <a:latin typeface="+mn-lt"/>
              </a:rPr>
              <a:t>Deaths from stroke:</a:t>
            </a:r>
            <a:endParaRPr lang="en-GB" sz="2400" dirty="0">
              <a:latin typeface="+mn-lt"/>
            </a:endParaRPr>
          </a:p>
          <a:p>
            <a:pPr lvl="1"/>
            <a:r>
              <a:rPr lang="en-GB" sz="2400" b="1" dirty="0" err="1">
                <a:latin typeface="+mn-lt"/>
              </a:rPr>
              <a:t>Kells</a:t>
            </a:r>
            <a:r>
              <a:rPr lang="en-GB" sz="2400" b="1" dirty="0">
                <a:latin typeface="+mn-lt"/>
              </a:rPr>
              <a:t> ward has the highest mortality rate for strokes in Copeland</a:t>
            </a:r>
            <a:r>
              <a:rPr lang="en-GB" sz="2400" dirty="0">
                <a:latin typeface="+mn-lt"/>
              </a:rPr>
              <a:t> – it is 104% higher than the national average.</a:t>
            </a:r>
          </a:p>
          <a:p>
            <a:pPr lvl="1"/>
            <a:r>
              <a:rPr lang="en-GB" sz="2400" b="1" dirty="0">
                <a:latin typeface="+mn-lt"/>
              </a:rPr>
              <a:t>Moresby ward has the second highest mortality rate for strokes in Copeland</a:t>
            </a:r>
            <a:r>
              <a:rPr lang="en-GB" sz="2400" dirty="0">
                <a:latin typeface="+mn-lt"/>
              </a:rPr>
              <a:t> – 95.8% higher than national average.</a:t>
            </a:r>
          </a:p>
          <a:p>
            <a:pPr marL="0" lvl="0" indent="0">
              <a:buNone/>
            </a:pPr>
            <a:r>
              <a:rPr lang="en-GB" sz="2400" b="1" dirty="0">
                <a:latin typeface="+mn-lt"/>
              </a:rPr>
              <a:t>Emergency hospital admissions due to strokes:</a:t>
            </a:r>
            <a:endParaRPr lang="en-GB" sz="2400" dirty="0">
              <a:latin typeface="+mn-lt"/>
            </a:endParaRPr>
          </a:p>
          <a:p>
            <a:pPr lvl="0"/>
            <a:r>
              <a:rPr lang="en-GB" sz="2400" dirty="0">
                <a:latin typeface="+mn-lt"/>
              </a:rPr>
              <a:t>Harbour ward has the highest rate in Copeland – 42% higher than the national average.</a:t>
            </a:r>
          </a:p>
          <a:p>
            <a:endParaRPr lang="en-GB" dirty="0"/>
          </a:p>
        </p:txBody>
      </p:sp>
      <p:pic>
        <p:nvPicPr>
          <p:cNvPr id="5" name="Picture 4" descr="A person riding on the back of a truck&#10;&#10;Description automatically generated">
            <a:extLst>
              <a:ext uri="{FF2B5EF4-FFF2-40B4-BE49-F238E27FC236}">
                <a16:creationId xmlns:a16="http://schemas.microsoft.com/office/drawing/2014/main" id="{02F936E3-1195-4FED-A840-90CF59A98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976"/>
            <a:ext cx="9144000" cy="6090047"/>
          </a:xfrm>
          <a:prstGeom prst="rect">
            <a:avLst/>
          </a:prstGeom>
        </p:spPr>
      </p:pic>
    </p:spTree>
    <p:extLst>
      <p:ext uri="{BB962C8B-B14F-4D97-AF65-F5344CB8AC3E}">
        <p14:creationId xmlns:p14="http://schemas.microsoft.com/office/powerpoint/2010/main" val="117789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01F8-9B94-491B-A869-9ADD36C2268D}"/>
              </a:ext>
            </a:extLst>
          </p:cNvPr>
          <p:cNvSpPr>
            <a:spLocks noGrp="1"/>
          </p:cNvSpPr>
          <p:nvPr>
            <p:ph type="title"/>
          </p:nvPr>
        </p:nvSpPr>
        <p:spPr>
          <a:xfrm>
            <a:off x="585620" y="1645110"/>
            <a:ext cx="7886700" cy="501537"/>
          </a:xfrm>
        </p:spPr>
        <p:txBody>
          <a:bodyPr>
            <a:normAutofit fontScale="90000"/>
          </a:bodyPr>
          <a:lstStyle/>
          <a:p>
            <a:r>
              <a:rPr lang="en-GB" sz="3600" dirty="0" err="1">
                <a:latin typeface="+mn-lt"/>
              </a:rPr>
              <a:t>Distington</a:t>
            </a:r>
            <a:r>
              <a:rPr lang="en-GB" sz="3600" dirty="0">
                <a:latin typeface="+mn-lt"/>
              </a:rPr>
              <a:t> Vintage Rally</a:t>
            </a:r>
          </a:p>
        </p:txBody>
      </p:sp>
      <p:pic>
        <p:nvPicPr>
          <p:cNvPr id="6" name="Picture 5">
            <a:extLst>
              <a:ext uri="{FF2B5EF4-FFF2-40B4-BE49-F238E27FC236}">
                <a16:creationId xmlns:a16="http://schemas.microsoft.com/office/drawing/2014/main" id="{2AFD4B98-3332-4346-8CA5-AAC06ED215F6}"/>
              </a:ext>
            </a:extLst>
          </p:cNvPr>
          <p:cNvPicPr>
            <a:picLocks noChangeAspect="1"/>
          </p:cNvPicPr>
          <p:nvPr/>
        </p:nvPicPr>
        <p:blipFill>
          <a:blip r:embed="rId3"/>
          <a:stretch>
            <a:fillRect/>
          </a:stretch>
        </p:blipFill>
        <p:spPr>
          <a:xfrm>
            <a:off x="581056" y="2780928"/>
            <a:ext cx="8346324" cy="3808563"/>
          </a:xfrm>
          <a:prstGeom prst="rect">
            <a:avLst/>
          </a:prstGeom>
        </p:spPr>
      </p:pic>
      <p:pic>
        <p:nvPicPr>
          <p:cNvPr id="5" name="Picture 4">
            <a:extLst>
              <a:ext uri="{FF2B5EF4-FFF2-40B4-BE49-F238E27FC236}">
                <a16:creationId xmlns:a16="http://schemas.microsoft.com/office/drawing/2014/main" id="{1EDBA4D7-C2EE-47C7-A6F1-5B0D90FDCF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700" t="23383" b="17240"/>
          <a:stretch/>
        </p:blipFill>
        <p:spPr>
          <a:xfrm>
            <a:off x="6156176" y="347448"/>
            <a:ext cx="2480334" cy="1006109"/>
          </a:xfrm>
          <a:prstGeom prst="rect">
            <a:avLst/>
          </a:prstGeom>
        </p:spPr>
      </p:pic>
      <p:pic>
        <p:nvPicPr>
          <p:cNvPr id="7" name="Picture 6" descr="A close up of a sign&#10;&#10;Description automatically generated">
            <a:extLst>
              <a:ext uri="{FF2B5EF4-FFF2-40B4-BE49-F238E27FC236}">
                <a16:creationId xmlns:a16="http://schemas.microsoft.com/office/drawing/2014/main" id="{0F3FADDC-EB76-40B0-ACFC-58A6A631CA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133" y="188640"/>
            <a:ext cx="1654542" cy="1323727"/>
          </a:xfrm>
          <a:prstGeom prst="rect">
            <a:avLst/>
          </a:prstGeom>
        </p:spPr>
      </p:pic>
    </p:spTree>
    <p:extLst>
      <p:ext uri="{BB962C8B-B14F-4D97-AF65-F5344CB8AC3E}">
        <p14:creationId xmlns:p14="http://schemas.microsoft.com/office/powerpoint/2010/main" val="106608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E3E34B-8D26-4D07-9BB0-A9AB48C2E44F}"/>
              </a:ext>
            </a:extLst>
          </p:cNvPr>
          <p:cNvPicPr>
            <a:picLocks noChangeAspect="1"/>
          </p:cNvPicPr>
          <p:nvPr/>
        </p:nvPicPr>
        <p:blipFill>
          <a:blip r:embed="rId3"/>
          <a:stretch>
            <a:fillRect/>
          </a:stretch>
        </p:blipFill>
        <p:spPr>
          <a:xfrm>
            <a:off x="195382" y="224567"/>
            <a:ext cx="8736234" cy="6123070"/>
          </a:xfrm>
          <a:prstGeom prst="rect">
            <a:avLst/>
          </a:prstGeom>
        </p:spPr>
      </p:pic>
    </p:spTree>
    <p:extLst>
      <p:ext uri="{BB962C8B-B14F-4D97-AF65-F5344CB8AC3E}">
        <p14:creationId xmlns:p14="http://schemas.microsoft.com/office/powerpoint/2010/main" val="14760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94474" y="4594977"/>
            <a:ext cx="3246171" cy="1712719"/>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600" b="1" dirty="0"/>
              <a:t>“</a:t>
            </a:r>
            <a:r>
              <a:rPr lang="en-GB" sz="2800" dirty="0"/>
              <a:t>Peace of mind</a:t>
            </a:r>
            <a:r>
              <a:rPr lang="en-GB" sz="2600" b="1" dirty="0"/>
              <a:t>”</a:t>
            </a:r>
          </a:p>
        </p:txBody>
      </p:sp>
      <p:sp>
        <p:nvSpPr>
          <p:cNvPr id="5" name="Rounded Rectangular Callout 4"/>
          <p:cNvSpPr/>
          <p:nvPr/>
        </p:nvSpPr>
        <p:spPr>
          <a:xfrm>
            <a:off x="4716016" y="4437112"/>
            <a:ext cx="3917532" cy="1880333"/>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600" b="1" dirty="0"/>
              <a:t>“</a:t>
            </a:r>
            <a:r>
              <a:rPr lang="en-GB" sz="2800" dirty="0"/>
              <a:t>Don’t go to Doctor’s” or “wouldn’t have otherwise</a:t>
            </a:r>
            <a:r>
              <a:rPr lang="en-GB" sz="2600" b="1" dirty="0"/>
              <a:t>”</a:t>
            </a:r>
          </a:p>
        </p:txBody>
      </p:sp>
      <p:sp>
        <p:nvSpPr>
          <p:cNvPr id="6" name="Rounded Rectangular Callout 5"/>
          <p:cNvSpPr/>
          <p:nvPr/>
        </p:nvSpPr>
        <p:spPr>
          <a:xfrm>
            <a:off x="4230860" y="2204864"/>
            <a:ext cx="3819025" cy="1667196"/>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600" b="1" dirty="0"/>
              <a:t>“</a:t>
            </a:r>
            <a:r>
              <a:rPr lang="en-GB" sz="2800" dirty="0"/>
              <a:t>Just passing,  handy, convenient”</a:t>
            </a:r>
          </a:p>
        </p:txBody>
      </p:sp>
      <p:sp>
        <p:nvSpPr>
          <p:cNvPr id="7" name="Rounded Rectangular Callout 6"/>
          <p:cNvSpPr/>
          <p:nvPr/>
        </p:nvSpPr>
        <p:spPr>
          <a:xfrm>
            <a:off x="694474" y="1937183"/>
            <a:ext cx="2770265" cy="2000636"/>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dirty="0"/>
          </a:p>
          <a:p>
            <a:pPr algn="ctr"/>
            <a:r>
              <a:rPr lang="en-GB" sz="2400" b="1" dirty="0"/>
              <a:t>“</a:t>
            </a:r>
            <a:r>
              <a:rPr lang="en-GB" sz="2400" dirty="0"/>
              <a:t>History of stroke symptoms/haven’t felt right”</a:t>
            </a:r>
            <a:br>
              <a:rPr lang="en-GB" sz="2400" dirty="0"/>
            </a:br>
            <a:r>
              <a:rPr lang="en-GB" sz="2400" dirty="0"/>
              <a:t/>
            </a:r>
            <a:br>
              <a:rPr lang="en-GB" sz="2400" dirty="0"/>
            </a:br>
            <a:endParaRPr lang="en-GB" sz="2400" dirty="0"/>
          </a:p>
        </p:txBody>
      </p:sp>
      <p:pic>
        <p:nvPicPr>
          <p:cNvPr id="3" name="Picture 2">
            <a:extLst>
              <a:ext uri="{FF2B5EF4-FFF2-40B4-BE49-F238E27FC236}">
                <a16:creationId xmlns:a16="http://schemas.microsoft.com/office/drawing/2014/main" id="{6D25D53B-BB72-4FC7-9DAF-3AC68F1C74A2}"/>
              </a:ext>
            </a:extLst>
          </p:cNvPr>
          <p:cNvPicPr>
            <a:picLocks noChangeAspect="1"/>
          </p:cNvPicPr>
          <p:nvPr/>
        </p:nvPicPr>
        <p:blipFill>
          <a:blip r:embed="rId3"/>
          <a:stretch>
            <a:fillRect/>
          </a:stretch>
        </p:blipFill>
        <p:spPr>
          <a:xfrm>
            <a:off x="716773" y="285657"/>
            <a:ext cx="7907197" cy="1322947"/>
          </a:xfrm>
          <a:prstGeom prst="rect">
            <a:avLst/>
          </a:prstGeom>
        </p:spPr>
      </p:pic>
    </p:spTree>
    <p:extLst>
      <p:ext uri="{BB962C8B-B14F-4D97-AF65-F5344CB8AC3E}">
        <p14:creationId xmlns:p14="http://schemas.microsoft.com/office/powerpoint/2010/main" val="387339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BA88D-A0DE-4D49-9C05-42D142EDE2B5}"/>
              </a:ext>
            </a:extLst>
          </p:cNvPr>
          <p:cNvSpPr>
            <a:spLocks noGrp="1"/>
          </p:cNvSpPr>
          <p:nvPr>
            <p:ph idx="1"/>
          </p:nvPr>
        </p:nvSpPr>
        <p:spPr>
          <a:xfrm>
            <a:off x="630734" y="2347803"/>
            <a:ext cx="4012704" cy="4114800"/>
          </a:xfrm>
        </p:spPr>
        <p:txBody>
          <a:bodyPr lIns="0" tIns="0" rIns="0" bIns="0"/>
          <a:lstStyle/>
          <a:p>
            <a:pPr marL="0" indent="0" eaLnBrk="1" hangingPunct="1">
              <a:buNone/>
              <a:defRPr/>
            </a:pPr>
            <a:r>
              <a:rPr lang="en-US" dirty="0"/>
              <a:t>Patience is a Virtue</a:t>
            </a:r>
          </a:p>
          <a:p>
            <a:pPr eaLnBrk="1" hangingPunct="1">
              <a:buSzPct val="125000"/>
              <a:defRPr/>
            </a:pPr>
            <a:r>
              <a:rPr lang="en-US" sz="2400" dirty="0"/>
              <a:t>Community based Capacity Building takes time</a:t>
            </a:r>
          </a:p>
          <a:p>
            <a:pPr eaLnBrk="1" hangingPunct="1">
              <a:buSzPct val="125000"/>
              <a:defRPr/>
            </a:pPr>
            <a:r>
              <a:rPr lang="en-US" sz="2400" dirty="0"/>
              <a:t>The NHS can be difficult nut to crack</a:t>
            </a:r>
          </a:p>
          <a:p>
            <a:pPr marL="0" indent="0" eaLnBrk="1" hangingPunct="1">
              <a:buClr>
                <a:schemeClr val="accent1"/>
              </a:buClr>
              <a:buSzPct val="125000"/>
              <a:buNone/>
              <a:defRPr/>
            </a:pPr>
            <a:r>
              <a:rPr lang="en-US" dirty="0"/>
              <a:t>Would I do it again ?</a:t>
            </a:r>
          </a:p>
          <a:p>
            <a:pPr eaLnBrk="1" hangingPunct="1">
              <a:buSzPct val="125000"/>
              <a:defRPr/>
            </a:pPr>
            <a:r>
              <a:rPr lang="en-US" sz="2400" dirty="0"/>
              <a:t>Yes – because we must always try and convert our visions into reality</a:t>
            </a:r>
          </a:p>
          <a:p>
            <a:pPr marL="339725" indent="-225425" eaLnBrk="1" fontAlgn="auto" hangingPunct="1">
              <a:spcAft>
                <a:spcPts val="900"/>
              </a:spcAft>
              <a:buClr>
                <a:schemeClr val="accent1"/>
              </a:buClr>
              <a:buSzPct val="125000"/>
              <a:buFont typeface="Wingdings" charset="2"/>
              <a:buChar char="§"/>
              <a:defRPr/>
            </a:pPr>
            <a:endParaRPr lang="en-US" sz="1800" dirty="0">
              <a:ea typeface="+mn-ea"/>
            </a:endParaRPr>
          </a:p>
          <a:p>
            <a:pPr marL="285750" indent="-285750" eaLnBrk="1" fontAlgn="auto" hangingPunct="1">
              <a:spcAft>
                <a:spcPts val="0"/>
              </a:spcAft>
              <a:buFont typeface="Arial"/>
              <a:buChar char="•"/>
              <a:defRPr/>
            </a:pPr>
            <a:endParaRPr lang="en-US" sz="1600" dirty="0">
              <a:ea typeface="+mn-ea"/>
            </a:endParaRPr>
          </a:p>
        </p:txBody>
      </p:sp>
      <p:pic>
        <p:nvPicPr>
          <p:cNvPr id="2" name="Picture 1">
            <a:extLst>
              <a:ext uri="{FF2B5EF4-FFF2-40B4-BE49-F238E27FC236}">
                <a16:creationId xmlns:a16="http://schemas.microsoft.com/office/drawing/2014/main" id="{42013769-C7EB-4675-B1B7-179F231A0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4893" y="2893310"/>
            <a:ext cx="4031715" cy="3023786"/>
          </a:xfrm>
          <a:prstGeom prst="rect">
            <a:avLst/>
          </a:prstGeom>
          <a:ln>
            <a:noFill/>
          </a:ln>
          <a:effectLst>
            <a:softEdge rad="112500"/>
          </a:effectLst>
        </p:spPr>
      </p:pic>
      <p:sp>
        <p:nvSpPr>
          <p:cNvPr id="6" name="Rectangle 7">
            <a:extLst>
              <a:ext uri="{FF2B5EF4-FFF2-40B4-BE49-F238E27FC236}">
                <a16:creationId xmlns:a16="http://schemas.microsoft.com/office/drawing/2014/main" id="{1DF6D06C-588C-4DE6-90D1-86AF04F9A6FE}"/>
              </a:ext>
            </a:extLst>
          </p:cNvPr>
          <p:cNvSpPr>
            <a:spLocks noGrp="1" noChangeArrowheads="1"/>
          </p:cNvSpPr>
          <p:nvPr>
            <p:ph type="title"/>
          </p:nvPr>
        </p:nvSpPr>
        <p:spPr>
          <a:xfrm>
            <a:off x="465322" y="258497"/>
            <a:ext cx="8229600" cy="1143000"/>
          </a:xfrm>
        </p:spPr>
        <p:txBody>
          <a:bodyPr/>
          <a:lstStyle/>
          <a:p>
            <a:pPr algn="l" eaLnBrk="1" hangingPunct="1"/>
            <a:r>
              <a:rPr lang="en-GB" altLang="en-US" sz="4000" dirty="0"/>
              <a:t>Rotary and Health &amp; Wellbeing</a:t>
            </a:r>
          </a:p>
        </p:txBody>
      </p:sp>
      <p:pic>
        <p:nvPicPr>
          <p:cNvPr id="7" name="Picture 1" descr="\\DAGON-SERVER\Storage (G)\Rotary Shared\Logos etc\RI August 2013\Mark-of-Excellence\Mark of Excellence\RotaryMoE_RGB.jpg">
            <a:extLst>
              <a:ext uri="{FF2B5EF4-FFF2-40B4-BE49-F238E27FC236}">
                <a16:creationId xmlns:a16="http://schemas.microsoft.com/office/drawing/2014/main" id="{13DA604F-6A50-4691-967F-BA40985B930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D0CFE636-3636-40D8-8BBF-D1F4F52424B7}"/>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3">
            <a:extLst>
              <a:ext uri="{FF2B5EF4-FFF2-40B4-BE49-F238E27FC236}">
                <a16:creationId xmlns:a16="http://schemas.microsoft.com/office/drawing/2014/main" id="{8C8902D8-E07A-4E59-B23A-1A446C1CC696}"/>
              </a:ext>
            </a:extLst>
          </p:cNvPr>
          <p:cNvSpPr txBox="1">
            <a:spLocks noChangeArrowheads="1"/>
          </p:cNvSpPr>
          <p:nvPr/>
        </p:nvSpPr>
        <p:spPr bwMode="auto">
          <a:xfrm>
            <a:off x="611188" y="1557339"/>
            <a:ext cx="6265068" cy="63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Tx/>
              <a:buNone/>
            </a:pPr>
            <a:r>
              <a:rPr lang="en-GB" altLang="en-US" b="1" dirty="0"/>
              <a:t>Final Reflections</a:t>
            </a:r>
            <a:endParaRPr lang="en-GB" altLang="en-US" sz="2800" dirty="0"/>
          </a:p>
          <a:p>
            <a:pPr marL="0" indent="0" eaLnBrk="1" hangingPunct="1">
              <a:buFontTx/>
              <a:buNone/>
            </a:pPr>
            <a:endParaRPr lang="en-GB" altLang="en-US" sz="2800" dirty="0"/>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Building Health Partnerships</a:t>
            </a:r>
            <a:br>
              <a:rPr lang="en-GB" dirty="0" smtClean="0"/>
            </a:br>
            <a:r>
              <a:rPr lang="en-GB" sz="2400" dirty="0" smtClean="0"/>
              <a:t>West Yorkshire &amp; Harrogate Core Group</a:t>
            </a:r>
            <a:endParaRPr lang="en-GB" sz="2400" dirty="0"/>
          </a:p>
        </p:txBody>
      </p:sp>
      <p:sp>
        <p:nvSpPr>
          <p:cNvPr id="3" name="Subtitle 2"/>
          <p:cNvSpPr>
            <a:spLocks noGrp="1"/>
          </p:cNvSpPr>
          <p:nvPr>
            <p:ph type="subTitle" idx="1"/>
          </p:nvPr>
        </p:nvSpPr>
        <p:spPr/>
        <p:txBody>
          <a:bodyPr/>
          <a:lstStyle/>
          <a:p>
            <a:r>
              <a:rPr lang="en-GB" dirty="0" smtClean="0"/>
              <a:t>Dipika Kaushal</a:t>
            </a:r>
          </a:p>
          <a:p>
            <a:r>
              <a:rPr lang="en-GB" dirty="0" smtClean="0"/>
              <a:t>CEO</a:t>
            </a:r>
          </a:p>
          <a:p>
            <a:r>
              <a:rPr lang="en-GB" dirty="0" smtClean="0"/>
              <a:t>Voluntary Action Calderdale</a:t>
            </a:r>
            <a:endParaRPr lang="en-GB" dirty="0"/>
          </a:p>
        </p:txBody>
      </p:sp>
    </p:spTree>
    <p:extLst>
      <p:ext uri="{BB962C8B-B14F-4D97-AF65-F5344CB8AC3E}">
        <p14:creationId xmlns:p14="http://schemas.microsoft.com/office/powerpoint/2010/main" val="400001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for BHP in Calderdale</a:t>
            </a:r>
            <a:endParaRPr lang="en-GB" dirty="0"/>
          </a:p>
        </p:txBody>
      </p:sp>
      <p:sp>
        <p:nvSpPr>
          <p:cNvPr id="3" name="Content Placeholder 2"/>
          <p:cNvSpPr>
            <a:spLocks noGrp="1"/>
          </p:cNvSpPr>
          <p:nvPr>
            <p:ph idx="1"/>
          </p:nvPr>
        </p:nvSpPr>
        <p:spPr/>
        <p:txBody>
          <a:bodyPr/>
          <a:lstStyle/>
          <a:p>
            <a:r>
              <a:rPr lang="en-US" dirty="0" smtClean="0">
                <a:solidFill>
                  <a:schemeClr val="tx2"/>
                </a:solidFill>
                <a:latin typeface="+mn-lt"/>
                <a:ea typeface="+mn-ea"/>
                <a:cs typeface="+mn-cs"/>
              </a:rPr>
              <a:t>Create social movement for change to improve population health at a local level linked to Musculoskeletal (muscle and joint) conditions</a:t>
            </a:r>
          </a:p>
          <a:p>
            <a:endParaRPr lang="en-US" dirty="0"/>
          </a:p>
          <a:p>
            <a:r>
              <a:rPr lang="en-US" dirty="0" smtClean="0">
                <a:latin typeface="Tahoma" panose="020B0604030504040204" pitchFamily="34" charset="0"/>
                <a:ea typeface="Tahoma" panose="020B0604030504040204" pitchFamily="34" charset="0"/>
                <a:cs typeface="Tahoma" panose="020B0604030504040204" pitchFamily="34" charset="0"/>
              </a:rPr>
              <a:t>Change the relationship between the system and population focusing on being and remaining active </a:t>
            </a: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p>
          <a:p>
            <a:endParaRPr lang="en-GB" dirty="0"/>
          </a:p>
        </p:txBody>
      </p:sp>
    </p:spTree>
    <p:extLst>
      <p:ext uri="{BB962C8B-B14F-4D97-AF65-F5344CB8AC3E}">
        <p14:creationId xmlns:p14="http://schemas.microsoft.com/office/powerpoint/2010/main" val="2782755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pPr algn="ctr"/>
            <a:r>
              <a:rPr lang="en-GB" sz="2000" b="1" dirty="0" smtClean="0"/>
              <a:t>Insights from November 2019 consultation event </a:t>
            </a:r>
            <a:endParaRPr lang="en-GB" sz="2000" b="1" dirty="0"/>
          </a:p>
        </p:txBody>
      </p:sp>
      <p:pic>
        <p:nvPicPr>
          <p:cNvPr id="8194" name="Picture 2"/>
          <p:cNvPicPr>
            <a:picLocks noGrp="1" noChangeAspect="1" noChangeArrowheads="1"/>
          </p:cNvPicPr>
          <p:nvPr>
            <p:ph type="pic" idx="1"/>
          </p:nvPr>
        </p:nvPicPr>
        <p:blipFill>
          <a:blip r:embed="rId2" cstate="print"/>
          <a:srcRect t="18818" b="18818"/>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17439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55F7A5A-7FF5-4D90-A33C-CD77A2F9C017}"/>
              </a:ext>
            </a:extLst>
          </p:cNvPr>
          <p:cNvSpPr>
            <a:spLocks noGrp="1" noChangeArrowheads="1"/>
          </p:cNvSpPr>
          <p:nvPr>
            <p:ph type="title"/>
          </p:nvPr>
        </p:nvSpPr>
        <p:spPr>
          <a:xfrm>
            <a:off x="457200" y="274638"/>
            <a:ext cx="7210425" cy="1143000"/>
          </a:xfrm>
        </p:spPr>
        <p:txBody>
          <a:bodyPr/>
          <a:lstStyle/>
          <a:p>
            <a:pPr algn="l" eaLnBrk="1" hangingPunct="1"/>
            <a:r>
              <a:rPr lang="en-GB" altLang="en-US" sz="4000" dirty="0"/>
              <a:t>Rotary and Health &amp; Wellbeing</a:t>
            </a:r>
          </a:p>
        </p:txBody>
      </p:sp>
      <p:sp>
        <p:nvSpPr>
          <p:cNvPr id="4099" name="Rectangle 3">
            <a:extLst>
              <a:ext uri="{FF2B5EF4-FFF2-40B4-BE49-F238E27FC236}">
                <a16:creationId xmlns:a16="http://schemas.microsoft.com/office/drawing/2014/main" id="{C94BA8B9-D911-4236-8EFB-6323B863FC9F}"/>
              </a:ext>
            </a:extLst>
          </p:cNvPr>
          <p:cNvSpPr>
            <a:spLocks noGrp="1" noChangeArrowheads="1"/>
          </p:cNvSpPr>
          <p:nvPr>
            <p:ph type="body" sz="half" idx="4294967295"/>
          </p:nvPr>
        </p:nvSpPr>
        <p:spPr>
          <a:xfrm>
            <a:off x="611188" y="1557338"/>
            <a:ext cx="8208962" cy="4751387"/>
          </a:xfrm>
        </p:spPr>
        <p:txBody>
          <a:bodyPr/>
          <a:lstStyle/>
          <a:p>
            <a:pPr marL="0" indent="0">
              <a:buFont typeface="Arial" charset="0"/>
              <a:buNone/>
              <a:defRPr/>
            </a:pPr>
            <a:r>
              <a:rPr lang="en-GB" b="1" dirty="0"/>
              <a:t>We tend to direct our efforts in six areas to enhance our local and global impact. </a:t>
            </a:r>
          </a:p>
          <a:p>
            <a:pPr>
              <a:buFont typeface="Arial" charset="0"/>
              <a:buChar char="•"/>
              <a:defRPr/>
            </a:pPr>
            <a:r>
              <a:rPr lang="en-GB" dirty="0"/>
              <a:t>Promoting peace</a:t>
            </a:r>
          </a:p>
          <a:p>
            <a:pPr>
              <a:buFont typeface="Arial" charset="0"/>
              <a:buChar char="•"/>
              <a:defRPr/>
            </a:pPr>
            <a:r>
              <a:rPr lang="en-GB" dirty="0"/>
              <a:t>Fighting disease</a:t>
            </a:r>
          </a:p>
          <a:p>
            <a:pPr>
              <a:buFont typeface="Arial" charset="0"/>
              <a:buChar char="•"/>
              <a:defRPr/>
            </a:pPr>
            <a:r>
              <a:rPr lang="en-GB" dirty="0"/>
              <a:t>Providing clean water</a:t>
            </a:r>
          </a:p>
          <a:p>
            <a:pPr>
              <a:buFont typeface="Arial" charset="0"/>
              <a:buChar char="•"/>
              <a:defRPr/>
            </a:pPr>
            <a:r>
              <a:rPr lang="en-GB" dirty="0"/>
              <a:t>Saving mothers and children</a:t>
            </a:r>
          </a:p>
          <a:p>
            <a:pPr>
              <a:buFont typeface="Arial" charset="0"/>
              <a:buChar char="•"/>
              <a:defRPr/>
            </a:pPr>
            <a:r>
              <a:rPr lang="en-GB" dirty="0"/>
              <a:t>Supporting education</a:t>
            </a:r>
          </a:p>
          <a:p>
            <a:pPr>
              <a:buFont typeface="Arial" charset="0"/>
              <a:buChar char="•"/>
              <a:defRPr/>
            </a:pPr>
            <a:r>
              <a:rPr lang="en-GB" dirty="0"/>
              <a:t>Growing local economies</a:t>
            </a:r>
          </a:p>
          <a:p>
            <a:pPr marL="0" indent="0" eaLnBrk="1" hangingPunct="1">
              <a:buFontTx/>
              <a:buNone/>
              <a:defRPr/>
            </a:pPr>
            <a:endParaRPr lang="en-GB" b="1" dirty="0"/>
          </a:p>
          <a:p>
            <a:pPr marL="0" indent="0" eaLnBrk="1" hangingPunct="1">
              <a:buFontTx/>
              <a:buNone/>
              <a:defRPr/>
            </a:pPr>
            <a:endParaRPr lang="en-GB" b="1" dirty="0"/>
          </a:p>
          <a:p>
            <a:pPr marL="0" indent="0" eaLnBrk="1" hangingPunct="1">
              <a:buFontTx/>
              <a:buNone/>
              <a:defRPr/>
            </a:pPr>
            <a:endParaRPr lang="en-GB" b="1" dirty="0"/>
          </a:p>
          <a:p>
            <a:pPr marL="0" indent="0" eaLnBrk="1" hangingPunct="1">
              <a:buFontTx/>
              <a:buNone/>
              <a:defRPr/>
            </a:pPr>
            <a:endParaRPr lang="en-GB" b="1" dirty="0"/>
          </a:p>
          <a:p>
            <a:pPr marL="0" indent="0" eaLnBrk="1" hangingPunct="1">
              <a:buFontTx/>
              <a:buNone/>
              <a:defRPr/>
            </a:pPr>
            <a:endParaRPr lang="en-GB" b="1" dirty="0"/>
          </a:p>
          <a:p>
            <a:pPr marL="0" indent="0" eaLnBrk="1" hangingPunct="1">
              <a:buFontTx/>
              <a:buNone/>
              <a:defRPr/>
            </a:pPr>
            <a:endParaRPr lang="en-GB" b="1" dirty="0"/>
          </a:p>
          <a:p>
            <a:pPr marL="0" indent="0" eaLnBrk="1" hangingPunct="1">
              <a:spcBef>
                <a:spcPct val="0"/>
              </a:spcBef>
              <a:buFont typeface="Arial" charset="0"/>
              <a:buNone/>
              <a:defRPr/>
            </a:pPr>
            <a:endParaRPr lang="en-GB" sz="2800" dirty="0"/>
          </a:p>
          <a:p>
            <a:pPr marL="0" indent="0" eaLnBrk="1" hangingPunct="1">
              <a:spcBef>
                <a:spcPct val="0"/>
              </a:spcBef>
              <a:buFont typeface="Arial" charset="0"/>
              <a:buNone/>
              <a:defRPr/>
            </a:pPr>
            <a:endParaRPr lang="en-GB" sz="2800" dirty="0"/>
          </a:p>
          <a:p>
            <a:pPr marL="400050" lvl="1" indent="0" eaLnBrk="1" hangingPunct="1">
              <a:buFontTx/>
              <a:buNone/>
              <a:defRPr/>
            </a:pPr>
            <a:endParaRPr lang="en-GB" sz="2400" dirty="0"/>
          </a:p>
          <a:p>
            <a:pPr marL="0" indent="0" eaLnBrk="1" hangingPunct="1">
              <a:buFontTx/>
              <a:buNone/>
              <a:defRPr/>
            </a:pPr>
            <a:endParaRPr lang="en-GB" sz="2800" dirty="0"/>
          </a:p>
          <a:p>
            <a:pPr marL="0" indent="0" eaLnBrk="1" hangingPunct="1">
              <a:buFontTx/>
              <a:buNone/>
              <a:defRPr/>
            </a:pPr>
            <a:endParaRPr lang="en-GB" sz="2800" dirty="0"/>
          </a:p>
          <a:p>
            <a:pPr marL="0" indent="0" eaLnBrk="1" hangingPunct="1">
              <a:buFontTx/>
              <a:buNone/>
              <a:defRPr/>
            </a:pPr>
            <a:endParaRPr lang="en-GB" sz="2800" dirty="0"/>
          </a:p>
          <a:p>
            <a:pPr marL="0" indent="0" eaLnBrk="1" hangingPunct="1">
              <a:buFontTx/>
              <a:buNone/>
              <a:defRPr/>
            </a:pPr>
            <a:endParaRPr lang="en-GB" sz="2800" dirty="0"/>
          </a:p>
        </p:txBody>
      </p:sp>
      <p:sp>
        <p:nvSpPr>
          <p:cNvPr id="23556" name="Line 8">
            <a:extLst>
              <a:ext uri="{FF2B5EF4-FFF2-40B4-BE49-F238E27FC236}">
                <a16:creationId xmlns:a16="http://schemas.microsoft.com/office/drawing/2014/main" id="{499DC04C-FAAC-4D17-B8E8-3691C624270D}"/>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7" name="TextBox 5">
            <a:extLst>
              <a:ext uri="{FF2B5EF4-FFF2-40B4-BE49-F238E27FC236}">
                <a16:creationId xmlns:a16="http://schemas.microsoft.com/office/drawing/2014/main" id="{BE0E5943-A325-4341-8B9C-286979FCD25A}"/>
              </a:ext>
            </a:extLst>
          </p:cNvPr>
          <p:cNvSpPr txBox="1">
            <a:spLocks noChangeArrowheads="1"/>
          </p:cNvSpPr>
          <p:nvPr/>
        </p:nvSpPr>
        <p:spPr bwMode="auto">
          <a:xfrm>
            <a:off x="6935788" y="6550025"/>
            <a:ext cx="199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Doing Good in the World</a:t>
            </a:r>
          </a:p>
        </p:txBody>
      </p:sp>
      <p:pic>
        <p:nvPicPr>
          <p:cNvPr id="23558" name="Picture 1" descr="\\DAGON-SERVER\Storage (G)\Rotary Shared\Logos etc\RI August 2013\Mark-of-Excellence\Mark of Excellence\RotaryMoE_RGB.jpg">
            <a:extLst>
              <a:ext uri="{FF2B5EF4-FFF2-40B4-BE49-F238E27FC236}">
                <a16:creationId xmlns:a16="http://schemas.microsoft.com/office/drawing/2014/main" id="{C3085475-53F9-4DA8-BF52-012D14157F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D1190_Cumbria__Lancashire.png">
            <a:extLst>
              <a:ext uri="{FF2B5EF4-FFF2-40B4-BE49-F238E27FC236}">
                <a16:creationId xmlns:a16="http://schemas.microsoft.com/office/drawing/2014/main" id="{DC877D76-44E3-43A7-8A98-DBBD37A9AB73}"/>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237288"/>
            <a:ext cx="16922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DAGON-SERVER\Storage (G)\Rotary Shared\Logos etc\RI Clip Art\FV Peace.jpg">
            <a:extLst>
              <a:ext uri="{FF2B5EF4-FFF2-40B4-BE49-F238E27FC236}">
                <a16:creationId xmlns:a16="http://schemas.microsoft.com/office/drawing/2014/main" id="{AE813CE6-CB78-4D01-9296-F46DEA7C096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188" y="2708275"/>
            <a:ext cx="377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 descr="\\DAGON-SERVER\Storage (G)\Rotary Shared\Logos etc\RI Clip Art\FV Disease.jpg">
            <a:extLst>
              <a:ext uri="{FF2B5EF4-FFF2-40B4-BE49-F238E27FC236}">
                <a16:creationId xmlns:a16="http://schemas.microsoft.com/office/drawing/2014/main" id="{7320EBC9-98D9-462D-97D6-43288924727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1188" y="328453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4" descr="\\DAGON-SERVER\Storage (G)\Rotary Shared\Logos etc\RI Clip Art\FV Water.jpg">
            <a:extLst>
              <a:ext uri="{FF2B5EF4-FFF2-40B4-BE49-F238E27FC236}">
                <a16:creationId xmlns:a16="http://schemas.microsoft.com/office/drawing/2014/main" id="{1D87C33B-73EA-4CB1-8F93-74A53FE2206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3725" y="3914775"/>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5" descr="\\DAGON-SERVER\Storage (G)\Rotary Shared\Logos etc\RI Clip Art\FV Maternal.jpg">
            <a:extLst>
              <a:ext uri="{FF2B5EF4-FFF2-40B4-BE49-F238E27FC236}">
                <a16:creationId xmlns:a16="http://schemas.microsoft.com/office/drawing/2014/main" id="{D2D16247-AAE2-4D54-B7EA-F0AEB353E25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0075" y="44973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6" descr="\\DAGON-SERVER\Storage (G)\Rotary Shared\Logos etc\RI Clip Art\FV Education.jpg">
            <a:extLst>
              <a:ext uri="{FF2B5EF4-FFF2-40B4-BE49-F238E27FC236}">
                <a16:creationId xmlns:a16="http://schemas.microsoft.com/office/drawing/2014/main" id="{B9931FF0-57A1-490B-941A-033C9AD498A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93725" y="5038725"/>
            <a:ext cx="377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7" descr="\\DAGON-SERVER\Storage (G)\Rotary Shared\Logos etc\RI Clip Art\FV Economic.jpg">
            <a:extLst>
              <a:ext uri="{FF2B5EF4-FFF2-40B4-BE49-F238E27FC236}">
                <a16:creationId xmlns:a16="http://schemas.microsoft.com/office/drawing/2014/main" id="{D75E4D00-EC2F-4FCC-A00C-684A54356F6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00075" y="5643563"/>
            <a:ext cx="3714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3">
            <a:hlinkClick r:id="rId11" action="ppaction://hlinkfile"/>
            <a:extLst>
              <a:ext uri="{FF2B5EF4-FFF2-40B4-BE49-F238E27FC236}">
                <a16:creationId xmlns:a16="http://schemas.microsoft.com/office/drawing/2014/main" id="{C58D99C8-0204-40FD-8D87-270CD448FD7C}"/>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732588" y="5581650"/>
            <a:ext cx="21050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Doing and thinking differently</a:t>
            </a:r>
            <a:endParaRPr lang="en-GB" dirty="0"/>
          </a:p>
        </p:txBody>
      </p:sp>
      <p:sp>
        <p:nvSpPr>
          <p:cNvPr id="3" name="Content Placeholder 2"/>
          <p:cNvSpPr>
            <a:spLocks noGrp="1"/>
          </p:cNvSpPr>
          <p:nvPr>
            <p:ph sz="half" idx="1"/>
          </p:nvPr>
        </p:nvSpPr>
        <p:spPr/>
        <p:txBody>
          <a:bodyPr/>
          <a:lstStyle/>
          <a:p>
            <a:r>
              <a:rPr lang="en-GB" dirty="0" smtClean="0"/>
              <a:t>No assumptions</a:t>
            </a:r>
          </a:p>
          <a:p>
            <a:endParaRPr lang="en-GB" dirty="0" smtClean="0"/>
          </a:p>
          <a:p>
            <a:r>
              <a:rPr lang="en-GB" dirty="0" smtClean="0"/>
              <a:t>Be brave and bold</a:t>
            </a:r>
          </a:p>
          <a:p>
            <a:endParaRPr lang="en-GB" dirty="0"/>
          </a:p>
          <a:p>
            <a:r>
              <a:rPr lang="en-GB" dirty="0" smtClean="0"/>
              <a:t>Different perspectives</a:t>
            </a:r>
          </a:p>
          <a:p>
            <a:pPr algn="ctr">
              <a:buNone/>
            </a:pPr>
            <a:endParaRPr lang="en-GB" sz="2400" dirty="0" smtClean="0"/>
          </a:p>
          <a:p>
            <a:pPr algn="ctr">
              <a:buNone/>
            </a:pPr>
            <a:r>
              <a:rPr lang="en-GB" sz="2400" dirty="0" smtClean="0"/>
              <a:t>Outcome = young people held the key</a:t>
            </a:r>
          </a:p>
        </p:txBody>
      </p:sp>
      <p:sp>
        <p:nvSpPr>
          <p:cNvPr id="4" name="Content Placeholder 3"/>
          <p:cNvSpPr>
            <a:spLocks noGrp="1"/>
          </p:cNvSpPr>
          <p:nvPr>
            <p:ph sz="half" idx="2"/>
          </p:nvPr>
        </p:nvSpPr>
        <p:spPr/>
        <p:txBody>
          <a:bodyPr/>
          <a:lstStyle/>
          <a:p>
            <a:pPr>
              <a:buNone/>
            </a:pPr>
            <a:r>
              <a:rPr lang="en-GB" sz="1600" i="1" dirty="0">
                <a:solidFill>
                  <a:schemeClr val="tx2"/>
                </a:solidFill>
                <a:latin typeface="+mn-lt"/>
                <a:ea typeface="+mn-ea"/>
                <a:cs typeface="+mn-cs"/>
              </a:rPr>
              <a:t>“I want to see Calderdale in ten </a:t>
            </a:r>
            <a:r>
              <a:rPr lang="en-GB" sz="1600" i="1" dirty="0" smtClean="0">
                <a:solidFill>
                  <a:schemeClr val="tx2"/>
                </a:solidFill>
                <a:latin typeface="+mn-lt"/>
                <a:ea typeface="+mn-ea"/>
                <a:cs typeface="+mn-cs"/>
              </a:rPr>
              <a:t>years’</a:t>
            </a:r>
          </a:p>
          <a:p>
            <a:pPr>
              <a:buNone/>
            </a:pPr>
            <a:r>
              <a:rPr lang="en-GB" sz="1600" i="1" dirty="0" smtClean="0">
                <a:solidFill>
                  <a:schemeClr val="tx2"/>
                </a:solidFill>
                <a:latin typeface="+mn-lt"/>
                <a:ea typeface="+mn-ea"/>
                <a:cs typeface="+mn-cs"/>
              </a:rPr>
              <a:t>time </a:t>
            </a:r>
            <a:r>
              <a:rPr lang="en-GB" sz="1600" i="1" dirty="0">
                <a:solidFill>
                  <a:schemeClr val="tx2"/>
                </a:solidFill>
                <a:latin typeface="+mn-lt"/>
                <a:ea typeface="+mn-ea"/>
                <a:cs typeface="+mn-cs"/>
              </a:rPr>
              <a:t>as a safe and healthy place for </a:t>
            </a:r>
            <a:r>
              <a:rPr lang="en-GB" sz="1600" i="1" dirty="0" smtClean="0">
                <a:solidFill>
                  <a:schemeClr val="tx2"/>
                </a:solidFill>
                <a:latin typeface="+mn-lt"/>
                <a:ea typeface="+mn-ea"/>
                <a:cs typeface="+mn-cs"/>
              </a:rPr>
              <a:t>my</a:t>
            </a:r>
          </a:p>
          <a:p>
            <a:pPr>
              <a:buNone/>
            </a:pPr>
            <a:r>
              <a:rPr lang="en-GB" sz="1600" i="1" dirty="0" smtClean="0">
                <a:solidFill>
                  <a:schemeClr val="tx2"/>
                </a:solidFill>
                <a:latin typeface="+mn-lt"/>
                <a:ea typeface="+mn-ea"/>
                <a:cs typeface="+mn-cs"/>
              </a:rPr>
              <a:t>younger and older relatives</a:t>
            </a:r>
            <a:r>
              <a:rPr lang="en-GB" sz="1600" i="1" dirty="0">
                <a:solidFill>
                  <a:schemeClr val="tx2"/>
                </a:solidFill>
                <a:latin typeface="+mn-lt"/>
                <a:ea typeface="+mn-ea"/>
                <a:cs typeface="+mn-cs"/>
              </a:rPr>
              <a:t>.” </a:t>
            </a:r>
            <a:endParaRPr lang="en-GB" sz="1600" i="1" dirty="0" smtClean="0">
              <a:solidFill>
                <a:schemeClr val="tx2"/>
              </a:solidFill>
              <a:latin typeface="+mn-lt"/>
              <a:ea typeface="+mn-ea"/>
              <a:cs typeface="+mn-cs"/>
            </a:endParaRPr>
          </a:p>
          <a:p>
            <a:pPr>
              <a:buNone/>
            </a:pPr>
            <a:endParaRPr lang="en-GB" sz="1600" i="1" dirty="0">
              <a:solidFill>
                <a:schemeClr val="tx2"/>
              </a:solidFill>
              <a:latin typeface="+mn-lt"/>
              <a:ea typeface="+mn-ea"/>
              <a:cs typeface="+mn-cs"/>
            </a:endParaRPr>
          </a:p>
          <a:p>
            <a:pPr>
              <a:buNone/>
            </a:pPr>
            <a:r>
              <a:rPr lang="en-GB" sz="1600" i="1" dirty="0">
                <a:solidFill>
                  <a:schemeClr val="tx2"/>
                </a:solidFill>
                <a:latin typeface="+mn-lt"/>
                <a:ea typeface="+mn-ea"/>
                <a:cs typeface="+mn-cs"/>
              </a:rPr>
              <a:t>“Physical activity includes getting up and </a:t>
            </a:r>
            <a:endParaRPr lang="en-GB" sz="1600" i="1" dirty="0" smtClean="0">
              <a:solidFill>
                <a:schemeClr val="tx2"/>
              </a:solidFill>
              <a:latin typeface="+mn-lt"/>
              <a:ea typeface="+mn-ea"/>
              <a:cs typeface="+mn-cs"/>
            </a:endParaRPr>
          </a:p>
          <a:p>
            <a:pPr>
              <a:buNone/>
            </a:pPr>
            <a:r>
              <a:rPr lang="en-GB" sz="1600" i="1" dirty="0" smtClean="0">
                <a:solidFill>
                  <a:schemeClr val="tx2"/>
                </a:solidFill>
                <a:latin typeface="+mn-lt"/>
                <a:ea typeface="+mn-ea"/>
                <a:cs typeface="+mn-cs"/>
              </a:rPr>
              <a:t>moving</a:t>
            </a:r>
            <a:r>
              <a:rPr lang="en-GB" sz="1600" i="1" dirty="0">
                <a:solidFill>
                  <a:schemeClr val="tx2"/>
                </a:solidFill>
                <a:latin typeface="+mn-lt"/>
                <a:ea typeface="+mn-ea"/>
                <a:cs typeface="+mn-cs"/>
              </a:rPr>
              <a:t>; this can be walking, running, </a:t>
            </a:r>
            <a:endParaRPr lang="en-GB" sz="1600" i="1" dirty="0" smtClean="0">
              <a:solidFill>
                <a:schemeClr val="tx2"/>
              </a:solidFill>
              <a:latin typeface="+mn-lt"/>
              <a:ea typeface="+mn-ea"/>
              <a:cs typeface="+mn-cs"/>
            </a:endParaRPr>
          </a:p>
          <a:p>
            <a:pPr>
              <a:buNone/>
            </a:pPr>
            <a:r>
              <a:rPr lang="en-GB" sz="1600" i="1" dirty="0" smtClean="0">
                <a:solidFill>
                  <a:schemeClr val="tx2"/>
                </a:solidFill>
                <a:latin typeface="+mn-lt"/>
                <a:ea typeface="+mn-ea"/>
                <a:cs typeface="+mn-cs"/>
              </a:rPr>
              <a:t>jumping </a:t>
            </a:r>
            <a:r>
              <a:rPr lang="en-GB" sz="1600" i="1" dirty="0">
                <a:solidFill>
                  <a:schemeClr val="tx2"/>
                </a:solidFill>
                <a:latin typeface="+mn-lt"/>
                <a:ea typeface="+mn-ea"/>
                <a:cs typeface="+mn-cs"/>
              </a:rPr>
              <a:t>or </a:t>
            </a:r>
            <a:r>
              <a:rPr lang="en-GB" sz="1600" i="1" dirty="0" smtClean="0">
                <a:solidFill>
                  <a:schemeClr val="tx2"/>
                </a:solidFill>
                <a:latin typeface="+mn-lt"/>
                <a:ea typeface="+mn-ea"/>
                <a:cs typeface="+mn-cs"/>
              </a:rPr>
              <a:t>dancing - Activities </a:t>
            </a:r>
            <a:r>
              <a:rPr lang="en-GB" sz="1600" i="1" dirty="0">
                <a:solidFill>
                  <a:schemeClr val="tx2"/>
                </a:solidFill>
                <a:latin typeface="+mn-lt"/>
                <a:ea typeface="+mn-ea"/>
                <a:cs typeface="+mn-cs"/>
              </a:rPr>
              <a:t>that make </a:t>
            </a:r>
            <a:endParaRPr lang="en-GB" sz="1600" i="1" dirty="0" smtClean="0">
              <a:solidFill>
                <a:schemeClr val="tx2"/>
              </a:solidFill>
              <a:latin typeface="+mn-lt"/>
              <a:ea typeface="+mn-ea"/>
              <a:cs typeface="+mn-cs"/>
            </a:endParaRPr>
          </a:p>
          <a:p>
            <a:pPr>
              <a:buNone/>
            </a:pPr>
            <a:r>
              <a:rPr lang="en-GB" sz="1600" i="1" dirty="0" smtClean="0">
                <a:solidFill>
                  <a:schemeClr val="tx2"/>
                </a:solidFill>
                <a:latin typeface="+mn-lt"/>
                <a:ea typeface="+mn-ea"/>
                <a:cs typeface="+mn-cs"/>
              </a:rPr>
              <a:t>you </a:t>
            </a:r>
            <a:r>
              <a:rPr lang="en-GB" sz="1600" i="1" dirty="0">
                <a:solidFill>
                  <a:schemeClr val="tx2"/>
                </a:solidFill>
                <a:latin typeface="+mn-lt"/>
                <a:ea typeface="+mn-ea"/>
                <a:cs typeface="+mn-cs"/>
              </a:rPr>
              <a:t>feel good.” </a:t>
            </a:r>
            <a:endParaRPr lang="en-GB" sz="1600" i="1" dirty="0" smtClean="0">
              <a:solidFill>
                <a:schemeClr val="tx2"/>
              </a:solidFill>
              <a:latin typeface="+mn-lt"/>
              <a:ea typeface="+mn-ea"/>
              <a:cs typeface="+mn-cs"/>
            </a:endParaRPr>
          </a:p>
          <a:p>
            <a:pPr>
              <a:buNone/>
            </a:pPr>
            <a:endParaRPr lang="en-GB" sz="1600" i="1" dirty="0">
              <a:solidFill>
                <a:schemeClr val="tx2"/>
              </a:solidFill>
              <a:latin typeface="+mn-lt"/>
              <a:ea typeface="+mn-ea"/>
              <a:cs typeface="+mn-cs"/>
            </a:endParaRPr>
          </a:p>
          <a:p>
            <a:pPr>
              <a:buNone/>
            </a:pPr>
            <a:r>
              <a:rPr lang="en-GB" sz="1600" i="1" dirty="0">
                <a:solidFill>
                  <a:schemeClr val="tx2"/>
                </a:solidFill>
                <a:latin typeface="+mn-lt"/>
                <a:ea typeface="+mn-ea"/>
                <a:cs typeface="+mn-cs"/>
              </a:rPr>
              <a:t>“It worries me that if I don’t become more </a:t>
            </a:r>
            <a:endParaRPr lang="en-GB" sz="1600" i="1" dirty="0" smtClean="0">
              <a:solidFill>
                <a:schemeClr val="tx2"/>
              </a:solidFill>
              <a:latin typeface="+mn-lt"/>
              <a:ea typeface="+mn-ea"/>
              <a:cs typeface="+mn-cs"/>
            </a:endParaRPr>
          </a:p>
          <a:p>
            <a:pPr>
              <a:buNone/>
            </a:pPr>
            <a:r>
              <a:rPr lang="en-GB" sz="1600" i="1" dirty="0" smtClean="0">
                <a:solidFill>
                  <a:schemeClr val="tx2"/>
                </a:solidFill>
                <a:latin typeface="+mn-lt"/>
                <a:ea typeface="+mn-ea"/>
                <a:cs typeface="+mn-cs"/>
              </a:rPr>
              <a:t>active </a:t>
            </a:r>
            <a:r>
              <a:rPr lang="en-GB" sz="1600" i="1" dirty="0">
                <a:solidFill>
                  <a:schemeClr val="tx2"/>
                </a:solidFill>
                <a:latin typeface="+mn-lt"/>
                <a:ea typeface="+mn-ea"/>
                <a:cs typeface="+mn-cs"/>
              </a:rPr>
              <a:t>now I will be more worn down and </a:t>
            </a:r>
            <a:endParaRPr lang="en-GB" sz="1600" i="1" dirty="0" smtClean="0">
              <a:solidFill>
                <a:schemeClr val="tx2"/>
              </a:solidFill>
              <a:latin typeface="+mn-lt"/>
              <a:ea typeface="+mn-ea"/>
              <a:cs typeface="+mn-cs"/>
            </a:endParaRPr>
          </a:p>
          <a:p>
            <a:pPr>
              <a:buNone/>
            </a:pPr>
            <a:r>
              <a:rPr lang="en-GB" sz="1600" i="1" dirty="0" smtClean="0">
                <a:solidFill>
                  <a:schemeClr val="tx2"/>
                </a:solidFill>
                <a:latin typeface="+mn-lt"/>
                <a:ea typeface="+mn-ea"/>
                <a:cs typeface="+mn-cs"/>
              </a:rPr>
              <a:t>physically </a:t>
            </a:r>
            <a:r>
              <a:rPr lang="en-GB" sz="1600" i="1" dirty="0">
                <a:solidFill>
                  <a:schemeClr val="tx2"/>
                </a:solidFill>
                <a:latin typeface="+mn-lt"/>
                <a:ea typeface="+mn-ea"/>
                <a:cs typeface="+mn-cs"/>
              </a:rPr>
              <a:t>unhealthy when I’m older.” </a:t>
            </a:r>
            <a:endParaRPr lang="en-GB" sz="1600" i="1" dirty="0"/>
          </a:p>
        </p:txBody>
      </p:sp>
    </p:spTree>
    <p:extLst>
      <p:ext uri="{BB962C8B-B14F-4D97-AF65-F5344CB8AC3E}">
        <p14:creationId xmlns:p14="http://schemas.microsoft.com/office/powerpoint/2010/main" val="2825437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Socially Led Movement</a:t>
            </a:r>
            <a:endParaRPr lang="en-GB" dirty="0"/>
          </a:p>
        </p:txBody>
      </p:sp>
      <p:sp>
        <p:nvSpPr>
          <p:cNvPr id="3" name="Content Placeholder 2"/>
          <p:cNvSpPr>
            <a:spLocks noGrp="1"/>
          </p:cNvSpPr>
          <p:nvPr>
            <p:ph idx="1"/>
          </p:nvPr>
        </p:nvSpPr>
        <p:spPr/>
        <p:txBody>
          <a:bodyPr/>
          <a:lstStyle/>
          <a:p>
            <a:r>
              <a:rPr lang="en-GB" sz="2600" dirty="0" smtClean="0"/>
              <a:t>Led by passionate people – Katie &amp; Brian, College and Students, Calderdale CCG, Voluntary Action Calderdale</a:t>
            </a:r>
          </a:p>
          <a:p>
            <a:endParaRPr lang="en-GB" sz="2600" dirty="0"/>
          </a:p>
          <a:p>
            <a:r>
              <a:rPr lang="en-GB" sz="2600" dirty="0" smtClean="0"/>
              <a:t>Young people pro-actively shaping and influencing thinking</a:t>
            </a:r>
          </a:p>
          <a:p>
            <a:endParaRPr lang="en-GB" sz="2600" dirty="0"/>
          </a:p>
          <a:p>
            <a:r>
              <a:rPr lang="en-GB" sz="2600" dirty="0" smtClean="0"/>
              <a:t>Linking into existing movements – Active Calderdale, Calderdale Cares, etc</a:t>
            </a:r>
          </a:p>
          <a:p>
            <a:endParaRPr lang="en-GB" dirty="0"/>
          </a:p>
          <a:p>
            <a:endParaRPr lang="en-GB" dirty="0" smtClean="0"/>
          </a:p>
          <a:p>
            <a:endParaRPr lang="en-GB" dirty="0"/>
          </a:p>
        </p:txBody>
      </p:sp>
    </p:spTree>
    <p:extLst>
      <p:ext uri="{BB962C8B-B14F-4D97-AF65-F5344CB8AC3E}">
        <p14:creationId xmlns:p14="http://schemas.microsoft.com/office/powerpoint/2010/main" val="1125087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Walking the talk</a:t>
            </a:r>
            <a:endParaRPr lang="en-GB" dirty="0"/>
          </a:p>
        </p:txBody>
      </p:sp>
      <p:sp>
        <p:nvSpPr>
          <p:cNvPr id="3" name="Content Placeholder 2"/>
          <p:cNvSpPr>
            <a:spLocks noGrp="1"/>
          </p:cNvSpPr>
          <p:nvPr>
            <p:ph idx="1"/>
          </p:nvPr>
        </p:nvSpPr>
        <p:spPr/>
        <p:txBody>
          <a:bodyPr/>
          <a:lstStyle/>
          <a:p>
            <a:r>
              <a:rPr lang="en-GB" sz="2400" dirty="0" smtClean="0"/>
              <a:t>Walk in the hills insight gathering exercise – June 19</a:t>
            </a:r>
          </a:p>
          <a:p>
            <a:endParaRPr lang="en-GB" sz="2400" dirty="0" smtClean="0"/>
          </a:p>
          <a:p>
            <a:r>
              <a:rPr lang="en-GB" sz="2400" dirty="0" smtClean="0"/>
              <a:t>Listen and learn from what young people have to say and can do to help shape future improvements</a:t>
            </a:r>
          </a:p>
          <a:p>
            <a:pPr>
              <a:buNone/>
            </a:pPr>
            <a:endParaRPr lang="en-GB" sz="2400" dirty="0" smtClean="0"/>
          </a:p>
          <a:p>
            <a:r>
              <a:rPr lang="en-GB" sz="2400" dirty="0" smtClean="0"/>
              <a:t>Intergenerational and community based/ led movement to create population health and wellbeing</a:t>
            </a:r>
          </a:p>
          <a:p>
            <a:endParaRPr lang="en-GB" sz="2400" dirty="0" smtClean="0"/>
          </a:p>
          <a:p>
            <a:r>
              <a:rPr lang="en-GB" sz="2400" dirty="0" smtClean="0"/>
              <a:t>Connecting people to what is available and accessible to them </a:t>
            </a:r>
            <a:endParaRPr lang="en-GB" sz="2400" dirty="0"/>
          </a:p>
          <a:p>
            <a:endParaRPr lang="en-GB" dirty="0" smtClean="0"/>
          </a:p>
          <a:p>
            <a:endParaRPr lang="en-GB" dirty="0"/>
          </a:p>
        </p:txBody>
      </p:sp>
    </p:spTree>
    <p:extLst>
      <p:ext uri="{BB962C8B-B14F-4D97-AF65-F5344CB8AC3E}">
        <p14:creationId xmlns:p14="http://schemas.microsoft.com/office/powerpoint/2010/main" val="1955611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3008313" cy="1162050"/>
          </a:xfrm>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Connecting people with the place</a:t>
            </a:r>
            <a:br>
              <a:rPr lang="en-GB" dirty="0" smtClean="0"/>
            </a:br>
            <a:endParaRPr lang="en-GB" dirty="0"/>
          </a:p>
        </p:txBody>
      </p:sp>
      <p:sp>
        <p:nvSpPr>
          <p:cNvPr id="4" name="Text Placeholder 3"/>
          <p:cNvSpPr>
            <a:spLocks noGrp="1"/>
          </p:cNvSpPr>
          <p:nvPr>
            <p:ph type="body" sz="half" idx="2"/>
          </p:nvPr>
        </p:nvSpPr>
        <p:spPr/>
        <p:txBody>
          <a:bodyPr/>
          <a:lstStyle/>
          <a:p>
            <a:r>
              <a:rPr lang="en-GB" i="1" dirty="0" smtClean="0">
                <a:solidFill>
                  <a:schemeClr val="tx2"/>
                </a:solidFill>
                <a:latin typeface="+mn-lt"/>
                <a:ea typeface="+mn-ea"/>
                <a:cs typeface="+mn-cs"/>
              </a:rPr>
              <a:t>‘The </a:t>
            </a:r>
            <a:r>
              <a:rPr lang="en-GB" i="1" dirty="0">
                <a:solidFill>
                  <a:schemeClr val="tx2"/>
                </a:solidFill>
                <a:latin typeface="+mn-lt"/>
                <a:ea typeface="+mn-ea"/>
                <a:cs typeface="+mn-cs"/>
              </a:rPr>
              <a:t>walk with Dipika and the team was very educational. </a:t>
            </a:r>
            <a:endParaRPr lang="en-GB" i="1" dirty="0" smtClean="0">
              <a:solidFill>
                <a:schemeClr val="tx2"/>
              </a:solidFill>
              <a:latin typeface="+mn-lt"/>
              <a:ea typeface="+mn-ea"/>
              <a:cs typeface="+mn-cs"/>
            </a:endParaRPr>
          </a:p>
          <a:p>
            <a:endParaRPr lang="en-GB" i="1" dirty="0" smtClean="0">
              <a:solidFill>
                <a:schemeClr val="tx2"/>
              </a:solidFill>
              <a:latin typeface="+mn-lt"/>
              <a:ea typeface="+mn-ea"/>
              <a:cs typeface="+mn-cs"/>
            </a:endParaRPr>
          </a:p>
          <a:p>
            <a:r>
              <a:rPr lang="en-GB" i="1" dirty="0" smtClean="0">
                <a:solidFill>
                  <a:schemeClr val="tx2"/>
                </a:solidFill>
                <a:latin typeface="+mn-lt"/>
                <a:ea typeface="+mn-ea"/>
                <a:cs typeface="+mn-cs"/>
              </a:rPr>
              <a:t>It </a:t>
            </a:r>
            <a:r>
              <a:rPr lang="en-GB" i="1" dirty="0">
                <a:solidFill>
                  <a:schemeClr val="tx2"/>
                </a:solidFill>
                <a:latin typeface="+mn-lt"/>
                <a:ea typeface="+mn-ea"/>
                <a:cs typeface="+mn-cs"/>
              </a:rPr>
              <a:t>was also </a:t>
            </a:r>
            <a:r>
              <a:rPr lang="en-GB" i="1" u="sng" dirty="0">
                <a:solidFill>
                  <a:schemeClr val="tx2"/>
                </a:solidFill>
                <a:latin typeface="+mn-lt"/>
                <a:ea typeface="+mn-ea"/>
                <a:cs typeface="+mn-cs"/>
              </a:rPr>
              <a:t>very enjoyable </a:t>
            </a:r>
            <a:r>
              <a:rPr lang="en-GB" i="1" dirty="0">
                <a:solidFill>
                  <a:schemeClr val="tx2"/>
                </a:solidFill>
                <a:latin typeface="+mn-lt"/>
                <a:ea typeface="+mn-ea"/>
                <a:cs typeface="+mn-cs"/>
              </a:rPr>
              <a:t>as it allowed me to </a:t>
            </a:r>
            <a:r>
              <a:rPr lang="en-GB" i="1" u="sng" dirty="0">
                <a:solidFill>
                  <a:schemeClr val="tx2"/>
                </a:solidFill>
                <a:latin typeface="+mn-lt"/>
                <a:ea typeface="+mn-ea"/>
                <a:cs typeface="+mn-cs"/>
              </a:rPr>
              <a:t>engage in discussion about exercise and the impact it has on health</a:t>
            </a:r>
            <a:r>
              <a:rPr lang="en-GB" i="1" dirty="0">
                <a:solidFill>
                  <a:schemeClr val="tx2"/>
                </a:solidFill>
                <a:latin typeface="+mn-lt"/>
                <a:ea typeface="+mn-ea"/>
                <a:cs typeface="+mn-cs"/>
              </a:rPr>
              <a:t>. </a:t>
            </a:r>
            <a:endParaRPr lang="en-GB" i="1" dirty="0" smtClean="0">
              <a:solidFill>
                <a:schemeClr val="tx2"/>
              </a:solidFill>
              <a:latin typeface="+mn-lt"/>
              <a:ea typeface="+mn-ea"/>
              <a:cs typeface="+mn-cs"/>
            </a:endParaRPr>
          </a:p>
          <a:p>
            <a:endParaRPr lang="en-GB" i="1" dirty="0" smtClean="0">
              <a:solidFill>
                <a:schemeClr val="tx2"/>
              </a:solidFill>
              <a:latin typeface="+mn-lt"/>
              <a:ea typeface="+mn-ea"/>
              <a:cs typeface="+mn-cs"/>
            </a:endParaRPr>
          </a:p>
          <a:p>
            <a:r>
              <a:rPr lang="en-GB" i="1" dirty="0" smtClean="0">
                <a:solidFill>
                  <a:schemeClr val="tx2"/>
                </a:solidFill>
                <a:latin typeface="+mn-lt"/>
                <a:ea typeface="+mn-ea"/>
                <a:cs typeface="+mn-cs"/>
              </a:rPr>
              <a:t>I </a:t>
            </a:r>
            <a:r>
              <a:rPr lang="en-GB" i="1" dirty="0">
                <a:solidFill>
                  <a:schemeClr val="tx2"/>
                </a:solidFill>
                <a:latin typeface="+mn-lt"/>
                <a:ea typeface="+mn-ea"/>
                <a:cs typeface="+mn-cs"/>
              </a:rPr>
              <a:t>gained a broader understanding and </a:t>
            </a:r>
            <a:r>
              <a:rPr lang="en-GB" i="1" u="sng" dirty="0">
                <a:solidFill>
                  <a:schemeClr val="tx2"/>
                </a:solidFill>
                <a:latin typeface="+mn-lt"/>
                <a:ea typeface="+mn-ea"/>
                <a:cs typeface="+mn-cs"/>
              </a:rPr>
              <a:t>heard different view points </a:t>
            </a:r>
            <a:r>
              <a:rPr lang="en-GB" i="1" dirty="0">
                <a:solidFill>
                  <a:schemeClr val="tx2"/>
                </a:solidFill>
                <a:latin typeface="+mn-lt"/>
                <a:ea typeface="+mn-ea"/>
                <a:cs typeface="+mn-cs"/>
              </a:rPr>
              <a:t>from other people in the group and was engaged in discussing different ways to exercise. </a:t>
            </a:r>
            <a:r>
              <a:rPr lang="en-GB" i="1" dirty="0" smtClean="0">
                <a:solidFill>
                  <a:schemeClr val="tx2"/>
                </a:solidFill>
                <a:latin typeface="+mn-lt"/>
                <a:ea typeface="+mn-ea"/>
                <a:cs typeface="+mn-cs"/>
              </a:rPr>
              <a:t>I</a:t>
            </a:r>
          </a:p>
          <a:p>
            <a:r>
              <a:rPr lang="en-GB" i="1" dirty="0" smtClean="0">
                <a:solidFill>
                  <a:schemeClr val="tx2"/>
                </a:solidFill>
                <a:latin typeface="+mn-lt"/>
                <a:ea typeface="+mn-ea"/>
                <a:cs typeface="+mn-cs"/>
              </a:rPr>
              <a:t> </a:t>
            </a:r>
            <a:r>
              <a:rPr lang="en-GB" i="1" dirty="0">
                <a:solidFill>
                  <a:schemeClr val="tx2"/>
                </a:solidFill>
                <a:latin typeface="+mn-lt"/>
                <a:ea typeface="+mn-ea"/>
                <a:cs typeface="+mn-cs"/>
              </a:rPr>
              <a:t>also felt like </a:t>
            </a:r>
            <a:r>
              <a:rPr lang="en-GB" i="1" u="sng" dirty="0">
                <a:solidFill>
                  <a:schemeClr val="tx2"/>
                </a:solidFill>
                <a:latin typeface="+mn-lt"/>
                <a:ea typeface="+mn-ea"/>
                <a:cs typeface="+mn-cs"/>
              </a:rPr>
              <a:t>I learnt a bit more about Calderdale </a:t>
            </a:r>
            <a:r>
              <a:rPr lang="en-GB" i="1" dirty="0">
                <a:solidFill>
                  <a:schemeClr val="tx2"/>
                </a:solidFill>
                <a:latin typeface="+mn-lt"/>
                <a:ea typeface="+mn-ea"/>
                <a:cs typeface="+mn-cs"/>
              </a:rPr>
              <a:t>than I previously knew. </a:t>
            </a:r>
            <a:endParaRPr lang="en-GB" i="1" dirty="0" smtClean="0">
              <a:solidFill>
                <a:schemeClr val="tx2"/>
              </a:solidFill>
              <a:latin typeface="+mn-lt"/>
              <a:ea typeface="+mn-ea"/>
              <a:cs typeface="+mn-cs"/>
            </a:endParaRPr>
          </a:p>
          <a:p>
            <a:endParaRPr lang="en-GB" i="1" dirty="0" smtClean="0"/>
          </a:p>
          <a:p>
            <a:r>
              <a:rPr lang="en-GB" i="1" dirty="0" smtClean="0">
                <a:solidFill>
                  <a:schemeClr val="tx2"/>
                </a:solidFill>
                <a:latin typeface="+mn-lt"/>
                <a:ea typeface="+mn-ea"/>
                <a:cs typeface="+mn-cs"/>
              </a:rPr>
              <a:t>This </a:t>
            </a:r>
            <a:r>
              <a:rPr lang="en-GB" i="1" dirty="0">
                <a:solidFill>
                  <a:schemeClr val="tx2"/>
                </a:solidFill>
                <a:latin typeface="+mn-lt"/>
                <a:ea typeface="+mn-ea"/>
                <a:cs typeface="+mn-cs"/>
              </a:rPr>
              <a:t>is something I would do </a:t>
            </a:r>
            <a:r>
              <a:rPr lang="en-GB" i="1" dirty="0" smtClean="0"/>
              <a:t>part</a:t>
            </a:r>
            <a:r>
              <a:rPr lang="en-GB" i="1" dirty="0" smtClean="0">
                <a:solidFill>
                  <a:schemeClr val="tx2"/>
                </a:solidFill>
                <a:latin typeface="+mn-lt"/>
                <a:ea typeface="+mn-ea"/>
                <a:cs typeface="+mn-cs"/>
              </a:rPr>
              <a:t>icipate </a:t>
            </a:r>
            <a:r>
              <a:rPr lang="en-GB" i="1" dirty="0">
                <a:solidFill>
                  <a:schemeClr val="tx2"/>
                </a:solidFill>
                <a:latin typeface="+mn-lt"/>
                <a:ea typeface="+mn-ea"/>
                <a:cs typeface="+mn-cs"/>
              </a:rPr>
              <a:t>in again- NS  </a:t>
            </a:r>
          </a:p>
          <a:p>
            <a:endParaRPr lang="en-GB" dirty="0"/>
          </a:p>
        </p:txBody>
      </p:sp>
      <p:pic>
        <p:nvPicPr>
          <p:cNvPr id="9218" name="Picture 2" descr="V:\SMT\SERVICE CONTRACTS &amp; PROJECTS\BHP\20190614_104527.jpg"/>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p:spPr>
      </p:pic>
    </p:spTree>
    <p:extLst>
      <p:ext uri="{BB962C8B-B14F-4D97-AF65-F5344CB8AC3E}">
        <p14:creationId xmlns:p14="http://schemas.microsoft.com/office/powerpoint/2010/main" val="3499309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by stealth</a:t>
            </a:r>
            <a:br>
              <a:rPr lang="en-GB" dirty="0" smtClean="0"/>
            </a:br>
            <a:endParaRPr lang="en-GB" dirty="0"/>
          </a:p>
        </p:txBody>
      </p:sp>
      <p:sp>
        <p:nvSpPr>
          <p:cNvPr id="4" name="Text Placeholder 3"/>
          <p:cNvSpPr>
            <a:spLocks noGrp="1"/>
          </p:cNvSpPr>
          <p:nvPr>
            <p:ph type="body" sz="half" idx="2"/>
          </p:nvPr>
        </p:nvSpPr>
        <p:spPr/>
        <p:txBody>
          <a:bodyPr/>
          <a:lstStyle/>
          <a:p>
            <a:r>
              <a:rPr lang="en-GB" i="1" dirty="0" smtClean="0">
                <a:solidFill>
                  <a:schemeClr val="tx2"/>
                </a:solidFill>
                <a:latin typeface="+mn-lt"/>
                <a:ea typeface="+mn-ea"/>
                <a:cs typeface="+mn-cs"/>
              </a:rPr>
              <a:t>‘</a:t>
            </a:r>
            <a:r>
              <a:rPr lang="en-GB" sz="1200" i="1" dirty="0">
                <a:solidFill>
                  <a:schemeClr val="tx2"/>
                </a:solidFill>
                <a:latin typeface="+mn-lt"/>
                <a:ea typeface="+mn-ea"/>
                <a:cs typeface="+mn-cs"/>
              </a:rPr>
              <a:t>I found the walk we went on in to Beacon Hill very peaceful and refreshing as it was a </a:t>
            </a:r>
            <a:r>
              <a:rPr lang="en-GB" sz="1200" i="1" u="sng" dirty="0">
                <a:solidFill>
                  <a:schemeClr val="tx2"/>
                </a:solidFill>
                <a:latin typeface="+mn-lt"/>
                <a:ea typeface="+mn-ea"/>
                <a:cs typeface="+mn-cs"/>
              </a:rPr>
              <a:t>good way of relieving stress </a:t>
            </a:r>
            <a:r>
              <a:rPr lang="en-GB" sz="1200" i="1" dirty="0">
                <a:solidFill>
                  <a:schemeClr val="tx2"/>
                </a:solidFill>
                <a:latin typeface="+mn-lt"/>
                <a:ea typeface="+mn-ea"/>
                <a:cs typeface="+mn-cs"/>
              </a:rPr>
              <a:t>and learning new things about my town that I did not know! </a:t>
            </a:r>
            <a:endParaRPr lang="en-GB" sz="1200" i="1" dirty="0" smtClean="0">
              <a:solidFill>
                <a:schemeClr val="tx2"/>
              </a:solidFill>
              <a:latin typeface="+mn-lt"/>
              <a:ea typeface="+mn-ea"/>
              <a:cs typeface="+mn-cs"/>
            </a:endParaRPr>
          </a:p>
          <a:p>
            <a:endParaRPr lang="en-GB" sz="1200" i="1" dirty="0" smtClean="0">
              <a:solidFill>
                <a:schemeClr val="tx2"/>
              </a:solidFill>
              <a:latin typeface="+mn-lt"/>
              <a:ea typeface="+mn-ea"/>
              <a:cs typeface="+mn-cs"/>
            </a:endParaRPr>
          </a:p>
          <a:p>
            <a:r>
              <a:rPr lang="en-GB" sz="1200" i="1" dirty="0" smtClean="0">
                <a:solidFill>
                  <a:schemeClr val="tx2"/>
                </a:solidFill>
                <a:latin typeface="+mn-lt"/>
                <a:ea typeface="+mn-ea"/>
                <a:cs typeface="+mn-cs"/>
              </a:rPr>
              <a:t>Communicating </a:t>
            </a:r>
            <a:r>
              <a:rPr lang="en-GB" sz="1200" i="1" dirty="0">
                <a:solidFill>
                  <a:schemeClr val="tx2"/>
                </a:solidFill>
                <a:latin typeface="+mn-lt"/>
                <a:ea typeface="+mn-ea"/>
                <a:cs typeface="+mn-cs"/>
              </a:rPr>
              <a:t>with  Dipika, Katie and Brian was very interesting as they were </a:t>
            </a:r>
            <a:r>
              <a:rPr lang="en-GB" sz="1200" i="1" u="sng" dirty="0">
                <a:solidFill>
                  <a:schemeClr val="tx2"/>
                </a:solidFill>
                <a:latin typeface="+mn-lt"/>
                <a:ea typeface="+mn-ea"/>
                <a:cs typeface="+mn-cs"/>
              </a:rPr>
              <a:t>open with listening to our views about Calderdale’s Health and why many teenagers our age would not participate in the </a:t>
            </a:r>
            <a:r>
              <a:rPr lang="en-GB" sz="1200" i="1" u="sng" dirty="0" smtClean="0"/>
              <a:t>exercise</a:t>
            </a:r>
            <a:r>
              <a:rPr lang="en-GB" sz="1200" i="1" dirty="0" smtClean="0">
                <a:solidFill>
                  <a:schemeClr val="tx2"/>
                </a:solidFill>
                <a:latin typeface="+mn-lt"/>
                <a:ea typeface="+mn-ea"/>
                <a:cs typeface="+mn-cs"/>
              </a:rPr>
              <a:t>.  We </a:t>
            </a:r>
            <a:r>
              <a:rPr lang="en-GB" sz="1200" i="1" dirty="0">
                <a:solidFill>
                  <a:schemeClr val="tx2"/>
                </a:solidFill>
                <a:latin typeface="+mn-lt"/>
                <a:ea typeface="+mn-ea"/>
                <a:cs typeface="+mn-cs"/>
              </a:rPr>
              <a:t>did </a:t>
            </a:r>
            <a:r>
              <a:rPr lang="en-GB" sz="1200" i="1" dirty="0" smtClean="0">
                <a:solidFill>
                  <a:schemeClr val="tx2"/>
                </a:solidFill>
                <a:latin typeface="+mn-lt"/>
                <a:ea typeface="+mn-ea"/>
                <a:cs typeface="+mn-cs"/>
              </a:rPr>
              <a:t>explain </a:t>
            </a:r>
            <a:r>
              <a:rPr lang="en-GB" sz="1200" i="1" dirty="0">
                <a:solidFill>
                  <a:schemeClr val="tx2"/>
                </a:solidFill>
                <a:latin typeface="+mn-lt"/>
                <a:ea typeface="+mn-ea"/>
                <a:cs typeface="+mn-cs"/>
              </a:rPr>
              <a:t>the different reasons and what facilities or opportunities  that there may not be in place therefore many people are quite unhealthy. </a:t>
            </a:r>
            <a:endParaRPr lang="en-GB" sz="1200" i="1" dirty="0" smtClean="0">
              <a:solidFill>
                <a:schemeClr val="tx2"/>
              </a:solidFill>
              <a:latin typeface="+mn-lt"/>
              <a:ea typeface="+mn-ea"/>
              <a:cs typeface="+mn-cs"/>
            </a:endParaRPr>
          </a:p>
          <a:p>
            <a:endParaRPr lang="en-GB" sz="1200" i="1" dirty="0" smtClean="0"/>
          </a:p>
          <a:p>
            <a:r>
              <a:rPr lang="en-GB" sz="1200" i="1" dirty="0" smtClean="0">
                <a:solidFill>
                  <a:schemeClr val="tx2"/>
                </a:solidFill>
                <a:latin typeface="+mn-lt"/>
                <a:ea typeface="+mn-ea"/>
                <a:cs typeface="+mn-cs"/>
              </a:rPr>
              <a:t>I </a:t>
            </a:r>
            <a:r>
              <a:rPr lang="en-GB" sz="1200" i="1" dirty="0">
                <a:solidFill>
                  <a:schemeClr val="tx2"/>
                </a:solidFill>
                <a:latin typeface="+mn-lt"/>
                <a:ea typeface="+mn-ea"/>
                <a:cs typeface="+mn-cs"/>
              </a:rPr>
              <a:t>look forward to going on more walks and getting involved in more projects with the team as </a:t>
            </a:r>
            <a:r>
              <a:rPr lang="en-GB" sz="1200" i="1" u="sng" dirty="0">
                <a:solidFill>
                  <a:schemeClr val="tx2"/>
                </a:solidFill>
                <a:latin typeface="+mn-lt"/>
                <a:ea typeface="+mn-ea"/>
                <a:cs typeface="+mn-cs"/>
              </a:rPr>
              <a:t>I feel like we could make a change as our voices are being heard and changes can be made- </a:t>
            </a:r>
            <a:r>
              <a:rPr lang="en-GB" sz="1200" i="1" dirty="0">
                <a:solidFill>
                  <a:schemeClr val="tx2"/>
                </a:solidFill>
                <a:latin typeface="+mn-lt"/>
                <a:ea typeface="+mn-ea"/>
                <a:cs typeface="+mn-cs"/>
              </a:rPr>
              <a:t>SS</a:t>
            </a:r>
          </a:p>
          <a:p>
            <a:r>
              <a:rPr lang="en-GB" i="1" dirty="0">
                <a:solidFill>
                  <a:schemeClr val="tx2"/>
                </a:solidFill>
                <a:latin typeface="+mn-lt"/>
                <a:ea typeface="+mn-ea"/>
                <a:cs typeface="+mn-cs"/>
              </a:rPr>
              <a:t> </a:t>
            </a:r>
          </a:p>
          <a:p>
            <a:endParaRPr lang="en-GB" dirty="0"/>
          </a:p>
        </p:txBody>
      </p:sp>
      <p:pic>
        <p:nvPicPr>
          <p:cNvPr id="10242" name="Picture 2" descr="V:\SMT\SERVICE CONTRACTS &amp; PROJECTS\BHP\20190614_113013.jpg"/>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p:spPr>
      </p:pic>
    </p:spTree>
    <p:extLst>
      <p:ext uri="{BB962C8B-B14F-4D97-AF65-F5344CB8AC3E}">
        <p14:creationId xmlns:p14="http://schemas.microsoft.com/office/powerpoint/2010/main" val="2557230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3008313" cy="1162050"/>
          </a:xfrm>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Happy, healthy &amp; connected people /communities</a:t>
            </a:r>
            <a:br>
              <a:rPr lang="en-GB" dirty="0" smtClean="0"/>
            </a:br>
            <a:endParaRPr lang="en-GB" dirty="0"/>
          </a:p>
        </p:txBody>
      </p:sp>
      <p:sp>
        <p:nvSpPr>
          <p:cNvPr id="4" name="Text Placeholder 3"/>
          <p:cNvSpPr>
            <a:spLocks noGrp="1"/>
          </p:cNvSpPr>
          <p:nvPr>
            <p:ph type="body" sz="half" idx="2"/>
          </p:nvPr>
        </p:nvSpPr>
        <p:spPr/>
        <p:txBody>
          <a:bodyPr/>
          <a:lstStyle/>
          <a:p>
            <a:r>
              <a:rPr lang="en-GB" i="1" dirty="0" smtClean="0">
                <a:solidFill>
                  <a:schemeClr val="tx2"/>
                </a:solidFill>
                <a:latin typeface="+mn-lt"/>
                <a:ea typeface="+mn-ea"/>
                <a:cs typeface="+mn-cs"/>
              </a:rPr>
              <a:t>‘ I </a:t>
            </a:r>
            <a:r>
              <a:rPr lang="en-GB" i="1" dirty="0">
                <a:solidFill>
                  <a:schemeClr val="tx2"/>
                </a:solidFill>
                <a:latin typeface="+mn-lt"/>
                <a:ea typeface="+mn-ea"/>
                <a:cs typeface="+mn-cs"/>
              </a:rPr>
              <a:t>really enjoyed being out with the group as it enabled me to </a:t>
            </a:r>
            <a:r>
              <a:rPr lang="en-GB" i="1" u="sng" dirty="0">
                <a:solidFill>
                  <a:schemeClr val="tx2"/>
                </a:solidFill>
                <a:latin typeface="+mn-lt"/>
                <a:ea typeface="+mn-ea"/>
                <a:cs typeface="+mn-cs"/>
              </a:rPr>
              <a:t>get to meet new people </a:t>
            </a:r>
            <a:r>
              <a:rPr lang="en-GB" i="1" dirty="0">
                <a:solidFill>
                  <a:schemeClr val="tx2"/>
                </a:solidFill>
                <a:latin typeface="+mn-lt"/>
                <a:ea typeface="+mn-ea"/>
                <a:cs typeface="+mn-cs"/>
              </a:rPr>
              <a:t>that I would not have necessarily got to meet. The three leaders where very engaging and informative about the sights around </a:t>
            </a:r>
            <a:r>
              <a:rPr lang="en-GB" i="1" dirty="0" err="1" smtClean="0"/>
              <a:t>S</a:t>
            </a:r>
            <a:r>
              <a:rPr lang="en-GB" i="1" dirty="0" err="1" smtClean="0">
                <a:solidFill>
                  <a:schemeClr val="tx2"/>
                </a:solidFill>
                <a:latin typeface="+mn-lt"/>
                <a:ea typeface="+mn-ea"/>
                <a:cs typeface="+mn-cs"/>
              </a:rPr>
              <a:t>hibden</a:t>
            </a:r>
            <a:r>
              <a:rPr lang="en-GB" i="1" dirty="0" smtClean="0">
                <a:solidFill>
                  <a:schemeClr val="tx2"/>
                </a:solidFill>
                <a:latin typeface="+mn-lt"/>
                <a:ea typeface="+mn-ea"/>
                <a:cs typeface="+mn-cs"/>
              </a:rPr>
              <a:t> </a:t>
            </a:r>
            <a:r>
              <a:rPr lang="en-GB" i="1" dirty="0">
                <a:solidFill>
                  <a:schemeClr val="tx2"/>
                </a:solidFill>
                <a:latin typeface="+mn-lt"/>
                <a:ea typeface="+mn-ea"/>
                <a:cs typeface="+mn-cs"/>
              </a:rPr>
              <a:t>park and the surrounding areas. </a:t>
            </a:r>
            <a:endParaRPr lang="en-GB" i="1" dirty="0" smtClean="0">
              <a:solidFill>
                <a:schemeClr val="tx2"/>
              </a:solidFill>
              <a:latin typeface="+mn-lt"/>
              <a:ea typeface="+mn-ea"/>
              <a:cs typeface="+mn-cs"/>
            </a:endParaRPr>
          </a:p>
          <a:p>
            <a:endParaRPr lang="en-GB" i="1" dirty="0">
              <a:solidFill>
                <a:schemeClr val="tx2"/>
              </a:solidFill>
              <a:latin typeface="+mn-lt"/>
              <a:ea typeface="+mn-ea"/>
              <a:cs typeface="+mn-cs"/>
            </a:endParaRPr>
          </a:p>
          <a:p>
            <a:r>
              <a:rPr lang="en-GB" i="1" dirty="0">
                <a:solidFill>
                  <a:schemeClr val="tx2"/>
                </a:solidFill>
                <a:latin typeface="+mn-lt"/>
                <a:ea typeface="+mn-ea"/>
                <a:cs typeface="+mn-cs"/>
              </a:rPr>
              <a:t>I feel if we could make this a regular thing and get more young people involved, it would be a beneficial thing for all involved; not only would it </a:t>
            </a:r>
            <a:r>
              <a:rPr lang="en-GB" i="1" u="sng" dirty="0">
                <a:solidFill>
                  <a:schemeClr val="tx2"/>
                </a:solidFill>
                <a:latin typeface="+mn-lt"/>
                <a:ea typeface="+mn-ea"/>
                <a:cs typeface="+mn-cs"/>
              </a:rPr>
              <a:t>benefit people’s physical and mental health </a:t>
            </a:r>
            <a:r>
              <a:rPr lang="en-GB" i="1" dirty="0">
                <a:solidFill>
                  <a:schemeClr val="tx2"/>
                </a:solidFill>
                <a:latin typeface="+mn-lt"/>
                <a:ea typeface="+mn-ea"/>
                <a:cs typeface="+mn-cs"/>
              </a:rPr>
              <a:t>but also be a </a:t>
            </a:r>
            <a:r>
              <a:rPr lang="en-GB" i="1" u="sng" dirty="0">
                <a:solidFill>
                  <a:schemeClr val="tx2"/>
                </a:solidFill>
                <a:latin typeface="+mn-lt"/>
                <a:ea typeface="+mn-ea"/>
                <a:cs typeface="+mn-cs"/>
              </a:rPr>
              <a:t>good way to bring communities together. </a:t>
            </a:r>
          </a:p>
          <a:p>
            <a:r>
              <a:rPr lang="en-GB" i="1" dirty="0">
                <a:solidFill>
                  <a:schemeClr val="tx2"/>
                </a:solidFill>
                <a:latin typeface="+mn-lt"/>
                <a:ea typeface="+mn-ea"/>
                <a:cs typeface="+mn-cs"/>
              </a:rPr>
              <a:t>I look forward to hopefully being a part of more walks. </a:t>
            </a:r>
          </a:p>
          <a:p>
            <a:r>
              <a:rPr lang="en-GB" i="1" dirty="0">
                <a:solidFill>
                  <a:schemeClr val="tx2"/>
                </a:solidFill>
                <a:latin typeface="+mn-lt"/>
                <a:ea typeface="+mn-ea"/>
                <a:cs typeface="+mn-cs"/>
              </a:rPr>
              <a:t>PM</a:t>
            </a:r>
          </a:p>
          <a:p>
            <a:endParaRPr lang="en-GB" i="1" dirty="0">
              <a:solidFill>
                <a:schemeClr val="tx2"/>
              </a:solidFill>
              <a:latin typeface="+mn-lt"/>
              <a:ea typeface="+mn-ea"/>
              <a:cs typeface="+mn-cs"/>
            </a:endParaRPr>
          </a:p>
          <a:p>
            <a:endParaRPr lang="en-GB" dirty="0"/>
          </a:p>
        </p:txBody>
      </p:sp>
      <p:pic>
        <p:nvPicPr>
          <p:cNvPr id="11266" name="Picture 2" descr="V:\SMT\SERVICE CONTRACTS &amp; PROJECTS\BHP\20190614_113926.jpg"/>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p:spPr>
      </p:pic>
    </p:spTree>
    <p:extLst>
      <p:ext uri="{BB962C8B-B14F-4D97-AF65-F5344CB8AC3E}">
        <p14:creationId xmlns:p14="http://schemas.microsoft.com/office/powerpoint/2010/main" val="4091126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Scaling up</a:t>
            </a:r>
            <a:endParaRPr lang="en-GB" dirty="0"/>
          </a:p>
        </p:txBody>
      </p:sp>
      <p:sp>
        <p:nvSpPr>
          <p:cNvPr id="3" name="Content Placeholder 2"/>
          <p:cNvSpPr>
            <a:spLocks noGrp="1"/>
          </p:cNvSpPr>
          <p:nvPr>
            <p:ph idx="1"/>
          </p:nvPr>
        </p:nvSpPr>
        <p:spPr/>
        <p:txBody>
          <a:bodyPr/>
          <a:lstStyle/>
          <a:p>
            <a:r>
              <a:rPr lang="en-GB" sz="2300" dirty="0" smtClean="0"/>
              <a:t>Active Ambassadors – social movement  to encourage others to take part in keeping active </a:t>
            </a:r>
          </a:p>
          <a:p>
            <a:pPr>
              <a:buNone/>
            </a:pPr>
            <a:endParaRPr lang="en-GB" sz="2300" dirty="0"/>
          </a:p>
          <a:p>
            <a:r>
              <a:rPr lang="en-GB" sz="2300" dirty="0" smtClean="0"/>
              <a:t>Commitment to deliver Social action project/s working with 2 cohorts of young people – Conversations, social media campaign, events to promote intergenerational and cross sector movement 2019/21 (insight and outcome)</a:t>
            </a:r>
          </a:p>
          <a:p>
            <a:endParaRPr lang="en-GB" sz="2300" dirty="0" smtClean="0"/>
          </a:p>
          <a:p>
            <a:r>
              <a:rPr lang="en-GB" sz="2300" dirty="0" smtClean="0"/>
              <a:t>Regional sign up and roll out of social campaign to actively support this agenda and create positive social change</a:t>
            </a:r>
          </a:p>
          <a:p>
            <a:endParaRPr lang="en-GB" dirty="0"/>
          </a:p>
          <a:p>
            <a:endParaRPr lang="en-GB" dirty="0" smtClean="0"/>
          </a:p>
          <a:p>
            <a:endParaRPr lang="en-GB" dirty="0"/>
          </a:p>
        </p:txBody>
      </p:sp>
    </p:spTree>
    <p:extLst>
      <p:ext uri="{BB962C8B-B14F-4D97-AF65-F5344CB8AC3E}">
        <p14:creationId xmlns:p14="http://schemas.microsoft.com/office/powerpoint/2010/main" val="1537077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of scaling up</a:t>
            </a:r>
            <a:endParaRPr lang="en-GB" dirty="0"/>
          </a:p>
        </p:txBody>
      </p:sp>
      <p:sp>
        <p:nvSpPr>
          <p:cNvPr id="3" name="Content Placeholder 2"/>
          <p:cNvSpPr>
            <a:spLocks noGrp="1"/>
          </p:cNvSpPr>
          <p:nvPr>
            <p:ph idx="1"/>
          </p:nvPr>
        </p:nvSpPr>
        <p:spPr/>
        <p:txBody>
          <a:bodyPr/>
          <a:lstStyle/>
          <a:p>
            <a:r>
              <a:rPr lang="en-GB" sz="2100" dirty="0" smtClean="0"/>
              <a:t>Capturing hearts and minds - people choosing to take responsibility for their own health &amp; wellbeing </a:t>
            </a:r>
          </a:p>
          <a:p>
            <a:endParaRPr lang="en-GB" sz="2100" dirty="0" smtClean="0"/>
          </a:p>
          <a:p>
            <a:r>
              <a:rPr lang="en-GB" sz="2100" dirty="0" smtClean="0"/>
              <a:t>Embedding positive behaviour and culture change across communities &amp; professionals </a:t>
            </a:r>
          </a:p>
          <a:p>
            <a:endParaRPr lang="en-GB" sz="2100" dirty="0"/>
          </a:p>
          <a:p>
            <a:r>
              <a:rPr lang="en-GB" sz="2100" dirty="0" smtClean="0"/>
              <a:t>Resources to make this happen BUT not only monetary</a:t>
            </a:r>
          </a:p>
          <a:p>
            <a:pPr>
              <a:buNone/>
            </a:pPr>
            <a:endParaRPr lang="en-GB" sz="2100" dirty="0" smtClean="0"/>
          </a:p>
          <a:p>
            <a:r>
              <a:rPr lang="en-GB" sz="2100" dirty="0" smtClean="0"/>
              <a:t>Outcome is accessible and inclusive to all inc. Spaces and places for people in urban and rural environments</a:t>
            </a:r>
            <a:endParaRPr lang="en-GB" sz="2100" dirty="0"/>
          </a:p>
          <a:p>
            <a:endParaRPr lang="en-GB" dirty="0" smtClean="0"/>
          </a:p>
          <a:p>
            <a:endParaRPr lang="en-GB" dirty="0"/>
          </a:p>
        </p:txBody>
      </p:sp>
    </p:spTree>
    <p:extLst>
      <p:ext uri="{BB962C8B-B14F-4D97-AF65-F5344CB8AC3E}">
        <p14:creationId xmlns:p14="http://schemas.microsoft.com/office/powerpoint/2010/main" val="61096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91D2F87-D2C6-485C-AE1B-3E297AC28D0F}"/>
              </a:ext>
            </a:extLst>
          </p:cNvPr>
          <p:cNvSpPr>
            <a:spLocks noGrp="1" noChangeArrowheads="1"/>
          </p:cNvSpPr>
          <p:nvPr>
            <p:ph type="title"/>
          </p:nvPr>
        </p:nvSpPr>
        <p:spPr>
          <a:xfrm>
            <a:off x="457200" y="274638"/>
            <a:ext cx="7210425" cy="1143000"/>
          </a:xfrm>
        </p:spPr>
        <p:txBody>
          <a:bodyPr/>
          <a:lstStyle/>
          <a:p>
            <a:pPr algn="l" eaLnBrk="1" hangingPunct="1"/>
            <a:r>
              <a:rPr lang="en-GB" altLang="en-US" sz="4000" dirty="0"/>
              <a:t>Rotary and Health &amp; Wellbeing</a:t>
            </a:r>
          </a:p>
        </p:txBody>
      </p:sp>
      <p:sp>
        <p:nvSpPr>
          <p:cNvPr id="25603" name="Line 8">
            <a:extLst>
              <a:ext uri="{FF2B5EF4-FFF2-40B4-BE49-F238E27FC236}">
                <a16:creationId xmlns:a16="http://schemas.microsoft.com/office/drawing/2014/main" id="{27EAB082-A56F-4E0F-B6CD-4781FA9B3DE1}"/>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04" name="TextBox 5">
            <a:extLst>
              <a:ext uri="{FF2B5EF4-FFF2-40B4-BE49-F238E27FC236}">
                <a16:creationId xmlns:a16="http://schemas.microsoft.com/office/drawing/2014/main" id="{CBACB3BF-6F37-4DFA-9DF8-F61E1D9BD5E3}"/>
              </a:ext>
            </a:extLst>
          </p:cNvPr>
          <p:cNvSpPr txBox="1">
            <a:spLocks noChangeArrowheads="1"/>
          </p:cNvSpPr>
          <p:nvPr/>
        </p:nvSpPr>
        <p:spPr bwMode="auto">
          <a:xfrm>
            <a:off x="6935788" y="6550025"/>
            <a:ext cx="199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Doing Good in the World</a:t>
            </a:r>
          </a:p>
        </p:txBody>
      </p:sp>
      <p:pic>
        <p:nvPicPr>
          <p:cNvPr id="25605" name="Picture 1" descr="\\DAGON-SERVER\Storage (G)\Rotary Shared\Logos etc\RI August 2013\Mark-of-Excellence\Mark of Excellence\RotaryMoE_RGB.jpg">
            <a:extLst>
              <a:ext uri="{FF2B5EF4-FFF2-40B4-BE49-F238E27FC236}">
                <a16:creationId xmlns:a16="http://schemas.microsoft.com/office/drawing/2014/main" id="{ACCA5F4C-0022-4A16-8DD6-466215E7ED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D1190_Cumbria__Lancashire.png">
            <a:extLst>
              <a:ext uri="{FF2B5EF4-FFF2-40B4-BE49-F238E27FC236}">
                <a16:creationId xmlns:a16="http://schemas.microsoft.com/office/drawing/2014/main" id="{ED578C73-1696-45B1-9288-BC21904C9C73}"/>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237288"/>
            <a:ext cx="16922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ShaddonMill10.jpg">
            <a:hlinkClick r:id="rId5" action="ppaction://hlinkfile"/>
            <a:extLst>
              <a:ext uri="{FF2B5EF4-FFF2-40B4-BE49-F238E27FC236}">
                <a16:creationId xmlns:a16="http://schemas.microsoft.com/office/drawing/2014/main" id="{97D1F303-9E7D-4E1E-8D87-82FA0C8C863F}"/>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16013" y="1557338"/>
            <a:ext cx="70643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AutoShape 10" descr="data:image/jpeg;base64,/9j/4AAQSkZJRgABAQAAAQABAAD/2wCEAAkGBhAQEBUUEBQWFBQWFRQVFxUXFRQYFhcVFBYVFRUYFxcXGyYeGBokGRQVHy8gIycpLCwtFR4xNTAqNSYsLCkBCQoKDgwOGg8PGiokHyQpLCwvLCwqLCwsKiwtKiwsLCkpLCkpLCkpLCkpKSwpLCwsLCwsLCwsLCwsLCwsLCwsLP/AABEIALQBGAMBIgACEQEDEQH/xAAcAAEAAQUBAQAAAAAAAAAAAAAABQEEBgcIAwL/xABHEAABAwIDAgkHCgYCAgIDAAABAAIDBBEFEiEGMRMWIkFRVGGBkQcycZKTodIUMzRCUmJzsbLRFSNTcsHwgqLh8YPCFyRD/8QAGgEBAAMBAQEAAAAAAAAAAAAAAAECBAMFBv/EADQRAAIBAwMCAggGAQUAAAAAAAABAgMREgQhUTFBExQFFVJhYnGBoSIykbHR8EIjM8Hh8f/aAAwDAQACEQMRAD8A3eiIgCIiAIiIAiIgCIiAIiIAiKl1AKql0JVjWY3BD85I0Ec17nwGo71WVSMeoL9LrE6zbtg+ajLj0u0HgNVZU+3Mwdy2NcOhtwQP896xy9IUIu1/sUziZyigKLbKmf5xMZ+8NPEKahqGPF2uDh0ggj3LVCtCp+Vlk0z1RUul10JKoiKQEREAREQBERAEREAREQFhjv0Wf8GX9DkTHPos/wCDL+hyqtNBbM5VOpfIiLMdQiIgCIiAIqXS6Aql15y1DWi7nAAc5IAUPUbW07TaPNK7oYL+/cuUqsYdWCbzBfLpQBc6BY4/EcQm+ahEQ6XkX8D+y8uKk82tTUOPY3d79PcuD1EntCLf2RXLglqzaemiuC8E9DdT7lBVG273m1PFc9Ju7/q391L0uyNKz6mc/eJPu3BSsVMxos1ob6AAubhqKnWVvl/JFpMwt1LidT5xc1p5iQxvgNT33VxSbBHThJAOxg/Iu/ZZjZEWhh1m3L5sYIh6XZKlj+pnPS8l1/SN3uV1PgVPILOiYbCw5IBA7CNR3K/Rao0KaVlFWLWRjVVsNA75tzmHovmHv196i5dj6qE3hkB/tcWO/b3rOVQhZ56CjLdKz9xGCMHbjOIU/wA6wvA+038nN/M3UnRbcwu0ka5h9YeI18QskDQrOqwaCTz42ntsAfEKioVaf5J39zIxa6HpSYnFKP5b2u9BH5K5zLG6jYeE6xvfGfTf89fevNuH4jB83I2Zo+q7efW/ddFWqx/3IfVfwTdrqjJw5VuscZtPJH9Jgez7zRdv+95UnSY9Ty6MkaT0HQ+B1XWOog9r7k5IkUXyHhVuu9ySqKiqpAREQBERAWGOfRZ/wZf0OVVTHPos/wCDL+hyqtWn6M5VOpfIiLKdQiIgKErwqK6OPznAHo3uPoaNT4L0dBfeT6ASPyXyyBjPNaG+gAePaqO4LR+Jvd81C53a6zG+/le5eDqWrk86VsQ6I23PrO/ZXVZjFPD87LGzsc9oPgTdWsO1VC82bUwn/wCRv+U8GUlvf6FbruwzZeAm8maV3TI4u17BuCkoaRjBZjQ0dAAH5L6jmDhcEEHUEG4PoKrn5zuVY0oroiT6sllafxWD+rH67P3Vf4tB/Vj9dn7rrZi65LqyqrT+LQf1Y/XZ+6ocWg/qx+uz90xYyXJeIvCGqY/zHNdbflINvTZeudCT6RRNbtVRQn+bURN7C9t+8BedLtlQSm0dTCT/AHgfnZSoSt0ZXJck0i+Gvv8A4X0FBYqqWXhPXxMNnvY077FzQfAlfH8Wg/qx+uz90syMkXSBqtf4tB/Vj9dn7r1jqGvF2ODvQQfyTFi65PTKrKqwKnk8+Np7bWPiFdulDRdxAA3kmwHpJ3LwOLwf1Y/aM/dUcFLqg7dyxGAOj+YmkZ91xzt9Fnbh6F9slq4/PYyUdLCWH1XXHvV9BVsk8x7XdOVwNvAr1cqeEk9thsWkeLM+uHRn77bD1hdvvV22QEXGoO483iFbPxGAGzpIwRvBey9/HReBq6QG4kiaech7G37TY6966JTIyRJKq8oDcb79v/nnXopLFURFILHHPos/4Mv6HIqY59Fn/Bl/Q5VWrT9GcqnUvkRFlOoREQFCVqHyneUqZkzqWkfkDNJZG6OLrasYeYAEXK285cr4yHfKZ8/ncNNe/Twjlv0FKNSbv2M2pm4x2LR7y43cS485Nyb+kr4czpGvoWQ7EY7T0VVwtTDwzMpaNASwkjlAO0Jtcd62RjeJ4NjMHBtmjhl5Ja57Mj2EEXF3Wabi4tmXpVa7pSxx25MkYZK99zWmzO19VQSB0LyWXGaNziWOA3j7ptzhbwx/aJhwiSqjPJfTlzb77vGUA9t3W9IWFR+QsOAIq7g66Ri3ZzrNsP2IibhzKGoJmY0kk+bm/mOkG46DW3cvP1VSjNqUevc0UYzSaZziEuugXeSbCQCTCdBf5x+4b1oWuycK/g9GZ35B9wOOX3WXo6evTq7RXQy1Kcqe7Z4lCsr8mmzUdfW5Jm5omxue4XIvua2xH3nBbX//ABJhX9E+0eqVtVTpSxtuWp0JzV7kV5LzHQ4Q6pnORrnPkc487QcjRbeSTcAc91ge1/lLqq5xbE50NPqAxps5w6ZHD8hoO3eZTyt17YDDh1OMkMLA9zQd5cTkBPPbU961025NhqToAN5J0A8Vz01CMr1pItVm1amijun3qmh7VvvYfyZ01LC11RG2Wdwu4vAc1hOuRoOmm656FF+VjYmmFG6qgjZFJEWlxYA0OYSGkFo0vchStdTlPC2w8tJLK5r/AGR29qsPeLOdJBflwkkix3ll/Nd/pXQuGYiyohZNEbskaHA9hXKgW7/I3id8NlDzpBK/U8zS1sh8LlctfQSXiLk6aeq74s135UMS4bFZ9dI8sQt9xtz/ANnEdyxS69q2rM0j5Hb5HvkPYXuLyP8Assz8kez8VVWPM7A+OOK9nC7cznAD3Zj3Lb+GhSTa6Izb1J7GDX/269qetljIMb3tI1Ba5wt4FdCYtsThXBPMlPExoa4l/mZdDys19Lb1zsbXNr25r77c1+1V09eFe/4SatOVPubm8mO10mIMlpKs8I5sdw873Rk5HB3SQS3Xnv2LUmL4Y6mqJYHb43uZ3A8k+FvFZ15EaN7q2WS3JZDlJ+89zS0Hua4/8V9eWzBODqo6ho5MzS1398dreLSPArNBxp6hwXR/udZJypZPsWvkYxPgsQMZ0E0RG/6zDmb3nUdy2d5QNr24dSlwIMz7tiaftW1cfut3nuHOFoPZ/Evk1XBMNODka4n7t7O/6kq82x2mfiFU6V18g5Mbfsxg6f8AI7z0+CtV0niV0+whXtTsQ0krnuLnElziXEneSdSSs08mmwpr5eFmafk0Z1B04Vwscna0b3eHOofY3ZSTEakRNuGNs6V9vNZfwzGxA8eZdFYVhsdPE2KJobGxoa0D/PSTvVdZXjBeHHqTQpuTyZdRtAFhoOjcvpAFVeMegEREBY459Fn/AAZf0ORMc+iz/gy/oci1afozlU6l8iIsp1CFFQoD5k3LW233ksNXIaikLWzO1exx5DyPrA/Vdbp0X15ZcVq6ZlPJTSyRNLpGPLHFtyQ1zL9OjXrWA24xLrc/tHL0NNQqNeJB2MlarD8kkW2LbMVlKSKiCRgH1spLfTmGlvSos2Pat57M+VGhlpmNqphHK1jWvEgNnOAsXB1rOva/TqtceUfFaGpqg6haAMtpHhuVr33NiBpfT63OvQoV6kp4Tjb39jNUpRisos+tgNuZqGdjHvJp3uDXsJ0bmNs7b+ba9yBvF10M03AXKNJSOmkZGzVz3NYB2ucAPzXVkejQDzD8lg9IQjGSaNGlk2mmQ22uJ/J8PqJAbFsbg0/fcMrR3lwXMoFlvHy04oG0DI2uB4aVoNudsYLz/wBsi0eFq9GwtTcjjq5XlY2/5CsOsypnI85zImn+0F7/ANTPBbWKw/yV0AgwyAGwdJmlIvqc7jlPqBizArydRPOrJm2lG0Ejm/yjyl2K1V+aQNHoDGfurTYqmEmI0rXatMzLjpA1/wAKZ8reFOhxOR5HJmDZQek2DHDuLR4rFsLxB9PPHNHbNG9rxfdcFe9T/Fp7R4POntV35OqWrB/LFigiw1zPrTPbGBz2BzuI9GUeK8KXyy4c6LNIZI32F4+De435wHN5J8VrDbnbJ+J1AfYsiZpHHcEi+9zraZj7rLydPpZ+InJWSNtWtFQ2MbC2Zs7IaXZurl3Gd72N6eXlguO657lrzDMOkqJmQxC75HBrR6ec9gGvctm+VaNlHh1HRR7g65POeCYQSfS6Qn/ivU1MlKUKfL+yMlJNRlL3GqF70tdLFfgpHx3tfI9zb23XynXeV4XW/NjdgqH5BTmemifI6Nr3ufG0uu/lWvv0vbuVtTXVFK6vcrSpub2djRdVXTSj+ZI+Tse9zh7yrrZ7CmVVQyF8ohDyAHOaSCTuAtuJ5r6Xssq8rOy8FFURGmbwbZWuJYNwcw2u0HdoRuWCteWm7dCDcW5iDce9WhNTp3htdESWMrS3Omdl9mIMPgEUI57ucfOe47yf8Dco/wApOBfK8Ola0XewcKzpzR3JHe3MO8LJac3Y3+1v5KO2qxL5NQ1Et7FkTy3+61m+LiF89FyzUu9z02ljbscwK8wnCpaqZkMDcz3mwHMBzuceYAXKtGrbHkJwz6RORuyRNPrPkHvjX0Woq+HScjzKUM52NgbH7MxYfTCKPU+dI+2r3kak/kBzCynURfNOTk7s9ZJJWQRUVVBIRURAWOOfRZ/wZf0OVVTHfos/4Mv6HKq1afozlU6l8iIsp1CIiAi9pMAirqZ8Eo0duItdrhq1wvzgrReP+S/EaVxyxGePmfEM2nbH5wPouO1dEKhC0UdROj0ONSjGZypJhc7TZ0UjT0GNwP5K/wAP2OxCoIEdNKb85YWN9Z9h7103lTKtb9Iza2RxWkXJrzyf+S0UThUVJD5wOQ1t8kd9Cbm2Z1ri/NrZZXtLXcFTOO5zuQ30u0v4XUySsL2pqBPUxwBwygjMb6Au3+DR714mvrycXd7vY7qKhGyNd7aYLWStp2xQTSMDHyXZG9wBkcBa4G/LGw96xobHYgSAKWcXIFzDIALm2ptuXScVXC1oAe2wAAGZvN3qP2gxVjKd5Y4FxGUWIJu7Q7uy610PSD01DBW2RxlQi/xXMf2dpuEq25NI4GNY3sYxuRje/VyzlY3slHHDBdzmh0hLjdzRYDRo39/erraLHBTx2bYvcOSN/pcR0LzKNRQpupUfXc0R2iWG2uzlLXxcFM9scgN4nkjMHHoBPKadxH5FaXxryf4jSEh8DpG/1IgXtPbydWj+6y2nVYIX05qXS53mznDeLXAtfpAO70rLcMxJslO2V1mgt1uRYW0OvpC2aP0nUg3Fqytf6HGVONR77HMBpX3tldfdbKb39CmsI2GxCqNoqd4B+u8GNlum7t49FytvY5iQqqiOOBxsHWDhcDMTqR6AN/pWV4lXxwRl8h0G4c5PMB0rbH03nlirKPc5R0yvu9jGNhfJ5Fhzc73B9Q4WL/qtG8tjB1A6TvPoWG+VzDqyprmiKnmkZHE1oc2N7mkuJc6xAtfW3csqw7EJqutjc42DTfKL5WtHN39KyjHMYZTMzHV50a3pPb0DtWKh6TTlKu+2253cIyhitkc+UexldJIxjqWdrXPa0uMUgDWuIa4kkbgLnuXSsMYa0NG4ADuGixrZJ1RK580riWO0AO4kHe0cwG5ZKX2GvNz/AOV2lrnqoqbVkiaNNQWxqvy04PUTy07oYpJGtZICWMc7Kbg62Glx+S1vxSxDqlR7GT4VuifhMRmeGuywx7jzE9PaT7gpHZPFXvidwpbkjs0P3aAc5Pdqq6f0w4rw1Hbs/kcpUVOVyfpTeNm8ckaEEHcNCCsQ8rLZ34eYoI3yOkkY1wY1zjkbd5Og05TW+KvMV2xY0FtPy3bs31Qf/svCDZion5dTM5pOobckjwsG+gLItYlV/wBOOTX6HaW6cUaR4o4h1So9jJ8K3h5K8GfS4cxsjHMke+SR7XAggl1m3B1HIaxZPRUpjY1ly7KLZjqT2lXFl61bVyrxSkkilKgqbvcqiIshoCIiAIiICwx36LP+DL+hyqqY59Fn/Bl/Q5VWrT9GcqnUvkRFlOoREQBERAERUUPoC1xK3BPzEhuV1yDYgW1t2rCtnNnBUtc+QuDc1hY6kjUklwNxqPesh2yq8lMQN7yG928/l7197JSXpWcnKBmHYbHV3eSV5tWMa2oUJdlco95WLduwtP8AakP/ACb/AIaoPHMDijnihizZn2uSbkAm270XWfhYJK19TiJyEjK8ajmZHv8AE3Cpq6EIxUYx3b+xE0jI4Nl6SPXgwba8olw9NiSB4KBw+kFfUyPkvwbeSBe3Y0adA18FleJh3ASZd+R1vBYxsnisEFM4veGuzEkfWOgAsO6ymrCmpwg0lHdkySvYtNocDjpmDI95L3WyG2vOdwF+bepSg2MZlbw7nv0vkvZoJ1I013k86+MMpZKyf5RKLRNP8ph57bj/AJ7e5ZHiEhZE9w3hrj7j/wC1Wjp6bvVcduy+RCS6mJYU6L5XNLo2OFpDbaADzWnwDvHnuriBjqouqagWhjBMbOkN1Lj4f4UTs5h0lSchP8oOD5NLZjzN79/Ze6yTayTgqNzWiwcWssBoBv8AyFlyo/ipOb6bu3LIW6IjZ2obDHLUy73HKLWBJ842HaSB/wAVZ43HI5gnn0kkdyGa2ZGATu6TyfBSGzOCOmDHzEmNl+DYdxuSS49lz32XrtmcskBd5oc4nxYT7lTw29PeWy4+fVkf4mSYbTCGFjPstAPptyj43UPtfi4jiMbTy5NNOZvOe/cvSv2niAAg/myO0a1tyL9pG70LG8ZoXRPifOS5zyXPPMLFvJAHQPzK1amtjTcKfCu+1i0pbbHvT01aIeAihyB1y5/2g7724XGnSr2h2NcQPlEhLW//AM2k5dd9z+w71KVe1VMwcl3COO5rNSSdw7FXCo55H8NPyNLMi+yDqS7pcbdyrChSySu5fsgkiF2ow8U5hkiaAxhsQBuNwRf06jVZXQ1bZWNezUOF/wDe39lE4pjdG+OSN8gOhBGu/mtpqb9C8thmPFOc17F5LfRYX7r3XWk4wrtQtZr9LBWvsZIiIvSOgREQBERAEREBY459Fn/Bl/Q5Ex36LP8Agy/oci00OjOVTqXyKB494b1qH1wnHzDetQ+uFwwlwXyXJPIoHj3hvWofXCce8N61D64TCXAyXJPIoHj5hvWofXCcfMN61D64TCXAyXJPKiguPeG9ah9cJx7w3rUPrhMJcDKPJIYpg8dS0NkvYG+ht49iuoYQxoa0WAFgOgDcoXj3hvWofXCce8N61D64VfB3ytuMok8FZ0eFxxOe5gsXuzOPb+yjePeG9ah9cJx7w3rcPrhS6TfVDKJOkKJ4r02fPkF73tra++9l4ce8N63D64Tj3hvWofXCrOhn1iMok2xlkkjzCx3HQjsKg+PeG9ah9cKvHvDetw+uFPhy4YyjyS1FQxwtyxtDW9ASsoWStyyNDhcGx6RuKiePeG9bh9cJx7w3rUPrhFRdrWGUSbYywtzLwr8Pjmblkbce8HpB5lF8e8N61D64VBt3hvW4fXCh0pNWa2+QyiX+H4LDB820A851JPeV6V2GRztyyDMN/aD0g8yjOPWG9bh9cKvHvDetw+uFVae0ccdheJeUWztPCbsYM32jqe6+7uV9JCHNIO4gjxFioXj3hvWofXCce8N61D64VlQxVlHYjKKK0ux1NG69i7oDjcDuG/vUy2O2g3KF494b1qH1wnHvDetw+uFWGnUPyxt9CU4onkUDx7w3rUPrhOPmG9ah9cLrhLgZLknkUDx7w3rcPrhOPeG9ah9cJhLgZLknkUDx7w3rUPrhOPmG9ah9cJhLgZLknlRQXHvDetQ+uE494b1uH1wjhLgZLkkMc+iz/gy/ocig8Y22w51PM1tVCSYpABm33YUWijCVnscpyV+pzmiIvpLHk3CIgSwuEVyzDZTEZgxxia4MMluSHG1gfTmHivo4TOHRtMT80wBibbWQE2Bb2XVMolsZFoivq3A6iBrXTRPY1znMBIFi5pIc0WO8EHTsVW4DUmYwcE/hgMxjtyg3LmzHXdlse9M49bonGRYIr6bBKhj42OieHygGNthyw7cW2Oo1XzFg87jKBG68IJl3DIGnKc192uiZR5QxkWaL3oqGSeRscLC97jZrWi5PT4c//grItn9hZ5a+OmqoZYwbl+gBDADyg7dbNYXF96idSEOrQUJMxZFM1Oy9R8tkpoYpHPY51m2BPB35LnG9m3aWm5IGo6VbVOz9VFM2GSF7ZXEBrCAC4k2GU3sejfZFUg+6DhJEeil5dk61jXOdTyANa55uBcMabFxF75bgi9rK1ocIllBe1jnRscwPePNaHGwufR/hPEha90MJXsWSLMdqvJ7PFUyNo4JpIWMjdmtm1cwOdbcXanc26xvC8Gnqn5KeN0rgLkNG4dLjezQe0qsK0JRyTJdOSdiyRX8+BVMc4gfE9sriA2MixcTuy8zr9IJGiuZtkK9kb5X00rY2XzOLd1vONt+UfatbTereJDlEYSIdFJ4ls1V0zGyVEEkbHbnOFhruB+yex1ivui2Trp4uFip5Hx78wA1tvygm7u4FPEha90MJESiv8LwGpqnOZTRPkc0coAAW5uUXEAG4OhPMVa1NK+J5ZI1zHtNnNcLOB6CD3HvUqUW7JojGSVzyRSmF7M1dUCaeF8gGhcAA0HfbM4gEjovfVWsmGStl4J0bxLcN4Msdnudwy2vr7+ZRnG7V0MZFqik8V2aq6RodUwSRtNrOcAW68xc0kA9hVpQ0Ek8jY4ml73ea1u8qVKLV+wcZLZluivIMHnfwuSJzuBBMth5gF7l3qu8FNY/syyKGgNO175KmIuc2+Yl92gBo5t58FSVWEWkyyhIxlFcV+HyQSGOZhY8Wu02uLi4vbdoQrddVZq5QIpXBtl6qrZI+CMubGLk7rnflb9p3YotzCDYggjeCLEekKE03ZDdblLIiKxFwiIhAS6IgMz8m2SodUUEujKqIhptfLLFymkD0XPpaFnv8VopeEqQAP4UZomD7QyBkd+/M30laShmcxwcwlrhuINiPQe9VbUPAcA4gOtmFzZ1jcX6dViq6TOeV/wC9/saYV8Y2sbG8ns0dfDLDVm/Aztrg46ki+abxNvEqWxbH4H0MuKR8ieaH5G0A6B/COBcOk5Q0+hi1FFO9l8ji24LTYkXB3g25k4d2TJmOS+bLc2zWte3TbRVeiTndPbj9yVqHaxtLY/EIHYeyrm1kw1szGg/WztAhBPRd1u/sXnt5WwRULpYDZ2JujlePsxxsBePWJv2vWsWzuDS0OIa61xc2Nt1xzpJM5wa1xJDbhoJJDQTc2HNqpWjtO99v+P8A0eYurMzHY6jxChr2Zacve+BzzGXBrnQO3lrr6Ou0AeGm9ZO2jkgxjD3NlqAJmPvBO8ukiYGvORxuczc1jrfcNTvWrP4jNma7hH5mABrsxu0N3AHmAVX4jM6ThHSPMg3PLjmHNod/OoqaadSWTa6WIjWUVY2VQy1E1JiTaRzjWmsJdZx4U07XBrQ1xN9AHgAHQG2mi96Vk0cOGR15Pyr5cxzGvOaVsNzfOdSR5vu6FquCskjfwjHua+5OcOIdc79QqyV8r5OEdI90l75y4lwI3WO8Kvk32f8AJbx0Z2NozFj8vDuLoZJH0z2uJLeCks0Cx0ABt2WJKrtjAzDoqfDoXZi6YVEzvtXktCCP7Wj1O1YZg+IMjqo5qhrpWteJHNvq8t1Fye0A9yY7jD6upkqH6OkfmA+yBYNaD2NAHd2q3lnmuLDxdm/ebVnxmo4yxQ8I/ghGBweY5Dmp3vOZu5xzWN9+iiqSOd+HVkeHXFQ2vmMrYzllMWdwbYixt6O3Va2NfLn4ThHZ/t5jm3W3792iU9dLG/PG9zH6nM1xDtdTcjeo8m0tvd9h5hdzaTxKwYNHWkmsFVc5jmlEJLrB7r7/AJvf0diucCxupdjtfG6R7o2Rz5WFxyN4N0WSzdwtmPNzrUb62V0nCOe4yXvnLiXX6bqa2Lc6XEoeEkcOEfZ5zG7xbNlcecOLWhVlpLRcnx/2Sq6bSXJmOC0FXU4NMK6TLwksUkb6iS126F5Bdq2/N6VkWMNd8ogdDT1MrLMEL6eqjbAA0XPIBsBvvcG4t6FqXanF55qqfhHOtwjmZLnKGxuLWttu0AVrhldMHNibLI1j3tDmteQCHEA7uwqnk5SWV/fYnx0nY2Rg2KTzVVcY6OXgJJYxM2KVrZ4pgBdzXMdytWgkA29NyFiW1WzFR8tqxG59SIbSSSOILg0i/LPSB0cw3DcvbDsLEWNGlikljjMzoiWSFry0NJ1cBvuOheWG0kLaOoqJnzn/APYEBbHIBwrSM2V5I6RfNru3KYQdOWSfZfchvJWZkOJU1dNh9B/CuEMLYrSNgdlcJhbNwmUi5vmPpJPOCmyEVY3FJm1jiawUrxE57g/KbNI1G425v7ulRTnUlHFDUxPq2x1DXWhZK1haY3ZXl0luUNRYW16Vd4HhTKbFyGve+N9LJM1x1kySxE6nncNfAKmLxkvn2/UtfdfTuXmGU9dDQ15xYycE+ICMSvzOdOTySy5Jtu3KA2JoZKTEKGWoaY45jmjcbAODhlv2aub6wX1M2nxCCXgX1Qlp4zK1s8okbJGy2awHmOA1svmooqOOmopat08gkieOCY8cnK+12l2jGC/mjUk81l0UXZp9X2t7uxDe6fBkdFg89DFjElUzg2SxvjjcbWe55lIy9Pnt/wBCmMKrYWU9Cy7YqqSjeymmeLsa8lulvtHSx/8AS19XME1Dwzpp3MFZwLBI8uDYcmYEt3ZwFdPw6lqqaZ1OKtvyWMvjklcHRvDSMzQALMJ3gA83YuUqN1eT7l1UtsjHK7DpWVToqsmOTP8AzHvubEm5ebauHPcb1PU2x1PLEJI5Jy0h5GeJrBK2LWTgiHnlABxyutexWOxcLVTRtc5z3Oc2MEkudYmwtf0rbmJxMZwdJSiwhDo29s8sbmC/Tkje+V57W85WqtOVNKKZxpxU7uxktJFHDTARWDGx3aRYaZbh2ulyNbnvWisVwaVkEdTM4l88j+S43fYNa/M8/admBt0WPOtnbTYkGtNLGWBsLY2lr3tbwhyjI2ziAY2ts5wvyjZu7MsP2pos1GHtc2wqZnnNNG95vFCCSWmznlwJIG4OHMs2mbjK/LOtZJr5GEoiL2DAFRdQ8VKDqtP7CL4U4qUHVaf2EXwrx/WS9k2+TfJy+i6g4qUHVKf2EXwpxUoOq0/sIvhT1kvZHk3ycvouoOKlB1Wn9hF8KcVKDqlP7CL4VPrNeyPJvk5fuqXXUPFSg6pT+wi+FOKlB1Sn9hF8Kes/hHk3ycvpddQcVKDqtP7CL4U4qUHVKf2EXwp6z+EeTfJy/dLrqDipQdUp/YRfCnFSg6pT+wi+FPWfwk+TfJy/dUXUPFSg6pT+wi+FOKlB1Sn9hF8Kes/hHk3ycvKt11BxUoOq0/sIvhTipQdVp/YRfCnrNeyPKPk5ful11BxUoOqU/sIvhTipQdVp/YRfCnrP4R5N8nL919wVDmOa9hs5pDmkbwQbg+K6d4qUHVaf2EXwpxUoOq0/sIvhUes17I8o+TRtVjGGVx4SrbNTznz3Qhro5CNM2U6tJ/26jcSq6CMMFE2Zz2yNe6WYtFw29mtY3cL2N+xdCcVKDqlP7CL4U4qUHVKf2EXwrktal2duLl3p5Pg0vHtLhoxBtcflGdz87osjMrHFtic2bljoFhv3qCONR/IZYOVnfVNmGgy5A0jU3367l0LxUoOq0/sIvhTipQdVp/YRfCoWsiuz7d+PoS6Emc7Ypi8clHSwtvnh4fPcC38x4c2xvroFNwbX04ropnCTg20bad1mtzB3BlhIBNiNVu7ipQdVp/YRfCnFSg6rT+wi+FS9bFq2L7/chaea7/1Ghf4rQ0kMzaMyyyzMMRkka1jY43WzBrQSXONrXVjjWLxzU9JGy+aCKRj7gAXc/MMuuosuiOKlB1Wn9hF8KcVKDqtP7CL4UWuinezuHp5PY56p8aibQtgc0ucKts5H1TGGZS29959Cn5dqKF0tSTLUZJ4HRMZwTcsAdl5DW57HdpYAdK3NxUoOq0/sIvhTipQdVp/YRfColrIS/wAX/foSqEkcxRuAeDdwAcDcWzAA7xra/eto4FXGa01GJ7G8QzGjLrj+ZJ84/NmceW48+nMBbZnFSg6rT+wi+FBs7Ts+YhhjJuC5sTAQCLG1gNbaJW1qqL8op6dx7kVgr5jC35R86cxI5F8uY5CchLb5cu7S61h5RsQdHI+NjrZ5pXkskYbxvihjLXNaczeVGdCBdboGAU39JpuA03H1RYBv9tgNOxeQ2ToOqU/sIvhWenXUJZNHSdNyVkcv3VV1BxUoOq0/sIvhRbvWS9kzeTfJLIiLw7s9EIiJdgIiJcBERLsBERLsBERLsBERLsBERLsBERLsBERLsBERLsBERLsBERLgIiJdgIiJdgIiJdgIiJdgIiKbg//Z">
            <a:extLst>
              <a:ext uri="{FF2B5EF4-FFF2-40B4-BE49-F238E27FC236}">
                <a16:creationId xmlns:a16="http://schemas.microsoft.com/office/drawing/2014/main" id="{D0F30FC1-6A04-43C0-AA02-34EA46C4FE6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D6FC0C6-25C0-49AB-AEF9-B73C6B82CE0D}"/>
              </a:ext>
            </a:extLst>
          </p:cNvPr>
          <p:cNvSpPr>
            <a:spLocks noGrp="1" noChangeArrowheads="1"/>
          </p:cNvSpPr>
          <p:nvPr>
            <p:ph type="title"/>
          </p:nvPr>
        </p:nvSpPr>
        <p:spPr>
          <a:xfrm>
            <a:off x="457200" y="274638"/>
            <a:ext cx="7210425" cy="1143000"/>
          </a:xfrm>
        </p:spPr>
        <p:txBody>
          <a:bodyPr/>
          <a:lstStyle/>
          <a:p>
            <a:pPr algn="l" eaLnBrk="1" hangingPunct="1"/>
            <a:r>
              <a:rPr lang="en-GB" altLang="en-US" sz="3600" dirty="0"/>
              <a:t>Rotary and Health &amp;Wellbeing</a:t>
            </a:r>
          </a:p>
        </p:txBody>
      </p:sp>
      <p:sp>
        <p:nvSpPr>
          <p:cNvPr id="62467" name="Rectangle 3">
            <a:extLst>
              <a:ext uri="{FF2B5EF4-FFF2-40B4-BE49-F238E27FC236}">
                <a16:creationId xmlns:a16="http://schemas.microsoft.com/office/drawing/2014/main" id="{6F0BC4A7-DB94-4EA0-8081-2C085E062287}"/>
              </a:ext>
            </a:extLst>
          </p:cNvPr>
          <p:cNvSpPr>
            <a:spLocks noGrp="1" noChangeArrowheads="1"/>
          </p:cNvSpPr>
          <p:nvPr>
            <p:ph type="body" sz="half" idx="4294967295"/>
          </p:nvPr>
        </p:nvSpPr>
        <p:spPr>
          <a:xfrm>
            <a:off x="611188" y="1557338"/>
            <a:ext cx="2736850" cy="1295400"/>
          </a:xfrm>
        </p:spPr>
        <p:txBody>
          <a:bodyPr/>
          <a:lstStyle/>
          <a:p>
            <a:pPr marL="0" indent="0" eaLnBrk="1" hangingPunct="1">
              <a:buFontTx/>
              <a:buNone/>
            </a:pPr>
            <a:endParaRPr lang="en-GB" altLang="en-US" b="1"/>
          </a:p>
          <a:p>
            <a:pPr marL="0" indent="0" eaLnBrk="1" hangingPunct="1">
              <a:buFontTx/>
              <a:buNone/>
            </a:pPr>
            <a:endParaRPr lang="en-GB" altLang="en-US" b="1"/>
          </a:p>
          <a:p>
            <a:pPr marL="0" indent="0" eaLnBrk="1" hangingPunct="1">
              <a:buFontTx/>
              <a:buNone/>
            </a:pPr>
            <a:endParaRPr lang="en-GB" altLang="en-US" b="1"/>
          </a:p>
          <a:p>
            <a:pPr marL="0" indent="0" eaLnBrk="1" hangingPunct="1">
              <a:buFontTx/>
              <a:buNone/>
            </a:pPr>
            <a:endParaRPr lang="en-GB" altLang="en-US" b="1"/>
          </a:p>
          <a:p>
            <a:pPr marL="0" indent="0" eaLnBrk="1" hangingPunct="1">
              <a:buFontTx/>
              <a:buNone/>
            </a:pPr>
            <a:endParaRPr lang="en-GB" altLang="en-US" b="1"/>
          </a:p>
          <a:p>
            <a:pPr marL="0" indent="0" eaLnBrk="1" hangingPunct="1">
              <a:spcBef>
                <a:spcPct val="0"/>
              </a:spcBef>
              <a:buFont typeface="Arial" panose="020B0604020202020204" pitchFamily="34" charset="0"/>
              <a:buNone/>
            </a:pPr>
            <a:endParaRPr lang="en-GB" altLang="en-US" sz="2800"/>
          </a:p>
          <a:p>
            <a:pPr marL="0" indent="0" eaLnBrk="1" hangingPunct="1">
              <a:spcBef>
                <a:spcPct val="0"/>
              </a:spcBef>
              <a:buFont typeface="Arial" panose="020B0604020202020204" pitchFamily="34" charset="0"/>
              <a:buNone/>
            </a:pPr>
            <a:endParaRPr lang="en-GB" altLang="en-US" sz="2800"/>
          </a:p>
          <a:p>
            <a:pPr marL="400050" lvl="1" indent="0" eaLnBrk="1" hangingPunct="1">
              <a:buFontTx/>
              <a:buNone/>
            </a:pPr>
            <a:endParaRPr lang="en-GB" altLang="en-US" sz="2400"/>
          </a:p>
          <a:p>
            <a:pPr marL="0" indent="0" eaLnBrk="1" hangingPunct="1">
              <a:buFontTx/>
              <a:buNone/>
            </a:pPr>
            <a:endParaRPr lang="en-GB" altLang="en-US" sz="2800"/>
          </a:p>
          <a:p>
            <a:pPr marL="0" indent="0" eaLnBrk="1" hangingPunct="1">
              <a:buFontTx/>
              <a:buNone/>
            </a:pPr>
            <a:endParaRPr lang="en-GB" altLang="en-US" sz="2800"/>
          </a:p>
          <a:p>
            <a:pPr marL="0" indent="0" eaLnBrk="1" hangingPunct="1">
              <a:buFontTx/>
              <a:buNone/>
            </a:pPr>
            <a:endParaRPr lang="en-GB" altLang="en-US" sz="2800"/>
          </a:p>
          <a:p>
            <a:pPr marL="0" indent="0" eaLnBrk="1" hangingPunct="1">
              <a:buFontTx/>
              <a:buNone/>
            </a:pPr>
            <a:endParaRPr lang="en-GB" altLang="en-US" sz="2800"/>
          </a:p>
        </p:txBody>
      </p:sp>
      <p:sp>
        <p:nvSpPr>
          <p:cNvPr id="62468" name="Line 8">
            <a:extLst>
              <a:ext uri="{FF2B5EF4-FFF2-40B4-BE49-F238E27FC236}">
                <a16:creationId xmlns:a16="http://schemas.microsoft.com/office/drawing/2014/main" id="{5705E92C-6C02-4B39-AB53-BD30823F9056}"/>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469" name="TextBox 5">
            <a:extLst>
              <a:ext uri="{FF2B5EF4-FFF2-40B4-BE49-F238E27FC236}">
                <a16:creationId xmlns:a16="http://schemas.microsoft.com/office/drawing/2014/main" id="{94D8C08E-C9A2-4900-BE1C-086273076DE5}"/>
              </a:ext>
            </a:extLst>
          </p:cNvPr>
          <p:cNvSpPr txBox="1">
            <a:spLocks noChangeArrowheads="1"/>
          </p:cNvSpPr>
          <p:nvPr/>
        </p:nvSpPr>
        <p:spPr bwMode="auto">
          <a:xfrm>
            <a:off x="6935788" y="6550025"/>
            <a:ext cx="199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Doing Good in the World</a:t>
            </a:r>
          </a:p>
        </p:txBody>
      </p:sp>
      <p:pic>
        <p:nvPicPr>
          <p:cNvPr id="62470" name="Picture 1" descr="\\DAGON-SERVER\Storage (G)\Rotary Shared\Logos etc\RI August 2013\Mark-of-Excellence\Mark of Excellence\RotaryMoE_RGB.jpg">
            <a:extLst>
              <a:ext uri="{FF2B5EF4-FFF2-40B4-BE49-F238E27FC236}">
                <a16:creationId xmlns:a16="http://schemas.microsoft.com/office/drawing/2014/main" id="{FC137F37-511B-4276-8062-167EE11292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8" descr="D1190_Cumbria__Lancashire.png">
            <a:extLst>
              <a:ext uri="{FF2B5EF4-FFF2-40B4-BE49-F238E27FC236}">
                <a16:creationId xmlns:a16="http://schemas.microsoft.com/office/drawing/2014/main" id="{D779A966-B926-4B82-BA2E-A5C64BF0055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237288"/>
            <a:ext cx="16922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AutoShape 10" descr="data:image/jpeg;base64,/9j/4AAQSkZJRgABAQAAAQABAAD/2wCEAAkGBhAQEBUUEBQWFBQWFRQVFxUXFRQYFhcVFBYVFRUYFxcXGyYeGBokGRQVHy8gIycpLCwtFR4xNTAqNSYsLCkBCQoKDgwOGg8PGiokHyQpLCwvLCwqLCwsKiwtKiwsLCkpLCkpLCkpLCkpKSwpLCwsLCwsLCwsLCwsLCwsLCwsLP/AABEIALQBGAMBIgACEQEDEQH/xAAcAAEAAQUBAQAAAAAAAAAAAAAABQEEBgcIAwL/xABHEAABAwIDAgkHCgYCAgIDAAABAAIDBBEFEiEGMRMWIkFRVGGBkQcycZKTodIUMzRCUmJzsbLRFSNTcsHwgqLh8YPCFyRD/8QAGgEBAAMBAQEAAAAAAAAAAAAAAAECBAMFBv/EADQRAAIBAwMCAggGAQUAAAAAAAABAgMREgQhUTFBExQFFVJhYnGBoSIykbHR8EIjM8Hh8f/aAAwDAQACEQMRAD8A3eiIgCIiAIiIAiIgCIiAIiIAiKl1AKql0JVjWY3BD85I0Ec17nwGo71WVSMeoL9LrE6zbtg+ajLj0u0HgNVZU+3Mwdy2NcOhtwQP896xy9IUIu1/sUziZyigKLbKmf5xMZ+8NPEKahqGPF2uDh0ggj3LVCtCp+Vlk0z1RUul10JKoiKQEREAREQBERAEREAREQFhjv0Wf8GX9DkTHPos/wCDL+hyqtNBbM5VOpfIiLMdQiIgCIiAIqXS6Aql15y1DWi7nAAc5IAUPUbW07TaPNK7oYL+/cuUqsYdWCbzBfLpQBc6BY4/EcQm+ahEQ6XkX8D+y8uKk82tTUOPY3d79PcuD1EntCLf2RXLglqzaemiuC8E9DdT7lBVG273m1PFc9Ju7/q391L0uyNKz6mc/eJPu3BSsVMxos1ob6AAubhqKnWVvl/JFpMwt1LidT5xc1p5iQxvgNT33VxSbBHThJAOxg/Iu/ZZjZEWhh1m3L5sYIh6XZKlj+pnPS8l1/SN3uV1PgVPILOiYbCw5IBA7CNR3K/Rao0KaVlFWLWRjVVsNA75tzmHovmHv196i5dj6qE3hkB/tcWO/b3rOVQhZ56CjLdKz9xGCMHbjOIU/wA6wvA+038nN/M3UnRbcwu0ka5h9YeI18QskDQrOqwaCTz42ntsAfEKioVaf5J39zIxa6HpSYnFKP5b2u9BH5K5zLG6jYeE6xvfGfTf89fevNuH4jB83I2Zo+q7efW/ddFWqx/3IfVfwTdrqjJw5VuscZtPJH9Jgez7zRdv+95UnSY9Ty6MkaT0HQ+B1XWOog9r7k5IkUXyHhVuu9ySqKiqpAREQBERAWGOfRZ/wZf0OVVTHPos/wCDL+hyqtWn6M5VOpfIiLKdQiIgKErwqK6OPznAHo3uPoaNT4L0dBfeT6ASPyXyyBjPNaG+gAePaqO4LR+Jvd81C53a6zG+/le5eDqWrk86VsQ6I23PrO/ZXVZjFPD87LGzsc9oPgTdWsO1VC82bUwn/wCRv+U8GUlvf6FbruwzZeAm8maV3TI4u17BuCkoaRjBZjQ0dAAH5L6jmDhcEEHUEG4PoKrn5zuVY0oroiT6sllafxWD+rH67P3Vf4tB/Vj9dn7rrZi65LqyqrT+LQf1Y/XZ+6ocWg/qx+uz90xYyXJeIvCGqY/zHNdbflINvTZeudCT6RRNbtVRQn+bURN7C9t+8BedLtlQSm0dTCT/AHgfnZSoSt0ZXJck0i+Gvv8A4X0FBYqqWXhPXxMNnvY077FzQfAlfH8Wg/qx+uz90syMkXSBqtf4tB/Vj9dn7r1jqGvF2ODvQQfyTFi65PTKrKqwKnk8+Np7bWPiFdulDRdxAA3kmwHpJ3LwOLwf1Y/aM/dUcFLqg7dyxGAOj+YmkZ91xzt9Fnbh6F9slq4/PYyUdLCWH1XXHvV9BVsk8x7XdOVwNvAr1cqeEk9thsWkeLM+uHRn77bD1hdvvV22QEXGoO483iFbPxGAGzpIwRvBey9/HReBq6QG4kiaech7G37TY6966JTIyRJKq8oDcb79v/nnXopLFURFILHHPos/4Mv6HIqY59Fn/Bl/Q5VWrT9GcqnUvkRFlOoREQFCVqHyneUqZkzqWkfkDNJZG6OLrasYeYAEXK285cr4yHfKZ8/ncNNe/Twjlv0FKNSbv2M2pm4x2LR7y43cS485Nyb+kr4czpGvoWQ7EY7T0VVwtTDwzMpaNASwkjlAO0Jtcd62RjeJ4NjMHBtmjhl5Ja57Mj2EEXF3Wabi4tmXpVa7pSxx25MkYZK99zWmzO19VQSB0LyWXGaNziWOA3j7ptzhbwx/aJhwiSqjPJfTlzb77vGUA9t3W9IWFR+QsOAIq7g66Ri3ZzrNsP2IibhzKGoJmY0kk+bm/mOkG46DW3cvP1VSjNqUevc0UYzSaZziEuugXeSbCQCTCdBf5x+4b1oWuycK/g9GZ35B9wOOX3WXo6evTq7RXQy1Kcqe7Z4lCsr8mmzUdfW5Jm5omxue4XIvua2xH3nBbX//ABJhX9E+0eqVtVTpSxtuWp0JzV7kV5LzHQ4Q6pnORrnPkc487QcjRbeSTcAc91ge1/lLqq5xbE50NPqAxps5w6ZHD8hoO3eZTyt17YDDh1OMkMLA9zQd5cTkBPPbU961025NhqToAN5J0A8Vz01CMr1pItVm1amijun3qmh7VvvYfyZ01LC11RG2Wdwu4vAc1hOuRoOmm656FF+VjYmmFG6qgjZFJEWlxYA0OYSGkFo0vchStdTlPC2w8tJLK5r/AGR29qsPeLOdJBflwkkix3ll/Nd/pXQuGYiyohZNEbskaHA9hXKgW7/I3id8NlDzpBK/U8zS1sh8LlctfQSXiLk6aeq74s135UMS4bFZ9dI8sQt9xtz/ANnEdyxS69q2rM0j5Hb5HvkPYXuLyP8Assz8kez8VVWPM7A+OOK9nC7cznAD3Zj3Lb+GhSTa6Izb1J7GDX/269qetljIMb3tI1Ba5wt4FdCYtsThXBPMlPExoa4l/mZdDys19Lb1zsbXNr25r77c1+1V09eFe/4SatOVPubm8mO10mIMlpKs8I5sdw873Rk5HB3SQS3Xnv2LUmL4Y6mqJYHb43uZ3A8k+FvFZ15EaN7q2WS3JZDlJ+89zS0Hua4/8V9eWzBODqo6ho5MzS1398dreLSPArNBxp6hwXR/udZJypZPsWvkYxPgsQMZ0E0RG/6zDmb3nUdy2d5QNr24dSlwIMz7tiaftW1cfut3nuHOFoPZ/Evk1XBMNODka4n7t7O/6kq82x2mfiFU6V18g5Mbfsxg6f8AI7z0+CtV0niV0+whXtTsQ0krnuLnElziXEneSdSSs08mmwpr5eFmafk0Z1B04Vwscna0b3eHOofY3ZSTEakRNuGNs6V9vNZfwzGxA8eZdFYVhsdPE2KJobGxoa0D/PSTvVdZXjBeHHqTQpuTyZdRtAFhoOjcvpAFVeMegEREBY459Fn/AAZf0ORMc+iz/gy/oci1afozlU6l8iIsp1CFFQoD5k3LW233ksNXIaikLWzO1exx5DyPrA/Vdbp0X15ZcVq6ZlPJTSyRNLpGPLHFtyQ1zL9OjXrWA24xLrc/tHL0NNQqNeJB2MlarD8kkW2LbMVlKSKiCRgH1spLfTmGlvSos2Pat57M+VGhlpmNqphHK1jWvEgNnOAsXB1rOva/TqtceUfFaGpqg6haAMtpHhuVr33NiBpfT63OvQoV6kp4Tjb39jNUpRisos+tgNuZqGdjHvJp3uDXsJ0bmNs7b+ba9yBvF10M03AXKNJSOmkZGzVz3NYB2ucAPzXVkejQDzD8lg9IQjGSaNGlk2mmQ22uJ/J8PqJAbFsbg0/fcMrR3lwXMoFlvHy04oG0DI2uB4aVoNudsYLz/wBsi0eFq9GwtTcjjq5XlY2/5CsOsypnI85zImn+0F7/ANTPBbWKw/yV0AgwyAGwdJmlIvqc7jlPqBizArydRPOrJm2lG0Ejm/yjyl2K1V+aQNHoDGfurTYqmEmI0rXatMzLjpA1/wAKZ8reFOhxOR5HJmDZQek2DHDuLR4rFsLxB9PPHNHbNG9rxfdcFe9T/Fp7R4POntV35OqWrB/LFigiw1zPrTPbGBz2BzuI9GUeK8KXyy4c6LNIZI32F4+De435wHN5J8VrDbnbJ+J1AfYsiZpHHcEi+9zraZj7rLydPpZ+InJWSNtWtFQ2MbC2Zs7IaXZurl3Gd72N6eXlguO657lrzDMOkqJmQxC75HBrR6ec9gGvctm+VaNlHh1HRR7g65POeCYQSfS6Qn/ivU1MlKUKfL+yMlJNRlL3GqF70tdLFfgpHx3tfI9zb23XynXeV4XW/NjdgqH5BTmemifI6Nr3ufG0uu/lWvv0vbuVtTXVFK6vcrSpub2djRdVXTSj+ZI+Tse9zh7yrrZ7CmVVQyF8ohDyAHOaSCTuAtuJ5r6Xssq8rOy8FFURGmbwbZWuJYNwcw2u0HdoRuWCteWm7dCDcW5iDce9WhNTp3htdESWMrS3Omdl9mIMPgEUI57ucfOe47yf8Dco/wApOBfK8Ola0XewcKzpzR3JHe3MO8LJac3Y3+1v5KO2qxL5NQ1Et7FkTy3+61m+LiF89FyzUu9z02ljbscwK8wnCpaqZkMDcz3mwHMBzuceYAXKtGrbHkJwz6RORuyRNPrPkHvjX0Woq+HScjzKUM52NgbH7MxYfTCKPU+dI+2r3kak/kBzCynURfNOTk7s9ZJJWQRUVVBIRURAWOOfRZ/wZf0OVVTHfos/4Mv6HKq1afozlU6l8iIsp1CIiAi9pMAirqZ8Eo0duItdrhq1wvzgrReP+S/EaVxyxGePmfEM2nbH5wPouO1dEKhC0UdROj0ONSjGZypJhc7TZ0UjT0GNwP5K/wAP2OxCoIEdNKb85YWN9Z9h7103lTKtb9Iza2RxWkXJrzyf+S0UThUVJD5wOQ1t8kd9Cbm2Z1ri/NrZZXtLXcFTOO5zuQ30u0v4XUySsL2pqBPUxwBwygjMb6Au3+DR714mvrycXd7vY7qKhGyNd7aYLWStp2xQTSMDHyXZG9wBkcBa4G/LGw96xobHYgSAKWcXIFzDIALm2ptuXScVXC1oAe2wAAGZvN3qP2gxVjKd5Y4FxGUWIJu7Q7uy610PSD01DBW2RxlQi/xXMf2dpuEq25NI4GNY3sYxuRje/VyzlY3slHHDBdzmh0hLjdzRYDRo39/erraLHBTx2bYvcOSN/pcR0LzKNRQpupUfXc0R2iWG2uzlLXxcFM9scgN4nkjMHHoBPKadxH5FaXxryf4jSEh8DpG/1IgXtPbydWj+6y2nVYIX05qXS53mznDeLXAtfpAO70rLcMxJslO2V1mgt1uRYW0OvpC2aP0nUg3Fqytf6HGVONR77HMBpX3tldfdbKb39CmsI2GxCqNoqd4B+u8GNlum7t49FytvY5iQqqiOOBxsHWDhcDMTqR6AN/pWV4lXxwRl8h0G4c5PMB0rbH03nlirKPc5R0yvu9jGNhfJ5Fhzc73B9Q4WL/qtG8tjB1A6TvPoWG+VzDqyprmiKnmkZHE1oc2N7mkuJc6xAtfW3csqw7EJqutjc42DTfKL5WtHN39KyjHMYZTMzHV50a3pPb0DtWKh6TTlKu+2253cIyhitkc+UexldJIxjqWdrXPa0uMUgDWuIa4kkbgLnuXSsMYa0NG4ADuGixrZJ1RK580riWO0AO4kHe0cwG5ZKX2GvNz/AOV2lrnqoqbVkiaNNQWxqvy04PUTy07oYpJGtZICWMc7Kbg62Glx+S1vxSxDqlR7GT4VuifhMRmeGuywx7jzE9PaT7gpHZPFXvidwpbkjs0P3aAc5Pdqq6f0w4rw1Hbs/kcpUVOVyfpTeNm8ckaEEHcNCCsQ8rLZ34eYoI3yOkkY1wY1zjkbd5Og05TW+KvMV2xY0FtPy3bs31Qf/svCDZion5dTM5pOobckjwsG+gLItYlV/wBOOTX6HaW6cUaR4o4h1So9jJ8K3h5K8GfS4cxsjHMke+SR7XAggl1m3B1HIaxZPRUpjY1ly7KLZjqT2lXFl61bVyrxSkkilKgqbvcqiIshoCIiAIiICwx36LP+DL+hyqqY59Fn/Bl/Q5VWrT9GcqnUvkRFlOoREQBERAERUUPoC1xK3BPzEhuV1yDYgW1t2rCtnNnBUtc+QuDc1hY6kjUklwNxqPesh2yq8lMQN7yG928/l7197JSXpWcnKBmHYbHV3eSV5tWMa2oUJdlco95WLduwtP8AakP/ACb/AIaoPHMDijnihizZn2uSbkAm270XWfhYJK19TiJyEjK8ajmZHv8AE3Cpq6EIxUYx3b+xE0jI4Nl6SPXgwba8olw9NiSB4KBw+kFfUyPkvwbeSBe3Y0adA18FleJh3ASZd+R1vBYxsnisEFM4veGuzEkfWOgAsO6ymrCmpwg0lHdkySvYtNocDjpmDI95L3WyG2vOdwF+bepSg2MZlbw7nv0vkvZoJ1I013k86+MMpZKyf5RKLRNP8ph57bj/AJ7e5ZHiEhZE9w3hrj7j/wC1Wjp6bvVcduy+RCS6mJYU6L5XNLo2OFpDbaADzWnwDvHnuriBjqouqagWhjBMbOkN1Lj4f4UTs5h0lSchP8oOD5NLZjzN79/Ze6yTayTgqNzWiwcWssBoBv8AyFlyo/ipOb6bu3LIW6IjZ2obDHLUy73HKLWBJ842HaSB/wAVZ43HI5gnn0kkdyGa2ZGATu6TyfBSGzOCOmDHzEmNl+DYdxuSS49lz32XrtmcskBd5oc4nxYT7lTw29PeWy4+fVkf4mSYbTCGFjPstAPptyj43UPtfi4jiMbTy5NNOZvOe/cvSv2niAAg/myO0a1tyL9pG70LG8ZoXRPifOS5zyXPPMLFvJAHQPzK1amtjTcKfCu+1i0pbbHvT01aIeAihyB1y5/2g7724XGnSr2h2NcQPlEhLW//AM2k5dd9z+w71KVe1VMwcl3COO5rNSSdw7FXCo55H8NPyNLMi+yDqS7pcbdyrChSySu5fsgkiF2ow8U5hkiaAxhsQBuNwRf06jVZXQ1bZWNezUOF/wDe39lE4pjdG+OSN8gOhBGu/mtpqb9C8thmPFOc17F5LfRYX7r3XWk4wrtQtZr9LBWvsZIiIvSOgREQBERAEREBY459Fn/Bl/Q5Ex36LP8Agy/oci00OjOVTqXyKB494b1qH1wnHzDetQ+uFwwlwXyXJPIoHj3hvWofXCce8N61D64TCXAyXJPIoHj5hvWofXCcfMN61D64TCXAyXJPKiguPeG9ah9cJx7w3rUPrhMJcDKPJIYpg8dS0NkvYG+ht49iuoYQxoa0WAFgOgDcoXj3hvWofXCce8N61D64VfB3ytuMok8FZ0eFxxOe5gsXuzOPb+yjePeG9ah9cJx7w3rcPrhS6TfVDKJOkKJ4r02fPkF73tra++9l4ce8N63D64Tj3hvWofXCrOhn1iMok2xlkkjzCx3HQjsKg+PeG9ah9cKvHvDetw+uFPhy4YyjyS1FQxwtyxtDW9ASsoWStyyNDhcGx6RuKiePeG9bh9cJx7w3rUPrhFRdrWGUSbYywtzLwr8Pjmblkbce8HpB5lF8e8N61D64VBt3hvW4fXCh0pNWa2+QyiX+H4LDB820A851JPeV6V2GRztyyDMN/aD0g8yjOPWG9bh9cKvHvDetw+uFVae0ccdheJeUWztPCbsYM32jqe6+7uV9JCHNIO4gjxFioXj3hvWofXCce8N61D64VlQxVlHYjKKK0ux1NG69i7oDjcDuG/vUy2O2g3KF494b1qH1wnHvDetw+uFWGnUPyxt9CU4onkUDx7w3rUPrhOPmG9ah9cLrhLgZLknkUDx7w3rcPrhOPeG9ah9cJhLgZLknkUDx7w3rUPrhOPmG9ah9cJhLgZLknlRQXHvDetQ+uE494b1uH1wjhLgZLkkMc+iz/gy/ocig8Y22w51PM1tVCSYpABm33YUWijCVnscpyV+pzmiIvpLHk3CIgSwuEVyzDZTEZgxxia4MMluSHG1gfTmHivo4TOHRtMT80wBibbWQE2Bb2XVMolsZFoivq3A6iBrXTRPY1znMBIFi5pIc0WO8EHTsVW4DUmYwcE/hgMxjtyg3LmzHXdlse9M49bonGRYIr6bBKhj42OieHygGNthyw7cW2Oo1XzFg87jKBG68IJl3DIGnKc192uiZR5QxkWaL3oqGSeRscLC97jZrWi5PT4c//grItn9hZ5a+OmqoZYwbl+gBDADyg7dbNYXF96idSEOrQUJMxZFM1Oy9R8tkpoYpHPY51m2BPB35LnG9m3aWm5IGo6VbVOz9VFM2GSF7ZXEBrCAC4k2GU3sejfZFUg+6DhJEeil5dk61jXOdTyANa55uBcMabFxF75bgi9rK1ocIllBe1jnRscwPePNaHGwufR/hPEha90MJXsWSLMdqvJ7PFUyNo4JpIWMjdmtm1cwOdbcXanc26xvC8Gnqn5KeN0rgLkNG4dLjezQe0qsK0JRyTJdOSdiyRX8+BVMc4gfE9sriA2MixcTuy8zr9IJGiuZtkK9kb5X00rY2XzOLd1vONt+UfatbTereJDlEYSIdFJ4ls1V0zGyVEEkbHbnOFhruB+yex1ivui2Trp4uFip5Hx78wA1tvygm7u4FPEha90MJESiv8LwGpqnOZTRPkc0coAAW5uUXEAG4OhPMVa1NK+J5ZI1zHtNnNcLOB6CD3HvUqUW7JojGSVzyRSmF7M1dUCaeF8gGhcAA0HfbM4gEjovfVWsmGStl4J0bxLcN4Msdnudwy2vr7+ZRnG7V0MZFqik8V2aq6RodUwSRtNrOcAW68xc0kA9hVpQ0Ek8jY4ml73ea1u8qVKLV+wcZLZluivIMHnfwuSJzuBBMth5gF7l3qu8FNY/syyKGgNO175KmIuc2+Yl92gBo5t58FSVWEWkyyhIxlFcV+HyQSGOZhY8Wu02uLi4vbdoQrddVZq5QIpXBtl6qrZI+CMubGLk7rnflb9p3YotzCDYggjeCLEekKE03ZDdblLIiKxFwiIhAS6IgMz8m2SodUUEujKqIhptfLLFymkD0XPpaFnv8VopeEqQAP4UZomD7QyBkd+/M30laShmcxwcwlrhuINiPQe9VbUPAcA4gOtmFzZ1jcX6dViq6TOeV/wC9/saYV8Y2sbG8ns0dfDLDVm/Aztrg46ki+abxNvEqWxbH4H0MuKR8ieaH5G0A6B/COBcOk5Q0+hi1FFO9l8ji24LTYkXB3g25k4d2TJmOS+bLc2zWte3TbRVeiTndPbj9yVqHaxtLY/EIHYeyrm1kw1szGg/WztAhBPRd1u/sXnt5WwRULpYDZ2JujlePsxxsBePWJv2vWsWzuDS0OIa61xc2Nt1xzpJM5wa1xJDbhoJJDQTc2HNqpWjtO99v+P8A0eYurMzHY6jxChr2Zacve+BzzGXBrnQO3lrr6Ou0AeGm9ZO2jkgxjD3NlqAJmPvBO8ukiYGvORxuczc1jrfcNTvWrP4jNma7hH5mABrsxu0N3AHmAVX4jM6ThHSPMg3PLjmHNod/OoqaadSWTa6WIjWUVY2VQy1E1JiTaRzjWmsJdZx4U07XBrQ1xN9AHgAHQG2mi96Vk0cOGR15Pyr5cxzGvOaVsNzfOdSR5vu6FquCskjfwjHua+5OcOIdc79QqyV8r5OEdI90l75y4lwI3WO8Kvk32f8AJbx0Z2NozFj8vDuLoZJH0z2uJLeCks0Cx0ABt2WJKrtjAzDoqfDoXZi6YVEzvtXktCCP7Wj1O1YZg+IMjqo5qhrpWteJHNvq8t1Fye0A9yY7jD6upkqH6OkfmA+yBYNaD2NAHd2q3lnmuLDxdm/ebVnxmo4yxQ8I/ghGBweY5Dmp3vOZu5xzWN9+iiqSOd+HVkeHXFQ2vmMrYzllMWdwbYixt6O3Va2NfLn4ThHZ/t5jm3W3792iU9dLG/PG9zH6nM1xDtdTcjeo8m0tvd9h5hdzaTxKwYNHWkmsFVc5jmlEJLrB7r7/AJvf0diucCxupdjtfG6R7o2Rz5WFxyN4N0WSzdwtmPNzrUb62V0nCOe4yXvnLiXX6bqa2Lc6XEoeEkcOEfZ5zG7xbNlcecOLWhVlpLRcnx/2Sq6bSXJmOC0FXU4NMK6TLwksUkb6iS126F5Bdq2/N6VkWMNd8ogdDT1MrLMEL6eqjbAA0XPIBsBvvcG4t6FqXanF55qqfhHOtwjmZLnKGxuLWttu0AVrhldMHNibLI1j3tDmteQCHEA7uwqnk5SWV/fYnx0nY2Rg2KTzVVcY6OXgJJYxM2KVrZ4pgBdzXMdytWgkA29NyFiW1WzFR8tqxG59SIbSSSOILg0i/LPSB0cw3DcvbDsLEWNGlikljjMzoiWSFry0NJ1cBvuOheWG0kLaOoqJnzn/APYEBbHIBwrSM2V5I6RfNru3KYQdOWSfZfchvJWZkOJU1dNh9B/CuEMLYrSNgdlcJhbNwmUi5vmPpJPOCmyEVY3FJm1jiawUrxE57g/KbNI1G425v7ulRTnUlHFDUxPq2x1DXWhZK1haY3ZXl0luUNRYW16Vd4HhTKbFyGve+N9LJM1x1kySxE6nncNfAKmLxkvn2/UtfdfTuXmGU9dDQ15xYycE+ICMSvzOdOTySy5Jtu3KA2JoZKTEKGWoaY45jmjcbAODhlv2aub6wX1M2nxCCXgX1Qlp4zK1s8okbJGy2awHmOA1svmooqOOmopat08gkieOCY8cnK+12l2jGC/mjUk81l0UXZp9X2t7uxDe6fBkdFg89DFjElUzg2SxvjjcbWe55lIy9Pnt/wBCmMKrYWU9Cy7YqqSjeymmeLsa8lulvtHSx/8AS19XME1Dwzpp3MFZwLBI8uDYcmYEt3ZwFdPw6lqqaZ1OKtvyWMvjklcHRvDSMzQALMJ3gA83YuUqN1eT7l1UtsjHK7DpWVToqsmOTP8AzHvubEm5ebauHPcb1PU2x1PLEJI5Jy0h5GeJrBK2LWTgiHnlABxyutexWOxcLVTRtc5z3Oc2MEkudYmwtf0rbmJxMZwdJSiwhDo29s8sbmC/Tkje+V57W85WqtOVNKKZxpxU7uxktJFHDTARWDGx3aRYaZbh2ulyNbnvWisVwaVkEdTM4l88j+S43fYNa/M8/admBt0WPOtnbTYkGtNLGWBsLY2lr3tbwhyjI2ziAY2ts5wvyjZu7MsP2pos1GHtc2wqZnnNNG95vFCCSWmznlwJIG4OHMs2mbjK/LOtZJr5GEoiL2DAFRdQ8VKDqtP7CL4U4qUHVaf2EXwrx/WS9k2+TfJy+i6g4qUHVKf2EXwpxUoOq0/sIvhT1kvZHk3ycvouoOKlB1Wn9hF8KcVKDqlP7CL4VPrNeyPJvk5fuqXXUPFSg6pT+wi+FOKlB1Sn9hF8Kes/hHk3ycvpddQcVKDqtP7CL4U4qUHVKf2EXwp6z+EeTfJy/dLrqDipQdUp/YRfCnFSg6pT+wi+FPWfwk+TfJy/dUXUPFSg6pT+wi+FOKlB1Sn9hF8Kes/hHk3ycvKt11BxUoOq0/sIvhTipQdVp/YRfCnrNeyPKPk5ful11BxUoOqU/sIvhTipQdVp/YRfCnrP4R5N8nL919wVDmOa9hs5pDmkbwQbg+K6d4qUHVaf2EXwpxUoOq0/sIvhUes17I8o+TRtVjGGVx4SrbNTznz3Qhro5CNM2U6tJ/26jcSq6CMMFE2Zz2yNe6WYtFw29mtY3cL2N+xdCcVKDqlP7CL4U4qUHVKf2EXwrktal2duLl3p5Pg0vHtLhoxBtcflGdz87osjMrHFtic2bljoFhv3qCONR/IZYOVnfVNmGgy5A0jU3367l0LxUoOq0/sIvhTipQdVp/YRfCoWsiuz7d+PoS6Emc7Ypi8clHSwtvnh4fPcC38x4c2xvroFNwbX04ropnCTg20bad1mtzB3BlhIBNiNVu7ipQdVp/YRfCnFSg6rT+wi+FS9bFq2L7/chaea7/1Ghf4rQ0kMzaMyyyzMMRkka1jY43WzBrQSXONrXVjjWLxzU9JGy+aCKRj7gAXc/MMuuosuiOKlB1Wn9hF8KcVKDqtP7CL4UWuinezuHp5PY56p8aibQtgc0ucKts5H1TGGZS29959Cn5dqKF0tSTLUZJ4HRMZwTcsAdl5DW57HdpYAdK3NxUoOq0/sIvhTipQdVp/YRfColrIS/wAX/foSqEkcxRuAeDdwAcDcWzAA7xra/eto4FXGa01GJ7G8QzGjLrj+ZJ84/NmceW48+nMBbZnFSg6rT+wi+FBs7Ts+YhhjJuC5sTAQCLG1gNbaJW1qqL8op6dx7kVgr5jC35R86cxI5F8uY5CchLb5cu7S61h5RsQdHI+NjrZ5pXkskYbxvihjLXNaczeVGdCBdboGAU39JpuA03H1RYBv9tgNOxeQ2ToOqU/sIvhWenXUJZNHSdNyVkcv3VV1BxUoOq0/sIvhRbvWS9kzeTfJLIiLw7s9EIiJdgIiJcBERLsBERLsBERLsBERLsBERLsBERLsBERLsBERLsBERLsBERLgIiJdgIiJdgIiJdgIiJdgIiKbg//Z">
            <a:extLst>
              <a:ext uri="{FF2B5EF4-FFF2-40B4-BE49-F238E27FC236}">
                <a16:creationId xmlns:a16="http://schemas.microsoft.com/office/drawing/2014/main" id="{58CB518B-9B85-4432-B869-B3A2C94EDD0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2473" name="Picture 1">
            <a:extLst>
              <a:ext uri="{FF2B5EF4-FFF2-40B4-BE49-F238E27FC236}">
                <a16:creationId xmlns:a16="http://schemas.microsoft.com/office/drawing/2014/main" id="{96E8C908-68D5-433C-9F7F-DEE157802D1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88" y="2160588"/>
            <a:ext cx="4445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6">
            <a:extLst>
              <a:ext uri="{FF2B5EF4-FFF2-40B4-BE49-F238E27FC236}">
                <a16:creationId xmlns:a16="http://schemas.microsoft.com/office/drawing/2014/main" id="{2B110AF4-6AF4-44F7-A7C8-1ACA5FDE4B6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94325" y="1611313"/>
            <a:ext cx="3281363"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0EBBB8FF-161B-41A8-9769-ED4E7C74E18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1186498" y="4588636"/>
            <a:ext cx="4323080" cy="2091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5C92FE1-D323-4C10-9A8D-265C5387E28C}"/>
              </a:ext>
            </a:extLst>
          </p:cNvPr>
          <p:cNvSpPr>
            <a:spLocks noGrp="1" noChangeArrowheads="1"/>
          </p:cNvSpPr>
          <p:nvPr>
            <p:ph type="title"/>
          </p:nvPr>
        </p:nvSpPr>
        <p:spPr>
          <a:xfrm>
            <a:off x="457200" y="274638"/>
            <a:ext cx="7210425" cy="1143000"/>
          </a:xfrm>
        </p:spPr>
        <p:txBody>
          <a:bodyPr/>
          <a:lstStyle/>
          <a:p>
            <a:pPr algn="l" eaLnBrk="1" hangingPunct="1"/>
            <a:r>
              <a:rPr lang="en-GB" altLang="en-US" sz="3600" dirty="0"/>
              <a:t>Rotary and Health &amp; Wellbeing</a:t>
            </a:r>
          </a:p>
        </p:txBody>
      </p:sp>
      <p:sp>
        <p:nvSpPr>
          <p:cNvPr id="64515" name="Rectangle 3">
            <a:extLst>
              <a:ext uri="{FF2B5EF4-FFF2-40B4-BE49-F238E27FC236}">
                <a16:creationId xmlns:a16="http://schemas.microsoft.com/office/drawing/2014/main" id="{8D52B108-6436-4F64-8584-CEE71659F803}"/>
              </a:ext>
            </a:extLst>
          </p:cNvPr>
          <p:cNvSpPr>
            <a:spLocks noGrp="1" noChangeArrowheads="1"/>
          </p:cNvSpPr>
          <p:nvPr>
            <p:ph type="body" sz="half" idx="4294967295"/>
          </p:nvPr>
        </p:nvSpPr>
        <p:spPr>
          <a:xfrm>
            <a:off x="611188" y="1557338"/>
            <a:ext cx="3816350" cy="1295400"/>
          </a:xfrm>
        </p:spPr>
        <p:txBody>
          <a:bodyPr/>
          <a:lstStyle/>
          <a:p>
            <a:pPr marL="0" indent="0" eaLnBrk="1" hangingPunct="1">
              <a:buFontTx/>
              <a:buNone/>
            </a:pPr>
            <a:r>
              <a:rPr lang="en-GB" altLang="en-US" b="1" dirty="0"/>
              <a:t>Health Mela’s</a:t>
            </a:r>
          </a:p>
          <a:p>
            <a:pPr marL="0" indent="0" eaLnBrk="1" hangingPunct="1">
              <a:buFontTx/>
              <a:buNone/>
            </a:pPr>
            <a:r>
              <a:rPr lang="en-GB" altLang="en-US" dirty="0"/>
              <a:t>Great examples of Rotary at the heart of our communities</a:t>
            </a:r>
          </a:p>
          <a:p>
            <a:pPr marL="0" indent="0" eaLnBrk="1" hangingPunct="1">
              <a:buFontTx/>
              <a:buNone/>
            </a:pPr>
            <a:endParaRPr lang="en-GB" altLang="en-US" b="1" dirty="0"/>
          </a:p>
          <a:p>
            <a:pPr marL="0" indent="0" eaLnBrk="1" hangingPunct="1">
              <a:buFontTx/>
              <a:buNone/>
            </a:pPr>
            <a:endParaRPr lang="en-GB" altLang="en-US" b="1" dirty="0"/>
          </a:p>
          <a:p>
            <a:pPr marL="0" indent="0" eaLnBrk="1" hangingPunct="1">
              <a:buFontTx/>
              <a:buNone/>
            </a:pPr>
            <a:endParaRPr lang="en-GB" altLang="en-US" b="1" dirty="0"/>
          </a:p>
          <a:p>
            <a:pPr marL="0" indent="0" eaLnBrk="1" hangingPunct="1">
              <a:spcBef>
                <a:spcPct val="0"/>
              </a:spcBef>
              <a:buFont typeface="Arial" panose="020B0604020202020204" pitchFamily="34" charset="0"/>
              <a:buNone/>
            </a:pPr>
            <a:endParaRPr lang="en-GB" altLang="en-US" sz="2800" dirty="0"/>
          </a:p>
          <a:p>
            <a:pPr marL="0" indent="0" eaLnBrk="1" hangingPunct="1">
              <a:spcBef>
                <a:spcPct val="0"/>
              </a:spcBef>
              <a:buFont typeface="Arial" panose="020B0604020202020204" pitchFamily="34" charset="0"/>
              <a:buNone/>
            </a:pPr>
            <a:endParaRPr lang="en-GB" altLang="en-US" sz="2800" dirty="0"/>
          </a:p>
          <a:p>
            <a:pPr marL="400050" lvl="1" indent="0" eaLnBrk="1" hangingPunct="1">
              <a:buFontTx/>
              <a:buNone/>
            </a:pPr>
            <a:endParaRPr lang="en-GB" altLang="en-US" sz="2400" dirty="0"/>
          </a:p>
          <a:p>
            <a:pPr marL="0" indent="0" eaLnBrk="1" hangingPunct="1">
              <a:buFontTx/>
              <a:buNone/>
            </a:pPr>
            <a:endParaRPr lang="en-GB" altLang="en-US" sz="2800" dirty="0"/>
          </a:p>
          <a:p>
            <a:pPr marL="0" indent="0" eaLnBrk="1" hangingPunct="1">
              <a:buFontTx/>
              <a:buNone/>
            </a:pPr>
            <a:endParaRPr lang="en-GB" altLang="en-US" sz="2800" dirty="0"/>
          </a:p>
          <a:p>
            <a:pPr marL="0" indent="0" eaLnBrk="1" hangingPunct="1">
              <a:buFontTx/>
              <a:buNone/>
            </a:pPr>
            <a:endParaRPr lang="en-GB" altLang="en-US" sz="2800" dirty="0"/>
          </a:p>
          <a:p>
            <a:pPr marL="0" indent="0" eaLnBrk="1" hangingPunct="1">
              <a:buFontTx/>
              <a:buNone/>
            </a:pPr>
            <a:endParaRPr lang="en-GB" altLang="en-US" sz="2800" dirty="0"/>
          </a:p>
        </p:txBody>
      </p:sp>
      <p:sp>
        <p:nvSpPr>
          <p:cNvPr id="64516" name="Line 8">
            <a:extLst>
              <a:ext uri="{FF2B5EF4-FFF2-40B4-BE49-F238E27FC236}">
                <a16:creationId xmlns:a16="http://schemas.microsoft.com/office/drawing/2014/main" id="{68FBEA54-A0AB-4643-B12A-9FCB0240B846}"/>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4517" name="Picture 1" descr="\\DAGON-SERVER\Storage (G)\Rotary Shared\Logos etc\RI August 2013\Mark-of-Excellence\Mark of Excellence\RotaryMoE_RGB.jpg">
            <a:extLst>
              <a:ext uri="{FF2B5EF4-FFF2-40B4-BE49-F238E27FC236}">
                <a16:creationId xmlns:a16="http://schemas.microsoft.com/office/drawing/2014/main" id="{2B36E54E-B3BC-415D-84A2-9447D25322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a:extLst>
              <a:ext uri="{FF2B5EF4-FFF2-40B4-BE49-F238E27FC236}">
                <a16:creationId xmlns:a16="http://schemas.microsoft.com/office/drawing/2014/main" id="{81A5B02E-9397-4231-8BA7-EB1978B96BD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51388" y="2133600"/>
            <a:ext cx="39243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
            <a:extLst>
              <a:ext uri="{FF2B5EF4-FFF2-40B4-BE49-F238E27FC236}">
                <a16:creationId xmlns:a16="http://schemas.microsoft.com/office/drawing/2014/main" id="{F49EB28E-D836-45DC-8872-A4B41F13FDB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88" y="4076700"/>
            <a:ext cx="35528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832" y="44624"/>
            <a:ext cx="9634375" cy="6882126"/>
          </a:xfrm>
          <a:prstGeom prst="rect">
            <a:avLst/>
          </a:prstGeom>
        </p:spPr>
      </p:pic>
      <p:sp>
        <p:nvSpPr>
          <p:cNvPr id="2" name="Rectangle 1"/>
          <p:cNvSpPr/>
          <p:nvPr/>
        </p:nvSpPr>
        <p:spPr>
          <a:xfrm>
            <a:off x="0" y="5805264"/>
            <a:ext cx="4572000" cy="923330"/>
          </a:xfrm>
          <a:prstGeom prst="rect">
            <a:avLst/>
          </a:prstGeom>
        </p:spPr>
        <p:txBody>
          <a:bodyPr>
            <a:spAutoFit/>
          </a:bodyPr>
          <a:lstStyle/>
          <a:p>
            <a:pPr marL="342900" lvl="0" indent="-342900">
              <a:buFont typeface="Arial" pitchFamily="34" charset="0"/>
              <a:buChar char="•"/>
            </a:pPr>
            <a:r>
              <a:rPr lang="en-GB" b="1" dirty="0">
                <a:solidFill>
                  <a:schemeClr val="bg1"/>
                </a:solidFill>
              </a:rPr>
              <a:t>a comprehensive selection of health checks (the Health MOT) together with appropriate advice and counselling.</a:t>
            </a:r>
          </a:p>
        </p:txBody>
      </p:sp>
    </p:spTree>
    <p:extLst>
      <p:ext uri="{BB962C8B-B14F-4D97-AF65-F5344CB8AC3E}">
        <p14:creationId xmlns:p14="http://schemas.microsoft.com/office/powerpoint/2010/main" val="287257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4581128"/>
            <a:ext cx="4572000" cy="369332"/>
          </a:xfrm>
          <a:prstGeom prst="rect">
            <a:avLst/>
          </a:prstGeom>
        </p:spPr>
        <p:txBody>
          <a:bodyPr>
            <a:spAutoFit/>
          </a:bodyPr>
          <a:lstStyle/>
          <a:p>
            <a:r>
              <a:rPr lang="en-GB" dirty="0"/>
              <a:t>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37" y="407025"/>
            <a:ext cx="9065926" cy="6043950"/>
          </a:xfrm>
          <a:prstGeom prst="rect">
            <a:avLst/>
          </a:prstGeom>
        </p:spPr>
      </p:pic>
      <p:sp>
        <p:nvSpPr>
          <p:cNvPr id="3" name="Rectangle 2"/>
          <p:cNvSpPr/>
          <p:nvPr/>
        </p:nvSpPr>
        <p:spPr>
          <a:xfrm>
            <a:off x="2051720" y="407025"/>
            <a:ext cx="3168352" cy="646331"/>
          </a:xfrm>
          <a:prstGeom prst="rect">
            <a:avLst/>
          </a:prstGeom>
        </p:spPr>
        <p:txBody>
          <a:bodyPr wrap="square">
            <a:spAutoFit/>
          </a:bodyPr>
          <a:lstStyle/>
          <a:p>
            <a:pPr lvl="0"/>
            <a:r>
              <a:rPr lang="en-GB" b="1" dirty="0">
                <a:solidFill>
                  <a:prstClr val="black"/>
                </a:solidFill>
              </a:rPr>
              <a:t>Taking over Carlisle City Centre </a:t>
            </a:r>
            <a:br>
              <a:rPr lang="en-GB" b="1" dirty="0">
                <a:solidFill>
                  <a:prstClr val="black"/>
                </a:solidFill>
              </a:rPr>
            </a:br>
            <a:r>
              <a:rPr lang="en-GB" b="1" dirty="0">
                <a:solidFill>
                  <a:prstClr val="black"/>
                </a:solidFill>
              </a:rPr>
              <a:t>on a Saturday in May</a:t>
            </a:r>
          </a:p>
        </p:txBody>
      </p:sp>
    </p:spTree>
    <p:extLst>
      <p:ext uri="{BB962C8B-B14F-4D97-AF65-F5344CB8AC3E}">
        <p14:creationId xmlns:p14="http://schemas.microsoft.com/office/powerpoint/2010/main" val="196930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628800"/>
            <a:ext cx="7488832" cy="4608512"/>
          </a:xfrm>
        </p:spPr>
        <p:txBody>
          <a:bodyPr>
            <a:normAutofit/>
          </a:bodyPr>
          <a:lstStyle/>
          <a:p>
            <a:pPr lvl="0" algn="l">
              <a:spcBef>
                <a:spcPts val="0"/>
              </a:spcBef>
            </a:pPr>
            <a:r>
              <a:rPr lang="en-GB" b="1" dirty="0">
                <a:solidFill>
                  <a:prstClr val="black"/>
                </a:solidFill>
              </a:rPr>
              <a:t>Partners over the 2 years included;</a:t>
            </a:r>
          </a:p>
          <a:p>
            <a:pPr marL="342900" lvl="0" indent="-342900" algn="l">
              <a:spcBef>
                <a:spcPts val="0"/>
              </a:spcBef>
              <a:buFont typeface="Arial" panose="020B0604020202020204" pitchFamily="34" charset="0"/>
              <a:buChar char="•"/>
            </a:pPr>
            <a:r>
              <a:rPr lang="en-GB" sz="2400" b="1" dirty="0">
                <a:solidFill>
                  <a:prstClr val="black"/>
                </a:solidFill>
              </a:rPr>
              <a:t>Sustainable Carlisle</a:t>
            </a:r>
          </a:p>
          <a:p>
            <a:pPr marL="342900" lvl="0" indent="-342900" algn="l">
              <a:spcBef>
                <a:spcPts val="0"/>
              </a:spcBef>
              <a:buFont typeface="Arial" panose="020B0604020202020204" pitchFamily="34" charset="0"/>
              <a:buChar char="•"/>
            </a:pPr>
            <a:r>
              <a:rPr lang="en-GB" sz="2400" b="1" dirty="0">
                <a:solidFill>
                  <a:prstClr val="black"/>
                </a:solidFill>
              </a:rPr>
              <a:t>Carlisle City Council – Healthy City Initiative</a:t>
            </a:r>
          </a:p>
          <a:p>
            <a:pPr marL="342900" lvl="0" indent="-342900" algn="l">
              <a:spcBef>
                <a:spcPts val="0"/>
              </a:spcBef>
              <a:buFont typeface="Arial" panose="020B0604020202020204" pitchFamily="34" charset="0"/>
              <a:buChar char="•"/>
            </a:pPr>
            <a:r>
              <a:rPr lang="en-GB" sz="2400" b="1" dirty="0">
                <a:solidFill>
                  <a:prstClr val="black"/>
                </a:solidFill>
              </a:rPr>
              <a:t>Carlisle Ambassadors</a:t>
            </a:r>
          </a:p>
          <a:p>
            <a:pPr marL="342900" lvl="0" indent="-342900" algn="l">
              <a:spcBef>
                <a:spcPts val="0"/>
              </a:spcBef>
              <a:buFont typeface="Arial" panose="020B0604020202020204" pitchFamily="34" charset="0"/>
              <a:buChar char="•"/>
            </a:pPr>
            <a:r>
              <a:rPr lang="en-GB" sz="2400" b="1" dirty="0">
                <a:solidFill>
                  <a:prstClr val="black"/>
                </a:solidFill>
              </a:rPr>
              <a:t>The Cumbria Partnership NHS Foundation Trust</a:t>
            </a:r>
          </a:p>
          <a:p>
            <a:pPr marL="342900" lvl="0" indent="-342900" algn="l">
              <a:spcBef>
                <a:spcPts val="0"/>
              </a:spcBef>
              <a:buFont typeface="Arial" panose="020B0604020202020204" pitchFamily="34" charset="0"/>
              <a:buChar char="•"/>
            </a:pPr>
            <a:r>
              <a:rPr lang="en-GB" sz="2400" b="1" dirty="0">
                <a:solidFill>
                  <a:prstClr val="black"/>
                </a:solidFill>
              </a:rPr>
              <a:t>Cumbria CC, Public Health Team</a:t>
            </a:r>
          </a:p>
          <a:p>
            <a:pPr marL="342900" lvl="0" indent="-342900" algn="l">
              <a:spcBef>
                <a:spcPts val="0"/>
              </a:spcBef>
              <a:buFont typeface="Arial" panose="020B0604020202020204" pitchFamily="34" charset="0"/>
              <a:buChar char="•"/>
            </a:pPr>
            <a:r>
              <a:rPr lang="en-GB" sz="2400" b="1" dirty="0">
                <a:solidFill>
                  <a:prstClr val="black"/>
                </a:solidFill>
              </a:rPr>
              <a:t>CFM / BBC Radio Cumbria</a:t>
            </a:r>
          </a:p>
          <a:p>
            <a:pPr marL="342900" lvl="0" indent="-342900" algn="l">
              <a:spcBef>
                <a:spcPts val="0"/>
              </a:spcBef>
              <a:buFont typeface="Arial" panose="020B0604020202020204" pitchFamily="34" charset="0"/>
              <a:buChar char="•"/>
            </a:pPr>
            <a:r>
              <a:rPr lang="en-GB" sz="2400" b="1" dirty="0">
                <a:solidFill>
                  <a:prstClr val="black"/>
                </a:solidFill>
              </a:rPr>
              <a:t>Carlisle College</a:t>
            </a:r>
          </a:p>
          <a:p>
            <a:pPr marL="342900" lvl="0" indent="-342900" algn="l">
              <a:spcBef>
                <a:spcPts val="0"/>
              </a:spcBef>
              <a:buFont typeface="Arial" panose="020B0604020202020204" pitchFamily="34" charset="0"/>
              <a:buChar char="•"/>
            </a:pPr>
            <a:r>
              <a:rPr lang="en-GB" sz="2400" b="1" dirty="0">
                <a:solidFill>
                  <a:prstClr val="black"/>
                </a:solidFill>
              </a:rPr>
              <a:t>Lloyds Pharmacy</a:t>
            </a:r>
          </a:p>
          <a:p>
            <a:pPr marL="342900" lvl="0" indent="-342900" algn="l">
              <a:spcBef>
                <a:spcPts val="0"/>
              </a:spcBef>
              <a:buFont typeface="Arial" panose="020B0604020202020204" pitchFamily="34" charset="0"/>
              <a:buChar char="•"/>
            </a:pPr>
            <a:endParaRPr lang="en-GB" sz="2400" b="1" dirty="0">
              <a:solidFill>
                <a:prstClr val="black"/>
              </a:solidFill>
            </a:endParaRPr>
          </a:p>
          <a:p>
            <a:pPr lvl="0" algn="l">
              <a:spcBef>
                <a:spcPts val="0"/>
              </a:spcBef>
            </a:pPr>
            <a:endParaRPr lang="en-GB" sz="2400" b="1" dirty="0">
              <a:solidFill>
                <a:prstClr val="black"/>
              </a:solidFill>
            </a:endParaRPr>
          </a:p>
          <a:p>
            <a:endParaRPr lang="en-GB" sz="4300" b="1" i="1" dirty="0">
              <a:solidFill>
                <a:schemeClr val="tx1"/>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4248" y="224643"/>
            <a:ext cx="2160241" cy="93610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643" y="224643"/>
            <a:ext cx="1781053" cy="1260141"/>
          </a:xfrm>
          <a:prstGeom prst="rect">
            <a:avLst/>
          </a:prstGeom>
        </p:spPr>
      </p:pic>
      <p:pic>
        <p:nvPicPr>
          <p:cNvPr id="7" name="Picture 6" descr="A group of people standing in front of a crowd&#10;&#10;Description automatically generated">
            <a:extLst>
              <a:ext uri="{FF2B5EF4-FFF2-40B4-BE49-F238E27FC236}">
                <a16:creationId xmlns:a16="http://schemas.microsoft.com/office/drawing/2014/main" id="{BF30BBAE-D685-4AB1-97CC-E5B3A9A38D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4088" y="4323084"/>
            <a:ext cx="3465410" cy="2310273"/>
          </a:xfrm>
          <a:prstGeom prst="rect">
            <a:avLst/>
          </a:prstGeom>
        </p:spPr>
      </p:pic>
    </p:spTree>
    <p:extLst>
      <p:ext uri="{BB962C8B-B14F-4D97-AF65-F5344CB8AC3E}">
        <p14:creationId xmlns:p14="http://schemas.microsoft.com/office/powerpoint/2010/main" val="1767413473"/>
      </p:ext>
    </p:extLst>
  </p:cSld>
  <p:clrMapOvr>
    <a:masterClrMapping/>
  </p:clrMapOvr>
  <mc:AlternateContent xmlns:mc="http://schemas.openxmlformats.org/markup-compatibility/2006" xmlns:p14="http://schemas.microsoft.com/office/powerpoint/2010/main">
    <mc:Choice Requires="p14">
      <p:transition spd="slow" p14:dur="2000" advTm="2775"/>
    </mc:Choice>
    <mc:Fallback xmlns="">
      <p:transition spd="slow" advTm="27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A9677FD6-AFC3-4C8E-8017-E12D70830ECD}"/>
              </a:ext>
            </a:extLst>
          </p:cNvPr>
          <p:cNvSpPr>
            <a:spLocks noGrp="1" noChangeArrowheads="1"/>
          </p:cNvSpPr>
          <p:nvPr>
            <p:ph type="title"/>
          </p:nvPr>
        </p:nvSpPr>
        <p:spPr>
          <a:xfrm>
            <a:off x="465322" y="258497"/>
            <a:ext cx="8229600" cy="1143000"/>
          </a:xfrm>
        </p:spPr>
        <p:txBody>
          <a:bodyPr/>
          <a:lstStyle/>
          <a:p>
            <a:pPr algn="l" eaLnBrk="1" hangingPunct="1"/>
            <a:r>
              <a:rPr lang="en-GB" altLang="en-US" sz="4000" dirty="0"/>
              <a:t>Rotary and Health &amp; Wellbeing</a:t>
            </a:r>
          </a:p>
        </p:txBody>
      </p:sp>
      <p:pic>
        <p:nvPicPr>
          <p:cNvPr id="7" name="Picture 1" descr="\\DAGON-SERVER\Storage (G)\Rotary Shared\Logos etc\RI August 2013\Mark-of-Excellence\Mark of Excellence\RotaryMoE_RGB.jpg">
            <a:extLst>
              <a:ext uri="{FF2B5EF4-FFF2-40B4-BE49-F238E27FC236}">
                <a16:creationId xmlns:a16="http://schemas.microsoft.com/office/drawing/2014/main" id="{CE0B81B9-0A54-4201-A434-7B16DDCAB3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26035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9429DC2B-4DF5-4CE3-8FBA-28614301DA9F}"/>
              </a:ext>
            </a:extLst>
          </p:cNvPr>
          <p:cNvSpPr>
            <a:spLocks noChangeShapeType="1"/>
          </p:cNvSpPr>
          <p:nvPr/>
        </p:nvSpPr>
        <p:spPr bwMode="auto">
          <a:xfrm>
            <a:off x="611188" y="1484313"/>
            <a:ext cx="80645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3">
            <a:extLst>
              <a:ext uri="{FF2B5EF4-FFF2-40B4-BE49-F238E27FC236}">
                <a16:creationId xmlns:a16="http://schemas.microsoft.com/office/drawing/2014/main" id="{2473F683-E868-4B25-B08C-30E085633A87}"/>
              </a:ext>
            </a:extLst>
          </p:cNvPr>
          <p:cNvSpPr txBox="1">
            <a:spLocks noChangeArrowheads="1"/>
          </p:cNvSpPr>
          <p:nvPr/>
        </p:nvSpPr>
        <p:spPr bwMode="auto">
          <a:xfrm>
            <a:off x="611188" y="1557337"/>
            <a:ext cx="5689004" cy="30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Tx/>
              <a:buNone/>
            </a:pPr>
            <a:r>
              <a:rPr lang="en-GB" altLang="en-US" b="1" dirty="0"/>
              <a:t>Focussed Events Summer 2018</a:t>
            </a:r>
          </a:p>
          <a:p>
            <a:pPr marL="0" indent="0" eaLnBrk="1" hangingPunct="1">
              <a:buFontTx/>
              <a:buNone/>
            </a:pPr>
            <a:endParaRPr lang="en-GB" altLang="en-US" b="1" dirty="0"/>
          </a:p>
          <a:p>
            <a:pPr eaLnBrk="1" hangingPunct="1"/>
            <a:r>
              <a:rPr lang="en-GB" altLang="en-US" dirty="0"/>
              <a:t>Wigton Auction Mart</a:t>
            </a:r>
          </a:p>
          <a:p>
            <a:pPr eaLnBrk="1" hangingPunct="1"/>
            <a:r>
              <a:rPr lang="en-GB" altLang="en-US" dirty="0"/>
              <a:t>Cockermouth Auction Mart</a:t>
            </a:r>
          </a:p>
          <a:p>
            <a:pPr marL="0" indent="0" eaLnBrk="1" hangingPunct="1">
              <a:buFontTx/>
              <a:buNone/>
            </a:pPr>
            <a:endParaRPr lang="en-GB" altLang="en-US" b="1" dirty="0"/>
          </a:p>
          <a:p>
            <a:pPr marL="0" indent="0" eaLnBrk="1" hangingPunct="1">
              <a:buFontTx/>
              <a:buNone/>
            </a:pPr>
            <a:endParaRPr lang="en-GB" altLang="en-US" b="1" dirty="0"/>
          </a:p>
          <a:p>
            <a:pPr marL="0" indent="0" eaLnBrk="1" hangingPunct="1">
              <a:buFontTx/>
              <a:buNone/>
            </a:pPr>
            <a:endParaRPr lang="en-GB" altLang="en-US" b="1" dirty="0"/>
          </a:p>
          <a:p>
            <a:pPr marL="0" indent="0" eaLnBrk="1" hangingPunct="1">
              <a:spcBef>
                <a:spcPct val="0"/>
              </a:spcBef>
              <a:buFont typeface="Arial" panose="020B0604020202020204" pitchFamily="34" charset="0"/>
              <a:buNone/>
            </a:pPr>
            <a:endParaRPr lang="en-GB" altLang="en-US" sz="2800" dirty="0"/>
          </a:p>
          <a:p>
            <a:pPr marL="0" indent="0" eaLnBrk="1" hangingPunct="1">
              <a:spcBef>
                <a:spcPct val="0"/>
              </a:spcBef>
              <a:buFont typeface="Arial" panose="020B0604020202020204" pitchFamily="34" charset="0"/>
              <a:buNone/>
            </a:pPr>
            <a:endParaRPr lang="en-GB" altLang="en-US" sz="2800" dirty="0"/>
          </a:p>
          <a:p>
            <a:pPr marL="400050" lvl="1" indent="0" eaLnBrk="1" hangingPunct="1">
              <a:buFontTx/>
              <a:buNone/>
            </a:pPr>
            <a:endParaRPr lang="en-GB" altLang="en-US" sz="2400" dirty="0"/>
          </a:p>
          <a:p>
            <a:pPr marL="0" indent="0" eaLnBrk="1" hangingPunct="1">
              <a:buFontTx/>
              <a:buNone/>
            </a:pPr>
            <a:endParaRPr lang="en-GB" altLang="en-US" sz="2800" dirty="0"/>
          </a:p>
          <a:p>
            <a:pPr marL="0" indent="0" eaLnBrk="1" hangingPunct="1">
              <a:buFontTx/>
              <a:buNone/>
            </a:pPr>
            <a:endParaRPr lang="en-GB" altLang="en-US" sz="2800" dirty="0"/>
          </a:p>
          <a:p>
            <a:pPr marL="0" indent="0" eaLnBrk="1" hangingPunct="1">
              <a:buFontTx/>
              <a:buNone/>
            </a:pPr>
            <a:endParaRPr lang="en-GB" altLang="en-US" sz="2800" dirty="0"/>
          </a:p>
          <a:p>
            <a:pPr marL="0" indent="0" eaLnBrk="1" hangingPunct="1">
              <a:buFontTx/>
              <a:buNone/>
            </a:pPr>
            <a:endParaRPr lang="en-GB" altLang="en-US" sz="2800" dirty="0"/>
          </a:p>
        </p:txBody>
      </p:sp>
      <p:pic>
        <p:nvPicPr>
          <p:cNvPr id="3" name="Picture 2" descr="A picture containing indoor&#10;&#10;Description automatically generated">
            <a:extLst>
              <a:ext uri="{FF2B5EF4-FFF2-40B4-BE49-F238E27FC236}">
                <a16:creationId xmlns:a16="http://schemas.microsoft.com/office/drawing/2014/main" id="{C6A7E6B4-AD25-45ED-9B6E-CAB9E2F830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082130" y="4216853"/>
            <a:ext cx="2047725" cy="2700833"/>
          </a:xfrm>
          <a:prstGeom prst="rect">
            <a:avLst/>
          </a:prstGeom>
        </p:spPr>
      </p:pic>
      <p:pic>
        <p:nvPicPr>
          <p:cNvPr id="5" name="Picture 4" descr="A picture containing person, man&#10;&#10;Description automatically generated">
            <a:extLst>
              <a:ext uri="{FF2B5EF4-FFF2-40B4-BE49-F238E27FC236}">
                <a16:creationId xmlns:a16="http://schemas.microsoft.com/office/drawing/2014/main" id="{06C08B8F-E7C2-4D0D-BF17-42D72074DE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378203" y="2999963"/>
            <a:ext cx="4293094" cy="2414865"/>
          </a:xfrm>
          <a:prstGeom prst="rect">
            <a:avLst/>
          </a:prstGeom>
        </p:spPr>
      </p:pic>
    </p:spTree>
    <p:extLst>
      <p:ext uri="{BB962C8B-B14F-4D97-AF65-F5344CB8AC3E}">
        <p14:creationId xmlns:p14="http://schemas.microsoft.com/office/powerpoint/2010/main" val="2741080813"/>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themeOverride>
</file>

<file path=docProps/app.xml><?xml version="1.0" encoding="utf-8"?>
<Properties xmlns="http://schemas.openxmlformats.org/officeDocument/2006/extended-properties" xmlns:vt="http://schemas.openxmlformats.org/officeDocument/2006/docPropsVTypes">
  <TotalTime>1865</TotalTime>
  <Words>2581</Words>
  <Application>Microsoft Office PowerPoint</Application>
  <PresentationFormat>On-screen Show (4:3)</PresentationFormat>
  <Paragraphs>338</Paragraphs>
  <Slides>27</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ＭＳ Ｐゴシック</vt:lpstr>
      <vt:lpstr>ＭＳ Ｐゴシック</vt:lpstr>
      <vt:lpstr>Arial</vt:lpstr>
      <vt:lpstr>Arial Narrow</vt:lpstr>
      <vt:lpstr>Calibri</vt:lpstr>
      <vt:lpstr>Georgia</vt:lpstr>
      <vt:lpstr>Tahoma</vt:lpstr>
      <vt:lpstr>Wingdings</vt:lpstr>
      <vt:lpstr>ヒラギノ角ゴ Pro W3</vt:lpstr>
      <vt:lpstr>Office Theme</vt:lpstr>
      <vt:lpstr>Custom Design</vt:lpstr>
      <vt:lpstr>1_Office Theme</vt:lpstr>
      <vt:lpstr>Rotary and Health &amp; Wellbeing</vt:lpstr>
      <vt:lpstr>Rotary and Health &amp; Wellbeing</vt:lpstr>
      <vt:lpstr>Rotary and Health &amp; Wellbeing</vt:lpstr>
      <vt:lpstr>Rotary and Health &amp;Wellbeing</vt:lpstr>
      <vt:lpstr>Rotary and Health &amp; Wellbeing</vt:lpstr>
      <vt:lpstr>PowerPoint Presentation</vt:lpstr>
      <vt:lpstr>PowerPoint Presentation</vt:lpstr>
      <vt:lpstr>PowerPoint Presentation</vt:lpstr>
      <vt:lpstr>Rotary and Health &amp; Wellbeing</vt:lpstr>
      <vt:lpstr>From Public Health data</vt:lpstr>
      <vt:lpstr>PowerPoint Presentation</vt:lpstr>
      <vt:lpstr>From Public Health data</vt:lpstr>
      <vt:lpstr>Distington Vintage Rally</vt:lpstr>
      <vt:lpstr>PowerPoint Presentation</vt:lpstr>
      <vt:lpstr>PowerPoint Presentation</vt:lpstr>
      <vt:lpstr>Rotary and Health &amp; Wellbeing</vt:lpstr>
      <vt:lpstr>Building Health Partnerships West Yorkshire &amp; Harrogate Core Group</vt:lpstr>
      <vt:lpstr>Focus for BHP in Calderdale</vt:lpstr>
      <vt:lpstr>PowerPoint Presentation</vt:lpstr>
      <vt:lpstr>Doing and thinking differently</vt:lpstr>
      <vt:lpstr>A Socially Led Movement</vt:lpstr>
      <vt:lpstr>Walking the talk</vt:lpstr>
      <vt:lpstr>     Connecting people with the place </vt:lpstr>
      <vt:lpstr>Health by stealth </vt:lpstr>
      <vt:lpstr>      Happy, healthy &amp; connected people /communities </vt:lpstr>
      <vt:lpstr>Scaling up</vt:lpstr>
      <vt:lpstr>Challenges of scaling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Emily Dyson</cp:lastModifiedBy>
  <cp:revision>216</cp:revision>
  <dcterms:created xsi:type="dcterms:W3CDTF">2012-10-20T18:46:23Z</dcterms:created>
  <dcterms:modified xsi:type="dcterms:W3CDTF">2019-10-03T09:51:51Z</dcterms:modified>
</cp:coreProperties>
</file>