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75" r:id="rId2"/>
    <p:sldMasterId id="2147483701" r:id="rId3"/>
  </p:sldMasterIdLst>
  <p:notesMasterIdLst>
    <p:notesMasterId r:id="rId12"/>
  </p:notesMasterIdLst>
  <p:handoutMasterIdLst>
    <p:handoutMasterId r:id="rId13"/>
  </p:handoutMasterIdLst>
  <p:sldIdLst>
    <p:sldId id="463" r:id="rId4"/>
    <p:sldId id="541" r:id="rId5"/>
    <p:sldId id="544" r:id="rId6"/>
    <p:sldId id="543" r:id="rId7"/>
    <p:sldId id="545" r:id="rId8"/>
    <p:sldId id="546" r:id="rId9"/>
    <p:sldId id="542" r:id="rId10"/>
    <p:sldId id="470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Davis" initials="HD" lastIdx="5" clrIdx="0">
    <p:extLst/>
  </p:cmAuthor>
  <p:cmAuthor id="2" name="User" initials="U" lastIdx="1" clrIdx="1">
    <p:extLst/>
  </p:cmAuthor>
  <p:cmAuthor id="3" name="Houda Davis" initials="HD [2]" lastIdx="4" clrIdx="2">
    <p:extLst/>
  </p:cmAuthor>
  <p:cmAuthor id="4" name="Charlotte" initials="CP" lastIdx="25" clrIdx="3">
    <p:extLst/>
  </p:cmAuthor>
  <p:cmAuthor id="5" name="Emily Dyson" initials="ED" lastIdx="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422"/>
    <a:srgbClr val="ED694B"/>
    <a:srgbClr val="DB3E33"/>
    <a:srgbClr val="9E795C"/>
    <a:srgbClr val="DAD9D6"/>
    <a:srgbClr val="8D8479"/>
    <a:srgbClr val="FFFFFF"/>
    <a:srgbClr val="DB3E4B"/>
    <a:srgbClr val="ED6B4B"/>
    <a:srgbClr val="F0A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64378" autoAdjust="0"/>
  </p:normalViewPr>
  <p:slideViewPr>
    <p:cSldViewPr snapToGrid="0" snapToObjects="1">
      <p:cViewPr varScale="1">
        <p:scale>
          <a:sx n="70" d="100"/>
          <a:sy n="70" d="100"/>
        </p:scale>
        <p:origin x="2472" y="66"/>
      </p:cViewPr>
      <p:guideLst>
        <p:guide orient="horz" pos="2160"/>
        <p:guide pos="1620"/>
      </p:guideLst>
    </p:cSldViewPr>
  </p:slideViewPr>
  <p:outlineViewPr>
    <p:cViewPr>
      <p:scale>
        <a:sx n="33" d="100"/>
        <a:sy n="33" d="100"/>
      </p:scale>
      <p:origin x="0" y="-3236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93FC-B964-4899-ACD2-A82C77AB1EEB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AF71-17C5-4D87-920D-55B47F663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7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9384F-632E-4BCF-BC3D-5CFF2B37B12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5E043-C73E-44B1-876A-E039C4235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4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8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9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9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3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6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3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09DCC4-688E-CF49-A3EA-3E80F12E9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C91F38-2A99-3C42-B1FB-0A3514213870}"/>
              </a:ext>
            </a:extLst>
          </p:cNvPr>
          <p:cNvSpPr/>
          <p:nvPr userDrawn="1"/>
        </p:nvSpPr>
        <p:spPr>
          <a:xfrm>
            <a:off x="0" y="0"/>
            <a:ext cx="9144000" cy="397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DIN Regula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44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01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63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87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18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21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31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7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95" y="563415"/>
            <a:ext cx="7886700" cy="720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DB3E33"/>
                </a:solidFill>
                <a:latin typeface="DIN-Ligh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95" y="1572767"/>
            <a:ext cx="7886700" cy="4716000"/>
          </a:xfrm>
        </p:spPr>
        <p:txBody>
          <a:bodyPr/>
          <a:lstStyle>
            <a:lvl1pPr>
              <a:defRPr>
                <a:latin typeface="DIN-Light"/>
              </a:defRPr>
            </a:lvl1pPr>
            <a:lvl2pPr>
              <a:defRPr>
                <a:latin typeface="DIN-Light"/>
              </a:defRPr>
            </a:lvl2pPr>
            <a:lvl3pPr>
              <a:defRPr>
                <a:latin typeface="DIN-Light"/>
              </a:defRPr>
            </a:lvl3pPr>
            <a:lvl4pPr>
              <a:defRPr>
                <a:latin typeface="DIN-Light"/>
              </a:defRPr>
            </a:lvl4pPr>
            <a:lvl5pPr>
              <a:defRPr>
                <a:latin typeface="DIN-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7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03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967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451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14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13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0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40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93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87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93C83F-D343-404F-94AA-AB130DC43F9A}"/>
              </a:ext>
            </a:extLst>
          </p:cNvPr>
          <p:cNvCxnSpPr>
            <a:cxnSpLocks/>
          </p:cNvCxnSpPr>
          <p:nvPr userDrawn="1"/>
        </p:nvCxnSpPr>
        <p:spPr>
          <a:xfrm>
            <a:off x="611188" y="584200"/>
            <a:ext cx="7928882" cy="0"/>
          </a:xfrm>
          <a:prstGeom prst="line">
            <a:avLst/>
          </a:prstGeom>
          <a:ln w="12700">
            <a:solidFill>
              <a:srgbClr val="DB3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B94C97-FF87-7045-B401-8899B127F562}"/>
              </a:ext>
            </a:extLst>
          </p:cNvPr>
          <p:cNvSpPr txBox="1"/>
          <p:nvPr userDrawn="1"/>
        </p:nvSpPr>
        <p:spPr>
          <a:xfrm>
            <a:off x="4751388" y="6422393"/>
            <a:ext cx="37814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8D8479"/>
                </a:solidFill>
                <a:latin typeface="DIN-Regular" pitchFamily="2" charset="0"/>
              </a:rPr>
              <a:t>IVAR.ORG.UK</a:t>
            </a:r>
          </a:p>
          <a:p>
            <a:r>
              <a:rPr lang="en-US" sz="700" dirty="0">
                <a:solidFill>
                  <a:srgbClr val="8D8479"/>
                </a:solidFill>
                <a:latin typeface="DIN-Regular" pitchFamily="2" charset="0"/>
              </a:rPr>
              <a:t>SOCIALENTERPRISE.ORG.UK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2AF4F2-DBF6-7F48-BE3E-5899A4390ED3}"/>
              </a:ext>
            </a:extLst>
          </p:cNvPr>
          <p:cNvSpPr txBox="1"/>
          <p:nvPr userDrawn="1"/>
        </p:nvSpPr>
        <p:spPr>
          <a:xfrm>
            <a:off x="611187" y="6422393"/>
            <a:ext cx="37814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700" dirty="0">
              <a:solidFill>
                <a:srgbClr val="8D8479"/>
              </a:solidFill>
              <a:latin typeface="DIN-Medium" pitchFamily="2" charset="0"/>
            </a:endParaRPr>
          </a:p>
          <a:p>
            <a:r>
              <a:rPr lang="en-US" sz="700" dirty="0">
                <a:solidFill>
                  <a:srgbClr val="8D8479"/>
                </a:solidFill>
                <a:latin typeface="DIN-Regular" pitchFamily="2" charset="0"/>
              </a:rPr>
              <a:t>BUILDING HEALTH PARTNERSHIPS</a:t>
            </a:r>
            <a:r>
              <a:rPr lang="en-US" sz="700" baseline="0" dirty="0">
                <a:solidFill>
                  <a:srgbClr val="8D8479"/>
                </a:solidFill>
                <a:latin typeface="DIN-Regular" pitchFamily="2" charset="0"/>
              </a:rPr>
              <a:t> 2018-19</a:t>
            </a:r>
            <a:endParaRPr lang="en-US" sz="700" dirty="0">
              <a:solidFill>
                <a:srgbClr val="8D8479"/>
              </a:solidFill>
              <a:latin typeface="DIN-Regular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BB2CF-EA27-6E4D-A5E4-23EDAA70E92D}"/>
              </a:ext>
            </a:extLst>
          </p:cNvPr>
          <p:cNvSpPr txBox="1"/>
          <p:nvPr userDrawn="1"/>
        </p:nvSpPr>
        <p:spPr>
          <a:xfrm>
            <a:off x="6338888" y="6422393"/>
            <a:ext cx="219392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62A180C3-0236-934B-A861-27FC350CF4DB}" type="slidenum">
              <a:rPr lang="en-US" sz="700" smtClean="0">
                <a:solidFill>
                  <a:srgbClr val="8D8479"/>
                </a:solidFill>
                <a:latin typeface="DIN-Regular" pitchFamily="2" charset="0"/>
              </a:rPr>
              <a:pPr algn="r"/>
              <a:t>‹#›</a:t>
            </a:fld>
            <a:endParaRPr lang="en-US" sz="700" dirty="0">
              <a:solidFill>
                <a:srgbClr val="8D8479"/>
              </a:solidFill>
              <a:latin typeface="DIN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DB3E33"/>
          </a:solidFill>
          <a:latin typeface="DIN-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B3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A19D46-FE34-48E5-9E20-D5B6F77BC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0FE307-F682-4FFC-8122-4593A5779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00F73AD2-EBAE-42FB-8C7D-DDBEC1B996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410200"/>
            <a:ext cx="9144000" cy="0"/>
          </a:xfrm>
          <a:prstGeom prst="line">
            <a:avLst/>
          </a:prstGeom>
          <a:noFill/>
          <a:ln w="190500">
            <a:solidFill>
              <a:srgbClr val="007C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44FBE759-D8E7-40BA-9CDB-90C78499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862638"/>
            <a:ext cx="5400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>
                <a:solidFill>
                  <a:srgbClr val="007CB0"/>
                </a:solidFill>
              </a:rPr>
              <a:t>Serving the people of Cumbria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F809DB20-0F05-4983-AD70-BBE5B7F4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33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>
                <a:solidFill>
                  <a:schemeClr val="tx2"/>
                </a:solidFill>
              </a:rPr>
              <a:t>Do not use fonts other than Arial for your presentations</a:t>
            </a:r>
          </a:p>
        </p:txBody>
      </p:sp>
      <p:pic>
        <p:nvPicPr>
          <p:cNvPr id="1031" name="Picture 7" descr="CCC_Logo_PMS">
            <a:extLst>
              <a:ext uri="{FF2B5EF4-FFF2-40B4-BE49-F238E27FC236}">
                <a16:creationId xmlns:a16="http://schemas.microsoft.com/office/drawing/2014/main" id="{39B07649-9B2B-4C45-A4B2-6FFCB5BE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1025"/>
            <a:ext cx="17240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3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CB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var.org.uk/our-research/building-health-partnerships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3230BC-DCD5-C945-AB17-39A5165D6D0D}"/>
              </a:ext>
            </a:extLst>
          </p:cNvPr>
          <p:cNvSpPr/>
          <p:nvPr/>
        </p:nvSpPr>
        <p:spPr>
          <a:xfrm>
            <a:off x="460373" y="411418"/>
            <a:ext cx="4876791" cy="3059469"/>
          </a:xfrm>
          <a:prstGeom prst="rect">
            <a:avLst/>
          </a:prstGeom>
        </p:spPr>
        <p:txBody>
          <a:bodyPr wrap="square" lIns="0" tIns="180000" rIns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latin typeface="DIN-Regular" pitchFamily="2" charset="0"/>
                <a:ea typeface="Calibri" panose="020F0502020204030204" pitchFamily="34" charset="0"/>
              </a:rPr>
              <a:t>Copeland Community Stroke Prevention Project</a:t>
            </a:r>
          </a:p>
          <a:p>
            <a:pPr>
              <a:spcAft>
                <a:spcPts val="0"/>
              </a:spcAft>
            </a:pPr>
            <a:endParaRPr lang="en-GB" sz="3200" dirty="0">
              <a:latin typeface="DIN-Regular" pitchFamily="2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3200" dirty="0">
                <a:latin typeface="DIN-Regular" pitchFamily="2" charset="0"/>
                <a:ea typeface="Calibri" panose="020F0502020204030204" pitchFamily="34" charset="0"/>
              </a:rPr>
              <a:t>80% Strokes are preventable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DIN-Light" pitchFamily="2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2800" dirty="0">
              <a:latin typeface="DIN-Light" pitchFamily="2" charset="0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A5FC08-53ED-124D-AA85-720960A6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81" y="2972041"/>
            <a:ext cx="766632" cy="6141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725325D-586A-4D41-9043-039E8D65164D}"/>
              </a:ext>
            </a:extLst>
          </p:cNvPr>
          <p:cNvSpPr/>
          <p:nvPr/>
        </p:nvSpPr>
        <p:spPr>
          <a:xfrm>
            <a:off x="6387217" y="3232259"/>
            <a:ext cx="992259" cy="43685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00" dirty="0">
                <a:latin typeface="DIN-Regular" pitchFamily="2" charset="0"/>
                <a:ea typeface="Calibri" panose="020F0502020204030204" pitchFamily="34" charset="0"/>
              </a:rPr>
              <a:t>Jointly funded by </a:t>
            </a:r>
            <a:br>
              <a:rPr lang="en-GB" sz="1000" dirty="0">
                <a:latin typeface="DIN-Regular" pitchFamily="2" charset="0"/>
                <a:ea typeface="Calibri" panose="020F0502020204030204" pitchFamily="34" charset="0"/>
              </a:rPr>
            </a:br>
            <a:r>
              <a:rPr lang="en-GB" sz="1000" dirty="0">
                <a:latin typeface="DIN-Regular" pitchFamily="2" charset="0"/>
                <a:ea typeface="Calibri" panose="020F0502020204030204" pitchFamily="34" charset="0"/>
              </a:rPr>
              <a:t>NHS England</a:t>
            </a:r>
            <a:endParaRPr lang="en-GB" sz="1000" dirty="0">
              <a:effectLst/>
              <a:latin typeface="DIN-Regular" pitchFamily="2" charset="0"/>
              <a:ea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089177-628F-F44C-8035-97C020496EEB}"/>
              </a:ext>
            </a:extLst>
          </p:cNvPr>
          <p:cNvSpPr txBox="1"/>
          <p:nvPr/>
        </p:nvSpPr>
        <p:spPr>
          <a:xfrm>
            <a:off x="11317045" y="18180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DIN Regular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E9461-A301-744D-996D-229595CD4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182" y="126701"/>
            <a:ext cx="3062040" cy="31055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BDD6CC-9298-E240-870E-EFE617791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8" y="3090335"/>
            <a:ext cx="1371937" cy="6722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69AAAC-D89B-D249-818E-BA2AE500B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587" y="3224745"/>
            <a:ext cx="1732869" cy="4034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52832" y="1968083"/>
            <a:ext cx="2251881" cy="518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22918" y="1922608"/>
            <a:ext cx="219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Working Together to </a:t>
            </a:r>
          </a:p>
          <a:p>
            <a:pPr algn="ctr"/>
            <a:r>
              <a:rPr lang="en-GB" dirty="0"/>
              <a:t>Prevent Strokes</a:t>
            </a:r>
          </a:p>
        </p:txBody>
      </p:sp>
    </p:spTree>
    <p:extLst>
      <p:ext uri="{BB962C8B-B14F-4D97-AF65-F5344CB8AC3E}">
        <p14:creationId xmlns:p14="http://schemas.microsoft.com/office/powerpoint/2010/main" val="222909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55CE-E7DA-4AFB-8F3B-4407E4BC6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870364"/>
          </a:xfrm>
        </p:spPr>
        <p:txBody>
          <a:bodyPr>
            <a:noAutofit/>
          </a:bodyPr>
          <a:lstStyle/>
          <a:p>
            <a:pPr lvl="1"/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>Around 7,000 people in Copeland live with unrecognised high blood pressure (BP)</a:t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>Around 1400 of these people aren’t treated properly – urgency to change this</a:t>
            </a:r>
            <a:r>
              <a:rPr lang="en-GB" sz="3600" dirty="0">
                <a:latin typeface="+mj-lt"/>
              </a:rPr>
              <a:t/>
            </a:r>
            <a:br>
              <a:rPr lang="en-GB" sz="3600" dirty="0">
                <a:latin typeface="+mj-lt"/>
              </a:rPr>
            </a:br>
            <a:r>
              <a:rPr lang="en-GB" sz="3600" b="1" dirty="0">
                <a:latin typeface="+mj-lt"/>
              </a:rPr>
              <a:t> </a:t>
            </a:r>
            <a:r>
              <a:rPr lang="en-GB" sz="3600" dirty="0">
                <a:latin typeface="+mj-lt"/>
              </a:rPr>
              <a:t/>
            </a:r>
            <a:br>
              <a:rPr lang="en-GB" sz="3600" dirty="0">
                <a:latin typeface="+mj-lt"/>
              </a:rPr>
            </a:b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01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55CE-E7DA-4AFB-8F3B-4407E4BC6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8636"/>
            <a:ext cx="7772400" cy="1870364"/>
          </a:xfrm>
        </p:spPr>
        <p:txBody>
          <a:bodyPr>
            <a:noAutofit/>
          </a:bodyPr>
          <a:lstStyle/>
          <a:p>
            <a:pPr lvl="1"/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200" b="1" dirty="0">
                <a:solidFill>
                  <a:schemeClr val="tx1"/>
                </a:solidFill>
                <a:latin typeface="+mj-lt"/>
              </a:rPr>
              <a:t>In Copeland, there are around 300 people with AF who are known about but not treated. If we treat 25 of those cases, 1 stroke could be prevented.</a:t>
            </a:r>
            <a:br>
              <a:rPr lang="en-GB" sz="3200" b="1" dirty="0">
                <a:solidFill>
                  <a:schemeClr val="tx1"/>
                </a:solidFill>
                <a:latin typeface="+mj-lt"/>
              </a:rPr>
            </a:br>
            <a:endParaRPr lang="en-GB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406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55CE-E7DA-4AFB-8F3B-4407E4BC6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22619"/>
            <a:ext cx="7772400" cy="1870364"/>
          </a:xfrm>
        </p:spPr>
        <p:txBody>
          <a:bodyPr>
            <a:noAutofit/>
          </a:bodyPr>
          <a:lstStyle/>
          <a:p>
            <a:pPr lvl="1"/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600" b="1" dirty="0">
                <a:latin typeface="+mj-lt"/>
              </a:rPr>
              <a:t/>
            </a:r>
            <a:br>
              <a:rPr lang="en-GB" sz="3600" b="1" dirty="0">
                <a:latin typeface="+mj-lt"/>
              </a:rPr>
            </a:br>
            <a:r>
              <a:rPr lang="en-GB" sz="3200" b="1" dirty="0">
                <a:latin typeface="+mj-lt"/>
              </a:rPr>
              <a:t>If we could detect and treat more of these individuals, then we could prevent more strokes.</a:t>
            </a:r>
            <a:br>
              <a:rPr lang="en-GB" sz="3200" b="1" dirty="0">
                <a:latin typeface="+mj-lt"/>
              </a:rPr>
            </a:br>
            <a:r>
              <a:rPr lang="en-GB" sz="3200" b="1" dirty="0">
                <a:latin typeface="+mj-lt"/>
              </a:rPr>
              <a:t>	</a:t>
            </a:r>
            <a:br>
              <a:rPr lang="en-GB" sz="3200" b="1" dirty="0">
                <a:latin typeface="+mj-lt"/>
              </a:rPr>
            </a:br>
            <a:r>
              <a:rPr lang="en-GB" sz="3200" b="1" dirty="0">
                <a:latin typeface="+mj-lt"/>
              </a:rPr>
              <a:t>Across North Cumbria, if we improved the treatment of high BP and AF, within 3 years 6 heart attacks could be prevented (around 190 strokes can be prevented). This could have even more impact if can identify and support people at risk.</a:t>
            </a:r>
            <a:br>
              <a:rPr lang="en-GB" sz="3200" b="1" dirty="0">
                <a:latin typeface="+mj-lt"/>
              </a:rPr>
            </a:b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4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AD7B-630A-4A52-AFDC-69EEA54B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From Public Health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F297A-527E-4CE8-B0FD-C857DBDE5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400" b="1" dirty="0"/>
              <a:t>Main risk factors:</a:t>
            </a:r>
            <a:endParaRPr lang="en-GB" sz="2400" dirty="0"/>
          </a:p>
          <a:p>
            <a:pPr lvl="1"/>
            <a:r>
              <a:rPr lang="en-GB" sz="2400" b="1" dirty="0"/>
              <a:t>Smoking</a:t>
            </a:r>
            <a:r>
              <a:rPr lang="en-GB" sz="2400" dirty="0"/>
              <a:t>: 9000 people in Copeland over the age of 15 are recorded by their GP as being a smoker. People with manual occupations have a 33% chance of smoking.</a:t>
            </a:r>
          </a:p>
          <a:p>
            <a:pPr lvl="1"/>
            <a:r>
              <a:rPr lang="en-GB" sz="2400" b="1" dirty="0"/>
              <a:t>Lack of physical activity</a:t>
            </a:r>
            <a:r>
              <a:rPr lang="en-GB" sz="2400" dirty="0"/>
              <a:t>: 1 in 4 adults in Copeland are not getting enough physical activity (compared to other districts in Cumbria).</a:t>
            </a:r>
          </a:p>
          <a:p>
            <a:pPr lvl="1"/>
            <a:r>
              <a:rPr lang="en-GB" sz="2400" b="1" dirty="0"/>
              <a:t>Being overweight or obese</a:t>
            </a:r>
            <a:r>
              <a:rPr lang="en-GB" sz="2400" dirty="0"/>
              <a:t>: 65% of adults in Copeland are overweight or obese</a:t>
            </a:r>
          </a:p>
          <a:p>
            <a:pPr lvl="1"/>
            <a:r>
              <a:rPr lang="en-GB" sz="2400" b="1" dirty="0"/>
              <a:t>Excessive alcohol consumption</a:t>
            </a:r>
            <a:r>
              <a:rPr lang="en-GB" sz="2400" dirty="0"/>
              <a:t>: Hospital admissions for alcohol consumption rate is 25% higher in Copeland than the national average.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42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C48A-0F97-4888-A624-C74607DB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From Public Health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E27E0-F8CD-40CB-96DB-EC6327C1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400" b="1" dirty="0"/>
              <a:t>Deaths from stroke:</a:t>
            </a:r>
            <a:endParaRPr lang="en-GB" sz="2400" dirty="0"/>
          </a:p>
          <a:p>
            <a:pPr lvl="1"/>
            <a:r>
              <a:rPr lang="en-GB" sz="2400" b="1" dirty="0" err="1"/>
              <a:t>Kells</a:t>
            </a:r>
            <a:r>
              <a:rPr lang="en-GB" sz="2400" b="1" dirty="0"/>
              <a:t> ward has the highest mortality rate for strokes in Copeland</a:t>
            </a:r>
            <a:r>
              <a:rPr lang="en-GB" sz="2400" dirty="0"/>
              <a:t> – it is 104% higher than the national average.</a:t>
            </a:r>
          </a:p>
          <a:p>
            <a:pPr lvl="1"/>
            <a:r>
              <a:rPr lang="en-GB" sz="2400" b="1" dirty="0"/>
              <a:t>Moresby ward has the second highest mortality rate for strokes in Copeland</a:t>
            </a:r>
            <a:r>
              <a:rPr lang="en-GB" sz="2400" dirty="0"/>
              <a:t> – 95.8% higher than national average.</a:t>
            </a:r>
          </a:p>
          <a:p>
            <a:pPr marL="0" lvl="0" indent="0">
              <a:buNone/>
            </a:pPr>
            <a:r>
              <a:rPr lang="en-GB" sz="2400" b="1" dirty="0"/>
              <a:t>Emergency hospital admissions due to strokes:</a:t>
            </a:r>
            <a:endParaRPr lang="en-GB" sz="2400" dirty="0"/>
          </a:p>
          <a:p>
            <a:pPr lvl="0"/>
            <a:r>
              <a:rPr lang="en-GB" sz="2400" dirty="0"/>
              <a:t>Harbour ward has the highest rate in Copeland – 42% higher than the national average.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89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3B3D-A82A-44CD-AD5D-2FC6A516E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51928"/>
            <a:ext cx="8458200" cy="2387600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rgbClr val="E53422"/>
                </a:solidFill>
              </a:rPr>
              <a:t>Some actions from the prevention programme:</a:t>
            </a:r>
            <a:br>
              <a:rPr lang="en-GB" sz="4000" dirty="0">
                <a:solidFill>
                  <a:srgbClr val="E53422"/>
                </a:solidFill>
              </a:rPr>
            </a:br>
            <a:r>
              <a:rPr lang="en-GB" sz="4000" dirty="0">
                <a:solidFill>
                  <a:srgbClr val="E53422"/>
                </a:solidFill>
              </a:rPr>
              <a:t/>
            </a:r>
            <a:br>
              <a:rPr lang="en-GB" sz="4000" dirty="0">
                <a:solidFill>
                  <a:srgbClr val="E53422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Identify who we are targeting in North Cumbria and then provide relevant programmes and activities for them.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1 - How can we find those 7000 people in Copeland with AF and identify what need to do next?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2 - Encourage genuine partnership within the area: our programme is about prevention but also about support after stroke – which groups and support networks exist in the community?</a:t>
            </a:r>
            <a:br>
              <a:rPr lang="en-GB" sz="3100" dirty="0">
                <a:solidFill>
                  <a:schemeClr val="tx1"/>
                </a:solidFill>
              </a:rPr>
            </a:br>
            <a:endParaRPr lang="en-GB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C966F0-8D7B-4D44-99DB-5DBA006FF8BA}"/>
              </a:ext>
            </a:extLst>
          </p:cNvPr>
          <p:cNvSpPr/>
          <p:nvPr/>
        </p:nvSpPr>
        <p:spPr>
          <a:xfrm>
            <a:off x="512956" y="1214301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>
                <a:latin typeface="DIN" pitchFamily="2" charset="0"/>
              </a:rPr>
              <a:t>Institute for Voluntary </a:t>
            </a:r>
            <a:br>
              <a:rPr lang="en-GB" sz="1400" b="1" dirty="0">
                <a:latin typeface="DIN" pitchFamily="2" charset="0"/>
              </a:rPr>
            </a:br>
            <a:r>
              <a:rPr lang="en-GB" sz="1400" b="1" dirty="0">
                <a:latin typeface="DIN" pitchFamily="2" charset="0"/>
              </a:rPr>
              <a:t>Action Research </a:t>
            </a:r>
            <a:endParaRPr lang="en-GB" sz="1400" dirty="0">
              <a:latin typeface="DIN" pitchFamily="2" charset="0"/>
            </a:endParaRPr>
          </a:p>
          <a:p>
            <a:r>
              <a:rPr lang="en-GB" sz="1400" dirty="0">
                <a:latin typeface="DIN" pitchFamily="2" charset="0"/>
              </a:rPr>
              <a:t>020 7921 2940</a:t>
            </a:r>
          </a:p>
          <a:p>
            <a:r>
              <a:rPr lang="en-GB" sz="1400" dirty="0">
                <a:latin typeface="DIN" pitchFamily="2" charset="0"/>
              </a:rPr>
              <a:t>@IVAR_UK</a:t>
            </a:r>
          </a:p>
          <a:p>
            <a:r>
              <a:rPr lang="en-GB" sz="1400" dirty="0" err="1">
                <a:latin typeface="DIN" pitchFamily="2" charset="0"/>
              </a:rPr>
              <a:t>ivar.org.uk</a:t>
            </a:r>
            <a:endParaRPr lang="en-GB" sz="1400" dirty="0">
              <a:latin typeface="DIN" pitchFamily="2" charset="0"/>
            </a:endParaRPr>
          </a:p>
          <a:p>
            <a:r>
              <a:rPr lang="en-GB" sz="1400" dirty="0">
                <a:latin typeface="DIN" pitchFamily="2" charset="0"/>
              </a:rPr>
              <a:t/>
            </a:r>
            <a:br>
              <a:rPr lang="en-GB" sz="1400" dirty="0">
                <a:latin typeface="DIN" pitchFamily="2" charset="0"/>
              </a:rPr>
            </a:br>
            <a:endParaRPr lang="en-GB" sz="1400" dirty="0">
              <a:latin typeface="DIN" pitchFamily="2" charset="0"/>
            </a:endParaRPr>
          </a:p>
          <a:p>
            <a:r>
              <a:rPr lang="en-GB" sz="1400" b="1" dirty="0">
                <a:latin typeface="DIN" pitchFamily="2" charset="0"/>
              </a:rPr>
              <a:t>Social Enterprise UK</a:t>
            </a:r>
            <a:endParaRPr lang="en-GB" sz="1400" dirty="0">
              <a:latin typeface="DIN" pitchFamily="2" charset="0"/>
            </a:endParaRPr>
          </a:p>
          <a:p>
            <a:r>
              <a:rPr lang="en-GB" sz="1400" dirty="0">
                <a:latin typeface="DIN" pitchFamily="2" charset="0"/>
              </a:rPr>
              <a:t>0203 589 4950</a:t>
            </a:r>
          </a:p>
          <a:p>
            <a:r>
              <a:rPr lang="en-GB" sz="1400" dirty="0">
                <a:latin typeface="DIN" pitchFamily="2" charset="0"/>
              </a:rPr>
              <a:t>@</a:t>
            </a:r>
            <a:r>
              <a:rPr lang="en-GB" sz="1400" dirty="0" err="1">
                <a:latin typeface="DIN" pitchFamily="2" charset="0"/>
              </a:rPr>
              <a:t>SocialEnt_UK</a:t>
            </a:r>
            <a:endParaRPr lang="en-GB" sz="1400" dirty="0">
              <a:latin typeface="DIN" pitchFamily="2" charset="0"/>
            </a:endParaRPr>
          </a:p>
          <a:p>
            <a:r>
              <a:rPr lang="en-GB" sz="1400" dirty="0" err="1">
                <a:latin typeface="DIN" pitchFamily="2" charset="0"/>
              </a:rPr>
              <a:t>socialenterprise.org.uk</a:t>
            </a:r>
            <a:endParaRPr lang="en-GB" sz="1400" dirty="0">
              <a:effectLst/>
              <a:latin typeface="DI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2ED94-34C5-1A4C-8C5E-FDEAF859ECDB}"/>
              </a:ext>
            </a:extLst>
          </p:cNvPr>
          <p:cNvSpPr/>
          <p:nvPr/>
        </p:nvSpPr>
        <p:spPr>
          <a:xfrm>
            <a:off x="4696793" y="1203150"/>
            <a:ext cx="3880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DIN" pitchFamily="2" charset="0"/>
              </a:rPr>
              <a:t>To read more about Building Health Partnerships, please visit</a:t>
            </a:r>
          </a:p>
          <a:p>
            <a:r>
              <a:rPr lang="en-GB" sz="2400" b="1" dirty="0" err="1">
                <a:latin typeface="DIN" pitchFamily="2" charset="0"/>
                <a:hlinkClick r:id="rId2"/>
              </a:rPr>
              <a:t>ivar.org.uk</a:t>
            </a:r>
            <a:r>
              <a:rPr lang="en-GB" sz="2400" b="1" dirty="0">
                <a:latin typeface="DIN" pitchFamily="2" charset="0"/>
                <a:hlinkClick r:id="rId2"/>
              </a:rPr>
              <a:t>/our-research/building-health-partnerships</a:t>
            </a:r>
            <a:endParaRPr lang="en-GB" sz="2400" dirty="0">
              <a:effectLst/>
              <a:latin typeface="D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 and en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rporate deign June 2010">
  <a:themeElements>
    <a:clrScheme name="">
      <a:dk1>
        <a:srgbClr val="008AB0"/>
      </a:dk1>
      <a:lt1>
        <a:srgbClr val="FFFFFF"/>
      </a:lt1>
      <a:dk2>
        <a:srgbClr val="000000"/>
      </a:dk2>
      <a:lt2>
        <a:srgbClr val="003366"/>
      </a:lt2>
      <a:accent1>
        <a:srgbClr val="990000"/>
      </a:accent1>
      <a:accent2>
        <a:srgbClr val="3333CC"/>
      </a:accent2>
      <a:accent3>
        <a:srgbClr val="FFFFFF"/>
      </a:accent3>
      <a:accent4>
        <a:srgbClr val="007596"/>
      </a:accent4>
      <a:accent5>
        <a:srgbClr val="CA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orporate deign Jun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rporate deign June 201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deign June 201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deign June 201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deign June 201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deign June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deign June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deign June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212</Words>
  <Application>Microsoft Office PowerPoint</Application>
  <PresentationFormat>On-screen Show (4:3)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 Light</vt:lpstr>
      <vt:lpstr>Arial</vt:lpstr>
      <vt:lpstr>Calibri</vt:lpstr>
      <vt:lpstr>DIN</vt:lpstr>
      <vt:lpstr>DIN Regular</vt:lpstr>
      <vt:lpstr>DIN-Regular</vt:lpstr>
      <vt:lpstr>DIN-Medium</vt:lpstr>
      <vt:lpstr>DIN-Light</vt:lpstr>
      <vt:lpstr>Office Theme</vt:lpstr>
      <vt:lpstr>Start and end slides</vt:lpstr>
      <vt:lpstr>1_corporate deign June 2010</vt:lpstr>
      <vt:lpstr>PowerPoint Presentation</vt:lpstr>
      <vt:lpstr>    Around 7,000 people in Copeland live with unrecognised high blood pressure (BP)  Around 1400 of these people aren’t treated properly – urgency to change this   </vt:lpstr>
      <vt:lpstr>    In Copeland, there are around 300 people with AF who are known about but not treated. If we treat 25 of those cases, 1 stroke could be prevented. </vt:lpstr>
      <vt:lpstr>    If we could detect and treat more of these individuals, then we could prevent more strokes.   Across North Cumbria, if we improved the treatment of high BP and AF, within 3 years 6 heart attacks could be prevented (around 190 strokes can be prevented). This could have even more impact if can identify and support people at risk. </vt:lpstr>
      <vt:lpstr>From Public Health data</vt:lpstr>
      <vt:lpstr>From Public Health data</vt:lpstr>
      <vt:lpstr>     Some actions from the prevention programme:  Identify who we are targeting in North Cumbria and then provide relevant programmes and activities for them.  1 - How can we find those 7000 people in Copeland with AF and identify what need to do next?  2 - Encourage genuine partnership within the area: our programme is about prevention but also about support after stroke – which groups and support networks exist in the community?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Vanessa Norris</cp:lastModifiedBy>
  <cp:revision>10</cp:revision>
  <dcterms:created xsi:type="dcterms:W3CDTF">2019-01-31T12:44:21Z</dcterms:created>
  <dcterms:modified xsi:type="dcterms:W3CDTF">2019-09-03T15:16:25Z</dcterms:modified>
</cp:coreProperties>
</file>