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0"/>
  </p:notesMasterIdLst>
  <p:sldIdLst>
    <p:sldId id="256" r:id="rId3"/>
    <p:sldId id="551" r:id="rId4"/>
    <p:sldId id="273" r:id="rId5"/>
    <p:sldId id="547" r:id="rId6"/>
    <p:sldId id="310" r:id="rId7"/>
    <p:sldId id="372" r:id="rId8"/>
    <p:sldId id="305" r:id="rId9"/>
    <p:sldId id="586" r:id="rId10"/>
    <p:sldId id="587" r:id="rId11"/>
    <p:sldId id="588" r:id="rId12"/>
    <p:sldId id="390" r:id="rId13"/>
    <p:sldId id="563" r:id="rId14"/>
    <p:sldId id="556" r:id="rId15"/>
    <p:sldId id="577" r:id="rId16"/>
    <p:sldId id="544" r:id="rId17"/>
    <p:sldId id="573" r:id="rId18"/>
    <p:sldId id="576" r:id="rId19"/>
    <p:sldId id="570" r:id="rId20"/>
    <p:sldId id="572" r:id="rId21"/>
    <p:sldId id="585" r:id="rId22"/>
    <p:sldId id="580" r:id="rId23"/>
    <p:sldId id="571" r:id="rId24"/>
    <p:sldId id="582" r:id="rId25"/>
    <p:sldId id="583" r:id="rId26"/>
    <p:sldId id="584" r:id="rId27"/>
    <p:sldId id="369" r:id="rId28"/>
    <p:sldId id="581" r:id="rId2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2B0FCF-973B-473A-89E2-47994D304821}">
          <p14:sldIdLst>
            <p14:sldId id="256"/>
            <p14:sldId id="551"/>
            <p14:sldId id="273"/>
            <p14:sldId id="547"/>
            <p14:sldId id="310"/>
            <p14:sldId id="372"/>
            <p14:sldId id="305"/>
            <p14:sldId id="586"/>
            <p14:sldId id="587"/>
            <p14:sldId id="588"/>
            <p14:sldId id="390"/>
            <p14:sldId id="563"/>
            <p14:sldId id="556"/>
            <p14:sldId id="577"/>
            <p14:sldId id="544"/>
            <p14:sldId id="573"/>
            <p14:sldId id="576"/>
            <p14:sldId id="570"/>
            <p14:sldId id="572"/>
            <p14:sldId id="585"/>
            <p14:sldId id="580"/>
            <p14:sldId id="571"/>
            <p14:sldId id="582"/>
            <p14:sldId id="583"/>
            <p14:sldId id="584"/>
            <p14:sldId id="369"/>
            <p14:sldId id="5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4" orient="horz" pos="1774" userDrawn="1">
          <p15:clr>
            <a:srgbClr val="A4A3A4"/>
          </p15:clr>
        </p15:guide>
        <p15:guide id="5" pos="5420" userDrawn="1">
          <p15:clr>
            <a:srgbClr val="A4A3A4"/>
          </p15:clr>
        </p15:guide>
        <p15:guide id="6" orient="horz" pos="822" userDrawn="1">
          <p15:clr>
            <a:srgbClr val="A4A3A4"/>
          </p15:clr>
        </p15:guide>
        <p15:guide id="7" pos="14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kenzie, Carrie" initials="MC" lastIdx="1" clrIdx="0">
    <p:extLst>
      <p:ext uri="{19B8F6BF-5375-455C-9EA6-DF929625EA0E}">
        <p15:presenceInfo xmlns:p15="http://schemas.microsoft.com/office/powerpoint/2012/main" userId="S-1-5-21-597545548-1168997572-679101248-1754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7" autoAdjust="0"/>
    <p:restoredTop sz="96459" autoAdjust="0"/>
  </p:normalViewPr>
  <p:slideViewPr>
    <p:cSldViewPr snapToGrid="0">
      <p:cViewPr varScale="1">
        <p:scale>
          <a:sx n="105" d="100"/>
          <a:sy n="105" d="100"/>
        </p:scale>
        <p:origin x="1566" y="108"/>
      </p:cViewPr>
      <p:guideLst>
        <p:guide orient="horz" pos="731"/>
        <p:guide pos="272"/>
        <p:guide orient="horz" pos="1774"/>
        <p:guide pos="5420"/>
        <p:guide orient="horz" pos="822"/>
        <p:guide pos="145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8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0T11:31:32.12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1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1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2F142-B509-4EC2-903F-5822D1654708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80334F3-55A4-401C-9BE1-2CDC966BBB62}">
      <dgm:prSet phldrT="[Text]" custT="1"/>
      <dgm:spPr/>
      <dgm:t>
        <a:bodyPr/>
        <a:lstStyle/>
        <a:p>
          <a:r>
            <a:rPr lang="en-GB" sz="1600" b="1" dirty="0"/>
            <a:t>Building Health Partnerships</a:t>
          </a:r>
        </a:p>
      </dgm:t>
    </dgm:pt>
    <dgm:pt modelId="{058C9EAE-8A22-4144-822A-C4374CD78571}" type="parTrans" cxnId="{2EB85F27-EEF8-4A3A-B7D7-9E66806D7017}">
      <dgm:prSet/>
      <dgm:spPr/>
      <dgm:t>
        <a:bodyPr/>
        <a:lstStyle/>
        <a:p>
          <a:endParaRPr lang="en-GB"/>
        </a:p>
      </dgm:t>
    </dgm:pt>
    <dgm:pt modelId="{0A03A694-4225-47D9-AA4D-22954AB90EB4}" type="sibTrans" cxnId="{2EB85F27-EEF8-4A3A-B7D7-9E66806D7017}">
      <dgm:prSet/>
      <dgm:spPr/>
      <dgm:t>
        <a:bodyPr/>
        <a:lstStyle/>
        <a:p>
          <a:endParaRPr lang="en-GB"/>
        </a:p>
      </dgm:t>
    </dgm:pt>
    <dgm:pt modelId="{BC17E3A7-F29C-4654-B331-9351DE3EDA2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600" b="1" dirty="0"/>
            <a:t>Development of VCFS networks at place level </a:t>
          </a:r>
        </a:p>
      </dgm:t>
    </dgm:pt>
    <dgm:pt modelId="{D12211BE-5B59-4C17-BBEF-9D540E9DCC4D}" type="parTrans" cxnId="{B6587434-D0C8-4165-B61D-BA80C6B9E683}">
      <dgm:prSet/>
      <dgm:spPr/>
      <dgm:t>
        <a:bodyPr/>
        <a:lstStyle/>
        <a:p>
          <a:endParaRPr lang="en-GB"/>
        </a:p>
      </dgm:t>
    </dgm:pt>
    <dgm:pt modelId="{73731558-2ED3-4F12-A6EF-3718E684301D}" type="sibTrans" cxnId="{B6587434-D0C8-4165-B61D-BA80C6B9E683}">
      <dgm:prSet/>
      <dgm:spPr/>
      <dgm:t>
        <a:bodyPr/>
        <a:lstStyle/>
        <a:p>
          <a:endParaRPr lang="en-GB"/>
        </a:p>
      </dgm:t>
    </dgm:pt>
    <dgm:pt modelId="{F1E71677-A24C-45A9-8407-A474537A200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600" b="1" dirty="0"/>
            <a:t>Principles of working together</a:t>
          </a:r>
        </a:p>
      </dgm:t>
    </dgm:pt>
    <dgm:pt modelId="{4A3383DC-CB1B-4A86-B7F8-BBF55A133D12}" type="parTrans" cxnId="{7030580F-6A45-45DA-BAAF-A6F66B8663D0}">
      <dgm:prSet/>
      <dgm:spPr/>
      <dgm:t>
        <a:bodyPr/>
        <a:lstStyle/>
        <a:p>
          <a:endParaRPr lang="en-GB"/>
        </a:p>
      </dgm:t>
    </dgm:pt>
    <dgm:pt modelId="{F752AFE3-1683-4424-A68B-E2055FC7FEC2}" type="sibTrans" cxnId="{7030580F-6A45-45DA-BAAF-A6F66B8663D0}">
      <dgm:prSet/>
      <dgm:spPr/>
      <dgm:t>
        <a:bodyPr/>
        <a:lstStyle/>
        <a:p>
          <a:endParaRPr lang="en-GB"/>
        </a:p>
      </dgm:t>
    </dgm:pt>
    <dgm:pt modelId="{110DEEB9-39F6-4AAD-8D96-7826D6471A8F}">
      <dgm:prSet phldrT="[Text]" custT="1"/>
      <dgm:spPr/>
      <dgm:t>
        <a:bodyPr/>
        <a:lstStyle/>
        <a:p>
          <a:r>
            <a:rPr lang="en-GB" sz="1600" b="1" dirty="0"/>
            <a:t>Representation on ICS /ICP Boards</a:t>
          </a:r>
        </a:p>
      </dgm:t>
    </dgm:pt>
    <dgm:pt modelId="{6537A4B8-ABF6-4A20-93D6-619EA9E16087}" type="parTrans" cxnId="{C238EE59-2AAB-4208-B81E-58C59A16B571}">
      <dgm:prSet/>
      <dgm:spPr/>
      <dgm:t>
        <a:bodyPr/>
        <a:lstStyle/>
        <a:p>
          <a:endParaRPr lang="en-GB"/>
        </a:p>
      </dgm:t>
    </dgm:pt>
    <dgm:pt modelId="{573C836A-3CF8-4520-BB9F-FC06A6450193}" type="sibTrans" cxnId="{C238EE59-2AAB-4208-B81E-58C59A16B571}">
      <dgm:prSet/>
      <dgm:spPr/>
      <dgm:t>
        <a:bodyPr/>
        <a:lstStyle/>
        <a:p>
          <a:endParaRPr lang="en-GB"/>
        </a:p>
      </dgm:t>
    </dgm:pt>
    <dgm:pt modelId="{B364E06C-9889-42F0-B575-9B19195F097B}" type="pres">
      <dgm:prSet presAssocID="{F802F142-B509-4EC2-903F-5822D16547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FE8F2-14F8-422C-8FF6-A3DA53E87960}" type="pres">
      <dgm:prSet presAssocID="{580334F3-55A4-401C-9BE1-2CDC966BBB6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7C375-B9FB-492E-9D40-FDB9155E05C5}" type="pres">
      <dgm:prSet presAssocID="{580334F3-55A4-401C-9BE1-2CDC966BBB62}" presName="spNode" presStyleCnt="0"/>
      <dgm:spPr/>
    </dgm:pt>
    <dgm:pt modelId="{215706C1-B76F-43FE-BB29-A3569B00F55E}" type="pres">
      <dgm:prSet presAssocID="{0A03A694-4225-47D9-AA4D-22954AB90EB4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33C078C-FD4C-4922-8015-5BC1988B746E}" type="pres">
      <dgm:prSet presAssocID="{BC17E3A7-F29C-4654-B331-9351DE3EDA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1B26B-786D-46EE-BED8-3257B0F055EA}" type="pres">
      <dgm:prSet presAssocID="{BC17E3A7-F29C-4654-B331-9351DE3EDA2D}" presName="spNode" presStyleCnt="0"/>
      <dgm:spPr/>
    </dgm:pt>
    <dgm:pt modelId="{12961D40-6B77-4AAB-AB98-00A604E013B4}" type="pres">
      <dgm:prSet presAssocID="{73731558-2ED3-4F12-A6EF-3718E684301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292DF21-D64A-4078-82F8-8159D85F5748}" type="pres">
      <dgm:prSet presAssocID="{F1E71677-A24C-45A9-8407-A474537A20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971CB-F0BF-445D-8F8F-45D6AA0A0FB2}" type="pres">
      <dgm:prSet presAssocID="{F1E71677-A24C-45A9-8407-A474537A2003}" presName="spNode" presStyleCnt="0"/>
      <dgm:spPr/>
    </dgm:pt>
    <dgm:pt modelId="{BC3CF113-86AC-45E0-BCE4-08D2429654D8}" type="pres">
      <dgm:prSet presAssocID="{F752AFE3-1683-4424-A68B-E2055FC7FEC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883308A-4DD9-4BDB-9749-F7F02C14CA2A}" type="pres">
      <dgm:prSet presAssocID="{110DEEB9-39F6-4AAD-8D96-7826D6471A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ECC3C-C496-4942-8698-74E3387EF8E9}" type="pres">
      <dgm:prSet presAssocID="{110DEEB9-39F6-4AAD-8D96-7826D6471A8F}" presName="spNode" presStyleCnt="0"/>
      <dgm:spPr/>
    </dgm:pt>
    <dgm:pt modelId="{B59C1263-AEB0-42EF-93FF-4D3168B11E01}" type="pres">
      <dgm:prSet presAssocID="{573C836A-3CF8-4520-BB9F-FC06A645019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EB85F27-EEF8-4A3A-B7D7-9E66806D7017}" srcId="{F802F142-B509-4EC2-903F-5822D1654708}" destId="{580334F3-55A4-401C-9BE1-2CDC966BBB62}" srcOrd="0" destOrd="0" parTransId="{058C9EAE-8A22-4144-822A-C4374CD78571}" sibTransId="{0A03A694-4225-47D9-AA4D-22954AB90EB4}"/>
    <dgm:cxn modelId="{0B9A4F15-DBC3-4C46-9E60-4EAC3661F350}" type="presOf" srcId="{573C836A-3CF8-4520-BB9F-FC06A6450193}" destId="{B59C1263-AEB0-42EF-93FF-4D3168B11E01}" srcOrd="0" destOrd="0" presId="urn:microsoft.com/office/officeart/2005/8/layout/cycle5"/>
    <dgm:cxn modelId="{DE1E47FE-2139-4574-827D-7DD749017FAA}" type="presOf" srcId="{F802F142-B509-4EC2-903F-5822D1654708}" destId="{B364E06C-9889-42F0-B575-9B19195F097B}" srcOrd="0" destOrd="0" presId="urn:microsoft.com/office/officeart/2005/8/layout/cycle5"/>
    <dgm:cxn modelId="{C238EE59-2AAB-4208-B81E-58C59A16B571}" srcId="{F802F142-B509-4EC2-903F-5822D1654708}" destId="{110DEEB9-39F6-4AAD-8D96-7826D6471A8F}" srcOrd="3" destOrd="0" parTransId="{6537A4B8-ABF6-4A20-93D6-619EA9E16087}" sibTransId="{573C836A-3CF8-4520-BB9F-FC06A6450193}"/>
    <dgm:cxn modelId="{B6587434-D0C8-4165-B61D-BA80C6B9E683}" srcId="{F802F142-B509-4EC2-903F-5822D1654708}" destId="{BC17E3A7-F29C-4654-B331-9351DE3EDA2D}" srcOrd="1" destOrd="0" parTransId="{D12211BE-5B59-4C17-BBEF-9D540E9DCC4D}" sibTransId="{73731558-2ED3-4F12-A6EF-3718E684301D}"/>
    <dgm:cxn modelId="{0E3EAF8A-9DC0-4AD0-8548-38D2A831EC8A}" type="presOf" srcId="{0A03A694-4225-47D9-AA4D-22954AB90EB4}" destId="{215706C1-B76F-43FE-BB29-A3569B00F55E}" srcOrd="0" destOrd="0" presId="urn:microsoft.com/office/officeart/2005/8/layout/cycle5"/>
    <dgm:cxn modelId="{DDE9ED4D-B9C4-4D1E-9C53-22CAE926F058}" type="presOf" srcId="{F1E71677-A24C-45A9-8407-A474537A2003}" destId="{2292DF21-D64A-4078-82F8-8159D85F5748}" srcOrd="0" destOrd="0" presId="urn:microsoft.com/office/officeart/2005/8/layout/cycle5"/>
    <dgm:cxn modelId="{4A2E2AF9-6943-440C-904D-3307B279C039}" type="presOf" srcId="{580334F3-55A4-401C-9BE1-2CDC966BBB62}" destId="{2DEFE8F2-14F8-422C-8FF6-A3DA53E87960}" srcOrd="0" destOrd="0" presId="urn:microsoft.com/office/officeart/2005/8/layout/cycle5"/>
    <dgm:cxn modelId="{9DF58452-BDC6-4E88-AADA-E1713AC4763D}" type="presOf" srcId="{110DEEB9-39F6-4AAD-8D96-7826D6471A8F}" destId="{0883308A-4DD9-4BDB-9749-F7F02C14CA2A}" srcOrd="0" destOrd="0" presId="urn:microsoft.com/office/officeart/2005/8/layout/cycle5"/>
    <dgm:cxn modelId="{8E20A8A7-36F7-413D-8071-CB05EC16F294}" type="presOf" srcId="{F752AFE3-1683-4424-A68B-E2055FC7FEC2}" destId="{BC3CF113-86AC-45E0-BCE4-08D2429654D8}" srcOrd="0" destOrd="0" presId="urn:microsoft.com/office/officeart/2005/8/layout/cycle5"/>
    <dgm:cxn modelId="{4E537882-0562-48A6-BE0E-2C8F8D583021}" type="presOf" srcId="{BC17E3A7-F29C-4654-B331-9351DE3EDA2D}" destId="{F33C078C-FD4C-4922-8015-5BC1988B746E}" srcOrd="0" destOrd="0" presId="urn:microsoft.com/office/officeart/2005/8/layout/cycle5"/>
    <dgm:cxn modelId="{7030580F-6A45-45DA-BAAF-A6F66B8663D0}" srcId="{F802F142-B509-4EC2-903F-5822D1654708}" destId="{F1E71677-A24C-45A9-8407-A474537A2003}" srcOrd="2" destOrd="0" parTransId="{4A3383DC-CB1B-4A86-B7F8-BBF55A133D12}" sibTransId="{F752AFE3-1683-4424-A68B-E2055FC7FEC2}"/>
    <dgm:cxn modelId="{F2523B59-3EA4-4A0C-9443-2F3CDDC68C75}" type="presOf" srcId="{73731558-2ED3-4F12-A6EF-3718E684301D}" destId="{12961D40-6B77-4AAB-AB98-00A604E013B4}" srcOrd="0" destOrd="0" presId="urn:microsoft.com/office/officeart/2005/8/layout/cycle5"/>
    <dgm:cxn modelId="{8D88DDEB-5E22-4120-B04D-A8E64615B9B8}" type="presParOf" srcId="{B364E06C-9889-42F0-B575-9B19195F097B}" destId="{2DEFE8F2-14F8-422C-8FF6-A3DA53E87960}" srcOrd="0" destOrd="0" presId="urn:microsoft.com/office/officeart/2005/8/layout/cycle5"/>
    <dgm:cxn modelId="{597A7071-091C-4275-B99D-1A952EEBF407}" type="presParOf" srcId="{B364E06C-9889-42F0-B575-9B19195F097B}" destId="{4017C375-B9FB-492E-9D40-FDB9155E05C5}" srcOrd="1" destOrd="0" presId="urn:microsoft.com/office/officeart/2005/8/layout/cycle5"/>
    <dgm:cxn modelId="{3D37472A-358D-41AE-B29B-CAA0A60DEAA6}" type="presParOf" srcId="{B364E06C-9889-42F0-B575-9B19195F097B}" destId="{215706C1-B76F-43FE-BB29-A3569B00F55E}" srcOrd="2" destOrd="0" presId="urn:microsoft.com/office/officeart/2005/8/layout/cycle5"/>
    <dgm:cxn modelId="{8150BDA1-6F6E-4781-A4BC-F6EC13B5B58E}" type="presParOf" srcId="{B364E06C-9889-42F0-B575-9B19195F097B}" destId="{F33C078C-FD4C-4922-8015-5BC1988B746E}" srcOrd="3" destOrd="0" presId="urn:microsoft.com/office/officeart/2005/8/layout/cycle5"/>
    <dgm:cxn modelId="{0F7DA77A-46A8-4C1A-BFE7-A73994B7B500}" type="presParOf" srcId="{B364E06C-9889-42F0-B575-9B19195F097B}" destId="{D3E1B26B-786D-46EE-BED8-3257B0F055EA}" srcOrd="4" destOrd="0" presId="urn:microsoft.com/office/officeart/2005/8/layout/cycle5"/>
    <dgm:cxn modelId="{5604AA2D-ACDA-44DC-B7F5-2AA94378E8EE}" type="presParOf" srcId="{B364E06C-9889-42F0-B575-9B19195F097B}" destId="{12961D40-6B77-4AAB-AB98-00A604E013B4}" srcOrd="5" destOrd="0" presId="urn:microsoft.com/office/officeart/2005/8/layout/cycle5"/>
    <dgm:cxn modelId="{C0BA6ED8-653E-49CA-A84A-1345A44A50E9}" type="presParOf" srcId="{B364E06C-9889-42F0-B575-9B19195F097B}" destId="{2292DF21-D64A-4078-82F8-8159D85F5748}" srcOrd="6" destOrd="0" presId="urn:microsoft.com/office/officeart/2005/8/layout/cycle5"/>
    <dgm:cxn modelId="{21450809-7682-4B14-BACF-A13E078140E2}" type="presParOf" srcId="{B364E06C-9889-42F0-B575-9B19195F097B}" destId="{9E5971CB-F0BF-445D-8F8F-45D6AA0A0FB2}" srcOrd="7" destOrd="0" presId="urn:microsoft.com/office/officeart/2005/8/layout/cycle5"/>
    <dgm:cxn modelId="{B9E04F7B-CB1C-48F5-8B43-040563B000C2}" type="presParOf" srcId="{B364E06C-9889-42F0-B575-9B19195F097B}" destId="{BC3CF113-86AC-45E0-BCE4-08D2429654D8}" srcOrd="8" destOrd="0" presId="urn:microsoft.com/office/officeart/2005/8/layout/cycle5"/>
    <dgm:cxn modelId="{A20584EB-7677-4799-8A67-E0E9FB347E59}" type="presParOf" srcId="{B364E06C-9889-42F0-B575-9B19195F097B}" destId="{0883308A-4DD9-4BDB-9749-F7F02C14CA2A}" srcOrd="9" destOrd="0" presId="urn:microsoft.com/office/officeart/2005/8/layout/cycle5"/>
    <dgm:cxn modelId="{B359F7BF-8ECD-48A5-95A0-53576BDC796F}" type="presParOf" srcId="{B364E06C-9889-42F0-B575-9B19195F097B}" destId="{479ECC3C-C496-4942-8698-74E3387EF8E9}" srcOrd="10" destOrd="0" presId="urn:microsoft.com/office/officeart/2005/8/layout/cycle5"/>
    <dgm:cxn modelId="{FABA43C2-F24E-4910-A456-7980FE8FB9AD}" type="presParOf" srcId="{B364E06C-9889-42F0-B575-9B19195F097B}" destId="{B59C1263-AEB0-42EF-93FF-4D3168B11E0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E69C9-1E4B-4CDC-9E6B-00A9FBA9A21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DE96DA-1F8F-4459-A9A8-19C18DB96711}">
      <dgm:prSet phldrT="[Text]"/>
      <dgm:spPr/>
      <dgm:t>
        <a:bodyPr/>
        <a:lstStyle/>
        <a:p>
          <a:r>
            <a:rPr lang="en-GB" dirty="0"/>
            <a:t>Features of VCSE partnerships at this level</a:t>
          </a:r>
        </a:p>
      </dgm:t>
    </dgm:pt>
    <dgm:pt modelId="{ABE7B566-2972-4BEB-802F-3CDFFB0AD4F2}" type="parTrans" cxnId="{CB3D7A25-C7AF-46A9-846E-E138AA0E6D3A}">
      <dgm:prSet/>
      <dgm:spPr/>
      <dgm:t>
        <a:bodyPr/>
        <a:lstStyle/>
        <a:p>
          <a:endParaRPr lang="en-GB"/>
        </a:p>
      </dgm:t>
    </dgm:pt>
    <dgm:pt modelId="{05D82B99-17C5-4A99-92E6-1DB8B3F822E7}" type="sibTrans" cxnId="{CB3D7A25-C7AF-46A9-846E-E138AA0E6D3A}">
      <dgm:prSet/>
      <dgm:spPr/>
      <dgm:t>
        <a:bodyPr/>
        <a:lstStyle/>
        <a:p>
          <a:endParaRPr lang="en-GB"/>
        </a:p>
      </dgm:t>
    </dgm:pt>
    <dgm:pt modelId="{697E2323-E065-4498-BCB5-6BC3A7F74085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VCSE included as partner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on multi-disciplinary teams along with health, social care, supporting high-risk individuals and high-intensity service users</a:t>
          </a:r>
        </a:p>
      </dgm:t>
    </dgm:pt>
    <dgm:pt modelId="{84F4A7F1-4E25-4734-B8A5-7AE1F1AED045}" type="parTrans" cxnId="{8197A051-6EAB-40F8-BE8C-493B0BF34C1A}">
      <dgm:prSet/>
      <dgm:spPr/>
      <dgm:t>
        <a:bodyPr/>
        <a:lstStyle/>
        <a:p>
          <a:endParaRPr lang="en-GB"/>
        </a:p>
      </dgm:t>
    </dgm:pt>
    <dgm:pt modelId="{919FFC7F-AA06-4B77-B029-D833577E84E3}" type="sibTrans" cxnId="{8197A051-6EAB-40F8-BE8C-493B0BF34C1A}">
      <dgm:prSet/>
      <dgm:spPr/>
      <dgm:t>
        <a:bodyPr/>
        <a:lstStyle/>
        <a:p>
          <a:endParaRPr lang="en-GB"/>
        </a:p>
      </dgm:t>
    </dgm:pt>
    <dgm:pt modelId="{0A113154-068C-4C42-9AC4-ABAD5561BB1A}">
      <dgm:prSet phldrT="[Text]"/>
      <dgm:spPr/>
      <dgm:t>
        <a:bodyPr/>
        <a:lstStyle/>
        <a:p>
          <a:r>
            <a:rPr lang="en-GB" dirty="0"/>
            <a:t>Connectors to other levels</a:t>
          </a:r>
        </a:p>
      </dgm:t>
    </dgm:pt>
    <dgm:pt modelId="{C7E32FF2-978A-4440-8DD5-1B180A032281}" type="parTrans" cxnId="{66A8AA66-6990-4165-B819-E81C21AF860E}">
      <dgm:prSet/>
      <dgm:spPr/>
      <dgm:t>
        <a:bodyPr/>
        <a:lstStyle/>
        <a:p>
          <a:endParaRPr lang="en-GB"/>
        </a:p>
      </dgm:t>
    </dgm:pt>
    <dgm:pt modelId="{AE509E21-DC3A-4075-B37A-C911CFE3150C}" type="sibTrans" cxnId="{66A8AA66-6990-4165-B819-E81C21AF860E}">
      <dgm:prSet/>
      <dgm:spPr/>
      <dgm:t>
        <a:bodyPr/>
        <a:lstStyle/>
        <a:p>
          <a:endParaRPr lang="en-GB"/>
        </a:p>
      </dgm:t>
    </dgm:pt>
    <dgm:pt modelId="{26BA8D51-6FD1-4359-BF6C-3C960F544E68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Key community anchor organisations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(e.g. community centres, community /neighbourhood associations) are supported</a:t>
          </a:r>
        </a:p>
      </dgm:t>
    </dgm:pt>
    <dgm:pt modelId="{70BB101A-C7BE-4841-811D-31E6A3DF3BE9}" type="parTrans" cxnId="{D7D61DF7-D357-4250-AC33-770D8A68BF88}">
      <dgm:prSet/>
      <dgm:spPr/>
      <dgm:t>
        <a:bodyPr/>
        <a:lstStyle/>
        <a:p>
          <a:endParaRPr lang="en-GB"/>
        </a:p>
      </dgm:t>
    </dgm:pt>
    <dgm:pt modelId="{E5DDF974-2B48-4EC3-A478-9B1FA89203C8}" type="sibTrans" cxnId="{D7D61DF7-D357-4250-AC33-770D8A68BF88}">
      <dgm:prSet/>
      <dgm:spPr/>
      <dgm:t>
        <a:bodyPr/>
        <a:lstStyle/>
        <a:p>
          <a:endParaRPr lang="en-GB"/>
        </a:p>
      </dgm:t>
    </dgm:pt>
    <dgm:pt modelId="{7650CFF2-C3A2-4D0E-962F-7073876CEC3E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Grant funding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is available locally to nurture and develop existing and new community groups, building on the skills and interests of citizens</a:t>
          </a:r>
        </a:p>
      </dgm:t>
    </dgm:pt>
    <dgm:pt modelId="{823BA008-CF2E-4CF1-B395-1A1344645EFA}" type="parTrans" cxnId="{08DC74CB-2E64-4C73-B392-A17CD3AEA404}">
      <dgm:prSet/>
      <dgm:spPr/>
      <dgm:t>
        <a:bodyPr/>
        <a:lstStyle/>
        <a:p>
          <a:endParaRPr lang="en-GB"/>
        </a:p>
      </dgm:t>
    </dgm:pt>
    <dgm:pt modelId="{379A04BA-87A9-4A25-914D-0750C1C2E0DA}" type="sibTrans" cxnId="{08DC74CB-2E64-4C73-B392-A17CD3AEA404}">
      <dgm:prSet/>
      <dgm:spPr/>
      <dgm:t>
        <a:bodyPr/>
        <a:lstStyle/>
        <a:p>
          <a:endParaRPr lang="en-GB"/>
        </a:p>
      </dgm:t>
    </dgm:pt>
    <dgm:pt modelId="{63B3CED4-DBF2-4CE2-B461-61D89EDD15F8}">
      <dgm:prSet phldrT="[Text]"/>
      <dgm:spPr/>
      <dgm:t>
        <a:bodyPr/>
        <a:lstStyle/>
        <a:p>
          <a:r>
            <a:rPr lang="en-GB" dirty="0"/>
            <a:t>Sustaining partnerships at this level</a:t>
          </a:r>
        </a:p>
      </dgm:t>
    </dgm:pt>
    <dgm:pt modelId="{C4241085-5A7C-4F40-A688-0CDCEF2CA862}" type="parTrans" cxnId="{A02B852A-01A7-46FF-B7A1-A63EA1BE183B}">
      <dgm:prSet/>
      <dgm:spPr/>
      <dgm:t>
        <a:bodyPr/>
        <a:lstStyle/>
        <a:p>
          <a:endParaRPr lang="en-GB"/>
        </a:p>
      </dgm:t>
    </dgm:pt>
    <dgm:pt modelId="{729F84BC-0A76-400F-9C03-5E40C1E5E25C}" type="sibTrans" cxnId="{A02B852A-01A7-46FF-B7A1-A63EA1BE183B}">
      <dgm:prSet/>
      <dgm:spPr/>
      <dgm:t>
        <a:bodyPr/>
        <a:lstStyle/>
        <a:p>
          <a:endParaRPr lang="en-GB"/>
        </a:p>
      </dgm:t>
    </dgm:pt>
    <dgm:pt modelId="{FD1965B7-DA40-4EC4-B816-877E74E93E18}">
      <dgm:prSet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Social prescribing link workers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in primary care networks are integrated into place-level social prescribing and VCSE plans</a:t>
          </a:r>
        </a:p>
      </dgm:t>
    </dgm:pt>
    <dgm:pt modelId="{D3561C42-7A76-495B-B47A-BC298BA81A80}" type="parTrans" cxnId="{B00E83FA-318D-4A65-B438-D69FECD971AE}">
      <dgm:prSet/>
      <dgm:spPr/>
      <dgm:t>
        <a:bodyPr/>
        <a:lstStyle/>
        <a:p>
          <a:endParaRPr lang="en-GB"/>
        </a:p>
      </dgm:t>
    </dgm:pt>
    <dgm:pt modelId="{66418F9A-7ABA-49C5-B167-661BD5F18488}" type="sibTrans" cxnId="{B00E83FA-318D-4A65-B438-D69FECD971AE}">
      <dgm:prSet/>
      <dgm:spPr/>
      <dgm:t>
        <a:bodyPr/>
        <a:lstStyle/>
        <a:p>
          <a:endParaRPr lang="en-GB"/>
        </a:p>
      </dgm:t>
    </dgm:pt>
    <dgm:pt modelId="{7214CF92-9A48-4D1F-9C3B-1C39039DAB73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Information governance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agreements in place with VCSE </a:t>
          </a:r>
        </a:p>
      </dgm:t>
    </dgm:pt>
    <dgm:pt modelId="{50452215-A483-4A5B-83F5-A7629BB7E712}" type="parTrans" cxnId="{EC092848-185C-4855-906F-97F5F29AF251}">
      <dgm:prSet/>
      <dgm:spPr/>
      <dgm:t>
        <a:bodyPr/>
        <a:lstStyle/>
        <a:p>
          <a:endParaRPr lang="en-GB"/>
        </a:p>
      </dgm:t>
    </dgm:pt>
    <dgm:pt modelId="{7F62B3C0-39EE-4EBC-B9D1-A1B210CB7522}" type="sibTrans" cxnId="{EC092848-185C-4855-906F-97F5F29AF251}">
      <dgm:prSet/>
      <dgm:spPr/>
      <dgm:t>
        <a:bodyPr/>
        <a:lstStyle/>
        <a:p>
          <a:endParaRPr lang="en-GB"/>
        </a:p>
      </dgm:t>
    </dgm:pt>
    <dgm:pt modelId="{DA6922C7-C5DB-4EE9-8730-62E6DD1CC36A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PCNs map VCSE groups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in their area and connect them with social prescribing activity </a:t>
          </a:r>
        </a:p>
      </dgm:t>
    </dgm:pt>
    <dgm:pt modelId="{3483D15D-F32A-47D6-B767-D6F8EB52755D}" type="parTrans" cxnId="{4FB7DDE0-21F1-4449-BC70-D699A39A8273}">
      <dgm:prSet/>
      <dgm:spPr/>
      <dgm:t>
        <a:bodyPr/>
        <a:lstStyle/>
        <a:p>
          <a:endParaRPr lang="en-GB"/>
        </a:p>
      </dgm:t>
    </dgm:pt>
    <dgm:pt modelId="{EE840D53-7377-4364-BD58-4796B7AF99AE}" type="sibTrans" cxnId="{4FB7DDE0-21F1-4449-BC70-D699A39A8273}">
      <dgm:prSet/>
      <dgm:spPr/>
      <dgm:t>
        <a:bodyPr/>
        <a:lstStyle/>
        <a:p>
          <a:endParaRPr lang="en-GB"/>
        </a:p>
      </dgm:t>
    </dgm:pt>
    <dgm:pt modelId="{ADA79198-A256-493F-A7A2-14048DFF3EBB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PCN work through VCSE partners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in their area to engage with groups with poorest health outcomes</a:t>
          </a:r>
        </a:p>
      </dgm:t>
    </dgm:pt>
    <dgm:pt modelId="{77F6EB33-65D4-4FCD-8344-1E6AC2BE308C}" type="parTrans" cxnId="{94A7274C-97CB-4E43-B21D-66082DEA9428}">
      <dgm:prSet/>
      <dgm:spPr/>
      <dgm:t>
        <a:bodyPr/>
        <a:lstStyle/>
        <a:p>
          <a:endParaRPr lang="en-GB"/>
        </a:p>
      </dgm:t>
    </dgm:pt>
    <dgm:pt modelId="{EE3D2A38-A186-4B8E-BC90-90AEBA87057E}" type="sibTrans" cxnId="{94A7274C-97CB-4E43-B21D-66082DEA9428}">
      <dgm:prSet/>
      <dgm:spPr/>
      <dgm:t>
        <a:bodyPr/>
        <a:lstStyle/>
        <a:p>
          <a:endParaRPr lang="en-GB"/>
        </a:p>
      </dgm:t>
    </dgm:pt>
    <dgm:pt modelId="{9A7CCDF1-FD26-47AD-8CCA-C3F83454F3BA}">
      <dgm:prSet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Neighbourhood-level community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groups are connected to support at place level with funding, capacity-building</a:t>
          </a:r>
        </a:p>
      </dgm:t>
    </dgm:pt>
    <dgm:pt modelId="{E886CFD1-1AF4-4B45-B8F3-BD959E327235}" type="parTrans" cxnId="{93C1B2D3-2783-48BA-929F-DECC68A2384B}">
      <dgm:prSet/>
      <dgm:spPr/>
      <dgm:t>
        <a:bodyPr/>
        <a:lstStyle/>
        <a:p>
          <a:endParaRPr lang="en-GB"/>
        </a:p>
      </dgm:t>
    </dgm:pt>
    <dgm:pt modelId="{8E5EA135-0B0D-4EA9-9450-19DC2F033B92}" type="sibTrans" cxnId="{93C1B2D3-2783-48BA-929F-DECC68A2384B}">
      <dgm:prSet/>
      <dgm:spPr/>
      <dgm:t>
        <a:bodyPr/>
        <a:lstStyle/>
        <a:p>
          <a:endParaRPr lang="en-GB"/>
        </a:p>
      </dgm:t>
    </dgm:pt>
    <dgm:pt modelId="{5CD34992-5763-4263-86C2-07D65345619C}">
      <dgm:prSet phldrT="[Text]" custT="1"/>
      <dgm:spPr/>
      <dgm:t>
        <a:bodyPr/>
        <a:lstStyle/>
        <a:p>
          <a:endParaRPr lang="en-GB" sz="1400" dirty="0"/>
        </a:p>
      </dgm:t>
    </dgm:pt>
    <dgm:pt modelId="{82CFAC05-F2B5-4ADD-B898-F5068133365F}" type="parTrans" cxnId="{FE4376FD-C362-48EE-B5AA-E1E8CB317D2F}">
      <dgm:prSet/>
      <dgm:spPr/>
      <dgm:t>
        <a:bodyPr/>
        <a:lstStyle/>
        <a:p>
          <a:endParaRPr lang="en-GB"/>
        </a:p>
      </dgm:t>
    </dgm:pt>
    <dgm:pt modelId="{E4500E5D-EF5F-4788-9BC3-5974AFDCCC22}" type="sibTrans" cxnId="{FE4376FD-C362-48EE-B5AA-E1E8CB317D2F}">
      <dgm:prSet/>
      <dgm:spPr/>
      <dgm:t>
        <a:bodyPr/>
        <a:lstStyle/>
        <a:p>
          <a:endParaRPr lang="en-GB"/>
        </a:p>
      </dgm:t>
    </dgm:pt>
    <dgm:pt modelId="{DFA14FAA-B41B-4A2D-9A4D-8BD0EE3620A5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Capacity-building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 support is available for local community groups (e.g. on safeguarding, IG, food handling) </a:t>
          </a:r>
        </a:p>
      </dgm:t>
    </dgm:pt>
    <dgm:pt modelId="{455A3D51-5085-4249-9F1A-83B276EFBFBA}" type="parTrans" cxnId="{09202316-534F-487E-94DB-EEC87368407B}">
      <dgm:prSet/>
      <dgm:spPr/>
      <dgm:t>
        <a:bodyPr/>
        <a:lstStyle/>
        <a:p>
          <a:endParaRPr lang="en-GB"/>
        </a:p>
      </dgm:t>
    </dgm:pt>
    <dgm:pt modelId="{F8191A97-BA34-4381-94DA-5829FA93D0E7}" type="sibTrans" cxnId="{09202316-534F-487E-94DB-EEC87368407B}">
      <dgm:prSet/>
      <dgm:spPr/>
      <dgm:t>
        <a:bodyPr/>
        <a:lstStyle/>
        <a:p>
          <a:endParaRPr lang="en-GB"/>
        </a:p>
      </dgm:t>
    </dgm:pt>
    <dgm:pt modelId="{647189AF-E451-478E-964D-3A5FA71B401B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Social prescribing link workers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connect people, their families and carers with relevant community groups </a:t>
          </a:r>
        </a:p>
      </dgm:t>
    </dgm:pt>
    <dgm:pt modelId="{7068D8B6-EFB0-4923-A8CE-58C3635CCFBF}" type="parTrans" cxnId="{5C5AFD29-8E8D-400F-BFB3-914BC3635E97}">
      <dgm:prSet/>
      <dgm:spPr/>
      <dgm:t>
        <a:bodyPr/>
        <a:lstStyle/>
        <a:p>
          <a:endParaRPr lang="en-GB"/>
        </a:p>
      </dgm:t>
    </dgm:pt>
    <dgm:pt modelId="{1934C961-BF27-4407-80F2-F2028CD68AE0}" type="sibTrans" cxnId="{5C5AFD29-8E8D-400F-BFB3-914BC3635E97}">
      <dgm:prSet/>
      <dgm:spPr/>
      <dgm:t>
        <a:bodyPr/>
        <a:lstStyle/>
        <a:p>
          <a:endParaRPr lang="en-GB"/>
        </a:p>
      </dgm:t>
    </dgm:pt>
    <dgm:pt modelId="{8B2DFDF2-0990-43ED-B2A7-4099918F91C2}">
      <dgm:prSet custT="1"/>
      <dgm:spPr/>
      <dgm:t>
        <a:bodyPr/>
        <a:lstStyle/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BA3D8-8749-453D-9CEE-7BBEB20B4BAE}" type="parTrans" cxnId="{55FE30B1-56DB-45FD-8777-12B73350AAB0}">
      <dgm:prSet/>
      <dgm:spPr/>
      <dgm:t>
        <a:bodyPr/>
        <a:lstStyle/>
        <a:p>
          <a:endParaRPr lang="en-GB"/>
        </a:p>
      </dgm:t>
    </dgm:pt>
    <dgm:pt modelId="{9637C649-5BDE-4B1A-8E42-A811C0D81221}" type="sibTrans" cxnId="{55FE30B1-56DB-45FD-8777-12B73350AAB0}">
      <dgm:prSet/>
      <dgm:spPr/>
      <dgm:t>
        <a:bodyPr/>
        <a:lstStyle/>
        <a:p>
          <a:endParaRPr lang="en-GB"/>
        </a:p>
      </dgm:t>
    </dgm:pt>
    <dgm:pt modelId="{4843E834-8C83-4E54-82D0-BE32B45B60BA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Population health management,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local VCSE is mobilised to tackle local health challenges along with statutory partners (e.g. falls; isolation; respiratory health; smoking)</a:t>
          </a:r>
        </a:p>
      </dgm:t>
    </dgm:pt>
    <dgm:pt modelId="{8EB50599-DFDC-46A9-9E31-184740E3D2DF}" type="parTrans" cxnId="{E8F57DF4-1625-4222-A28B-9440BBFE1700}">
      <dgm:prSet/>
      <dgm:spPr/>
      <dgm:t>
        <a:bodyPr/>
        <a:lstStyle/>
        <a:p>
          <a:endParaRPr lang="en-GB"/>
        </a:p>
      </dgm:t>
    </dgm:pt>
    <dgm:pt modelId="{9F2A9ABF-E925-4E06-9581-0A272E4EF013}" type="sibTrans" cxnId="{E8F57DF4-1625-4222-A28B-9440BBFE1700}">
      <dgm:prSet/>
      <dgm:spPr/>
      <dgm:t>
        <a:bodyPr/>
        <a:lstStyle/>
        <a:p>
          <a:endParaRPr lang="en-GB"/>
        </a:p>
      </dgm:t>
    </dgm:pt>
    <dgm:pt modelId="{0A41E13A-0D2A-46D8-B07A-28690D0633A1}">
      <dgm:prSet phldrT="[Text]" custT="1"/>
      <dgm:spPr/>
      <dgm:t>
        <a:bodyPr/>
        <a:lstStyle/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75938-BC3D-4A93-8483-BBA2C099746F}" type="parTrans" cxnId="{635636DD-4280-4772-A55C-C69C3892DEFD}">
      <dgm:prSet/>
      <dgm:spPr/>
      <dgm:t>
        <a:bodyPr/>
        <a:lstStyle/>
        <a:p>
          <a:endParaRPr lang="en-GB"/>
        </a:p>
      </dgm:t>
    </dgm:pt>
    <dgm:pt modelId="{CE3548E5-FFBC-4903-AC26-DB2002A16EA4}" type="sibTrans" cxnId="{635636DD-4280-4772-A55C-C69C3892DEFD}">
      <dgm:prSet/>
      <dgm:spPr/>
      <dgm:t>
        <a:bodyPr/>
        <a:lstStyle/>
        <a:p>
          <a:endParaRPr lang="en-GB"/>
        </a:p>
      </dgm:t>
    </dgm:pt>
    <dgm:pt modelId="{EC30C92F-6C9B-4AB2-9A33-90E02132A755}">
      <dgm:prSet phldrT="[Text]" custT="1"/>
      <dgm:spPr/>
      <dgm:t>
        <a:bodyPr/>
        <a:lstStyle/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DBA4D-4D5D-48DA-8781-1D352EF16C8A}" type="parTrans" cxnId="{15717A2B-9917-44A7-B461-071D5A0E7913}">
      <dgm:prSet/>
      <dgm:spPr/>
      <dgm:t>
        <a:bodyPr/>
        <a:lstStyle/>
        <a:p>
          <a:endParaRPr lang="en-GB"/>
        </a:p>
      </dgm:t>
    </dgm:pt>
    <dgm:pt modelId="{89CF2275-D307-4070-B9E5-6D99FEA66AD9}" type="sibTrans" cxnId="{15717A2B-9917-44A7-B461-071D5A0E7913}">
      <dgm:prSet/>
      <dgm:spPr/>
      <dgm:t>
        <a:bodyPr/>
        <a:lstStyle/>
        <a:p>
          <a:endParaRPr lang="en-GB"/>
        </a:p>
      </dgm:t>
    </dgm:pt>
    <dgm:pt modelId="{5D56D021-CEE8-4202-97B8-5E7D79BE3C7A}">
      <dgm:prSet phldrT="[Text]" custT="1"/>
      <dgm:spPr/>
      <dgm:t>
        <a:bodyPr/>
        <a:lstStyle/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84771C-6A23-40C4-B9C4-A4C34AD27C7A}" type="parTrans" cxnId="{ADAC4BC4-693C-4214-B8E4-4A0A3E20DFC5}">
      <dgm:prSet/>
      <dgm:spPr/>
      <dgm:t>
        <a:bodyPr/>
        <a:lstStyle/>
        <a:p>
          <a:endParaRPr lang="en-GB"/>
        </a:p>
      </dgm:t>
    </dgm:pt>
    <dgm:pt modelId="{154D60CA-9D7E-4B66-AB95-EFA98CF4077B}" type="sibTrans" cxnId="{ADAC4BC4-693C-4214-B8E4-4A0A3E20DFC5}">
      <dgm:prSet/>
      <dgm:spPr/>
      <dgm:t>
        <a:bodyPr/>
        <a:lstStyle/>
        <a:p>
          <a:endParaRPr lang="en-GB"/>
        </a:p>
      </dgm:t>
    </dgm:pt>
    <dgm:pt modelId="{B3945774-5398-4604-A8BE-3E79861311C4}">
      <dgm:prSet phldrT="[Text]" custT="1"/>
      <dgm:spPr/>
      <dgm:t>
        <a:bodyPr/>
        <a:lstStyle/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552DA-79E5-4A36-AD6A-887FC244B54D}" type="parTrans" cxnId="{EEEA2704-63F1-4ACE-9E38-172D9495AAC0}">
      <dgm:prSet/>
      <dgm:spPr/>
      <dgm:t>
        <a:bodyPr/>
        <a:lstStyle/>
        <a:p>
          <a:endParaRPr lang="en-GB"/>
        </a:p>
      </dgm:t>
    </dgm:pt>
    <dgm:pt modelId="{1C66D92E-4FCA-4248-B64B-0EE64FA48C0B}" type="sibTrans" cxnId="{EEEA2704-63F1-4ACE-9E38-172D9495AAC0}">
      <dgm:prSet/>
      <dgm:spPr/>
      <dgm:t>
        <a:bodyPr/>
        <a:lstStyle/>
        <a:p>
          <a:endParaRPr lang="en-GB"/>
        </a:p>
      </dgm:t>
    </dgm:pt>
    <dgm:pt modelId="{44709389-BB71-4F9D-8EB1-94BBDAD5E27D}">
      <dgm:prSet phldrT="[Text]" custT="1"/>
      <dgm:spPr/>
      <dgm:t>
        <a:bodyPr/>
        <a:lstStyle/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497E9-E50E-4D1D-8B68-7407E4273CC0}" type="parTrans" cxnId="{86799835-6AFC-4600-8EA6-ADA091BB9947}">
      <dgm:prSet/>
      <dgm:spPr/>
      <dgm:t>
        <a:bodyPr/>
        <a:lstStyle/>
        <a:p>
          <a:endParaRPr lang="en-GB"/>
        </a:p>
      </dgm:t>
    </dgm:pt>
    <dgm:pt modelId="{A9435990-5761-4F4D-92D8-95DC6BB61DE6}" type="sibTrans" cxnId="{86799835-6AFC-4600-8EA6-ADA091BB9947}">
      <dgm:prSet/>
      <dgm:spPr/>
      <dgm:t>
        <a:bodyPr/>
        <a:lstStyle/>
        <a:p>
          <a:endParaRPr lang="en-GB"/>
        </a:p>
      </dgm:t>
    </dgm:pt>
    <dgm:pt modelId="{718A84CE-971E-4ACD-B14E-CDDE6D52F8AB}">
      <dgm:prSet phldrT="[Text]" custT="1"/>
      <dgm:spPr/>
      <dgm:t>
        <a:bodyPr/>
        <a:lstStyle/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C84AE-EC39-4888-9C7B-81F9407D9348}" type="parTrans" cxnId="{76674E4B-5999-4396-B2C8-97BD2D596E4A}">
      <dgm:prSet/>
      <dgm:spPr/>
      <dgm:t>
        <a:bodyPr/>
        <a:lstStyle/>
        <a:p>
          <a:endParaRPr lang="en-GB"/>
        </a:p>
      </dgm:t>
    </dgm:pt>
    <dgm:pt modelId="{6D8AD966-73E3-4FE7-9812-AE3F94CAA481}" type="sibTrans" cxnId="{76674E4B-5999-4396-B2C8-97BD2D596E4A}">
      <dgm:prSet/>
      <dgm:spPr/>
      <dgm:t>
        <a:bodyPr/>
        <a:lstStyle/>
        <a:p>
          <a:endParaRPr lang="en-GB"/>
        </a:p>
      </dgm:t>
    </dgm:pt>
    <dgm:pt modelId="{7653F280-FCB5-4A56-9C79-F95F0E3C13FD}">
      <dgm:prSet phldrT="[Text]" custT="1"/>
      <dgm:spPr/>
      <dgm:t>
        <a:bodyPr/>
        <a:lstStyle/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1E3CB-36B1-43B1-B618-36A83EFCF428}" type="parTrans" cxnId="{3503427C-B957-491F-8F57-7AA512B07F19}">
      <dgm:prSet/>
      <dgm:spPr/>
      <dgm:t>
        <a:bodyPr/>
        <a:lstStyle/>
        <a:p>
          <a:endParaRPr lang="en-GB"/>
        </a:p>
      </dgm:t>
    </dgm:pt>
    <dgm:pt modelId="{81E5F00B-0366-4C1B-BB00-C77868DDADC7}" type="sibTrans" cxnId="{3503427C-B957-491F-8F57-7AA512B07F19}">
      <dgm:prSet/>
      <dgm:spPr/>
      <dgm:t>
        <a:bodyPr/>
        <a:lstStyle/>
        <a:p>
          <a:endParaRPr lang="en-GB"/>
        </a:p>
      </dgm:t>
    </dgm:pt>
    <dgm:pt modelId="{45B88165-ED8C-4B2E-8828-9E992D165FEE}" type="pres">
      <dgm:prSet presAssocID="{39BE69C9-1E4B-4CDC-9E6B-00A9FBA9A2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5CA604-496F-4633-970F-3438DD239F91}" type="pres">
      <dgm:prSet presAssocID="{18DE96DA-1F8F-4459-A9A8-19C18DB96711}" presName="compositeNode" presStyleCnt="0">
        <dgm:presLayoutVars>
          <dgm:bulletEnabled val="1"/>
        </dgm:presLayoutVars>
      </dgm:prSet>
      <dgm:spPr/>
    </dgm:pt>
    <dgm:pt modelId="{2C210CE5-5EEA-4E13-AAE1-B285D303C106}" type="pres">
      <dgm:prSet presAssocID="{18DE96DA-1F8F-4459-A9A8-19C18DB96711}" presName="image" presStyleLbl="fgImgPlace1" presStyleIdx="0" presStyleCnt="3" custScaleX="100973" custLinFactNeighborX="-35529" custLinFactNeighborY="-460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7B5D12D-2923-4675-990C-1FDEA58992C0}" type="pres">
      <dgm:prSet presAssocID="{18DE96DA-1F8F-4459-A9A8-19C18DB96711}" presName="childNode" presStyleLbl="node1" presStyleIdx="0" presStyleCnt="3" custScaleX="130790" custScaleY="118759" custLinFactNeighborX="24327" custLinFactNeighborY="-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F0D22-F5B4-4363-95D2-C1F667F2F795}" type="pres">
      <dgm:prSet presAssocID="{18DE96DA-1F8F-4459-A9A8-19C18DB9671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13B4D-3861-4203-9FBA-3F242B34AF04}" type="pres">
      <dgm:prSet presAssocID="{05D82B99-17C5-4A99-92E6-1DB8B3F822E7}" presName="sibTrans" presStyleCnt="0"/>
      <dgm:spPr/>
    </dgm:pt>
    <dgm:pt modelId="{81BCCCA9-F450-4A34-9E02-F557FA46FF4F}" type="pres">
      <dgm:prSet presAssocID="{63B3CED4-DBF2-4CE2-B461-61D89EDD15F8}" presName="compositeNode" presStyleCnt="0">
        <dgm:presLayoutVars>
          <dgm:bulletEnabled val="1"/>
        </dgm:presLayoutVars>
      </dgm:prSet>
      <dgm:spPr/>
    </dgm:pt>
    <dgm:pt modelId="{A18578EA-E9A7-4B4A-B77C-E2DEB107ACD9}" type="pres">
      <dgm:prSet presAssocID="{63B3CED4-DBF2-4CE2-B461-61D89EDD15F8}" presName="image" presStyleLbl="fgImgPlace1" presStyleIdx="1" presStyleCnt="3" custLinFactNeighborX="-3314" custLinFactNeighborY="-33136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7B9CBF3E-D1C8-469D-AD45-1B41D0B6C303}" type="pres">
      <dgm:prSet presAssocID="{63B3CED4-DBF2-4CE2-B461-61D89EDD15F8}" presName="childNode" presStyleLbl="node1" presStyleIdx="1" presStyleCnt="3" custScaleY="92991" custLinFactNeighborX="4435" custLinFactNeighborY="-3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2FF91-0A55-40CA-9AFF-966AC225F94F}" type="pres">
      <dgm:prSet presAssocID="{63B3CED4-DBF2-4CE2-B461-61D89EDD15F8}" presName="parentNode" presStyleLbl="revTx" presStyleIdx="1" presStyleCnt="3" custLinFactNeighborX="34592" custLinFactNeighborY="-3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1231-9CDE-45EA-9B30-CB36BEAF56F6}" type="pres">
      <dgm:prSet presAssocID="{729F84BC-0A76-400F-9C03-5E40C1E5E25C}" presName="sibTrans" presStyleCnt="0"/>
      <dgm:spPr/>
    </dgm:pt>
    <dgm:pt modelId="{CD17A4AB-AB61-44A2-8E19-5F531D1A9E91}" type="pres">
      <dgm:prSet presAssocID="{0A113154-068C-4C42-9AC4-ABAD5561BB1A}" presName="compositeNode" presStyleCnt="0">
        <dgm:presLayoutVars>
          <dgm:bulletEnabled val="1"/>
        </dgm:presLayoutVars>
      </dgm:prSet>
      <dgm:spPr/>
    </dgm:pt>
    <dgm:pt modelId="{D8792D41-AE74-4E0F-A05E-CA7555CC79A0}" type="pres">
      <dgm:prSet presAssocID="{0A113154-068C-4C42-9AC4-ABAD5561BB1A}" presName="image" presStyleLbl="fgImgPlace1" presStyleIdx="2" presStyleCnt="3" custLinFactNeighborX="-11045" custLinFactNeighborY="-4197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4F32C569-49CF-468D-B57D-05D9FEDB0724}" type="pres">
      <dgm:prSet presAssocID="{0A113154-068C-4C42-9AC4-ABAD5561BB1A}" presName="childNode" presStyleLbl="node1" presStyleIdx="2" presStyleCnt="3" custScaleY="64186" custLinFactNeighborY="-9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52F35-A44D-4A20-852F-663432C79113}" type="pres">
      <dgm:prSet presAssocID="{0A113154-068C-4C42-9AC4-ABAD5561BB1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1B2D3-2783-48BA-929F-DECC68A2384B}" srcId="{0A113154-068C-4C42-9AC4-ABAD5561BB1A}" destId="{9A7CCDF1-FD26-47AD-8CCA-C3F83454F3BA}" srcOrd="2" destOrd="0" parTransId="{E886CFD1-1AF4-4B45-B8F3-BD959E327235}" sibTransId="{8E5EA135-0B0D-4EA9-9450-19DC2F033B92}"/>
    <dgm:cxn modelId="{E8F57DF4-1625-4222-A28B-9440BBFE1700}" srcId="{18DE96DA-1F8F-4459-A9A8-19C18DB96711}" destId="{4843E834-8C83-4E54-82D0-BE32B45B60BA}" srcOrd="10" destOrd="0" parTransId="{8EB50599-DFDC-46A9-9E31-184740E3D2DF}" sibTransId="{9F2A9ABF-E925-4E06-9581-0A272E4EF013}"/>
    <dgm:cxn modelId="{4955BC43-D32E-4E88-A33F-28B5EE20C53A}" type="presOf" srcId="{18DE96DA-1F8F-4459-A9A8-19C18DB96711}" destId="{F27F0D22-F5B4-4363-95D2-C1F667F2F795}" srcOrd="0" destOrd="0" presId="urn:microsoft.com/office/officeart/2005/8/layout/hList2"/>
    <dgm:cxn modelId="{7DC6E72F-F2A9-42CA-813A-22A50AA37083}" type="presOf" srcId="{39BE69C9-1E4B-4CDC-9E6B-00A9FBA9A21F}" destId="{45B88165-ED8C-4B2E-8828-9E992D165FEE}" srcOrd="0" destOrd="0" presId="urn:microsoft.com/office/officeart/2005/8/layout/hList2"/>
    <dgm:cxn modelId="{76674E4B-5999-4396-B2C8-97BD2D596E4A}" srcId="{18DE96DA-1F8F-4459-A9A8-19C18DB96711}" destId="{718A84CE-971E-4ACD-B14E-CDDE6D52F8AB}" srcOrd="7" destOrd="0" parTransId="{F7CC84AE-EC39-4888-9C7B-81F9407D9348}" sibTransId="{6D8AD966-73E3-4FE7-9812-AE3F94CAA481}"/>
    <dgm:cxn modelId="{3503427C-B957-491F-8F57-7AA512B07F19}" srcId="{18DE96DA-1F8F-4459-A9A8-19C18DB96711}" destId="{7653F280-FCB5-4A56-9C79-F95F0E3C13FD}" srcOrd="9" destOrd="0" parTransId="{6871E3CB-36B1-43B1-B618-36A83EFCF428}" sibTransId="{81E5F00B-0366-4C1B-BB00-C77868DDADC7}"/>
    <dgm:cxn modelId="{A3F5C9CF-0199-43BE-820C-1E7D1ABCE893}" type="presOf" srcId="{8B2DFDF2-0990-43ED-B2A7-4099918F91C2}" destId="{4F32C569-49CF-468D-B57D-05D9FEDB0724}" srcOrd="0" destOrd="1" presId="urn:microsoft.com/office/officeart/2005/8/layout/hList2"/>
    <dgm:cxn modelId="{09202316-534F-487E-94DB-EEC87368407B}" srcId="{63B3CED4-DBF2-4CE2-B461-61D89EDD15F8}" destId="{DFA14FAA-B41B-4A2D-9A4D-8BD0EE3620A5}" srcOrd="4" destOrd="0" parTransId="{455A3D51-5085-4249-9F1A-83B276EFBFBA}" sibTransId="{F8191A97-BA34-4381-94DA-5829FA93D0E7}"/>
    <dgm:cxn modelId="{B00E83FA-318D-4A65-B438-D69FECD971AE}" srcId="{0A113154-068C-4C42-9AC4-ABAD5561BB1A}" destId="{FD1965B7-DA40-4EC4-B816-877E74E93E18}" srcOrd="0" destOrd="0" parTransId="{D3561C42-7A76-495B-B47A-BC298BA81A80}" sibTransId="{66418F9A-7ABA-49C5-B167-661BD5F18488}"/>
    <dgm:cxn modelId="{1BA05B5D-033E-4F66-801D-9F3F6BD6FCFC}" type="presOf" srcId="{5D56D021-CEE8-4202-97B8-5E7D79BE3C7A}" destId="{C7B5D12D-2923-4675-990C-1FDEA58992C0}" srcOrd="0" destOrd="1" presId="urn:microsoft.com/office/officeart/2005/8/layout/hList2"/>
    <dgm:cxn modelId="{4FB7DDE0-21F1-4449-BC70-D699A39A8273}" srcId="{18DE96DA-1F8F-4459-A9A8-19C18DB96711}" destId="{DA6922C7-C5DB-4EE9-8730-62E6DD1CC36A}" srcOrd="6" destOrd="0" parTransId="{3483D15D-F32A-47D6-B767-D6F8EB52755D}" sibTransId="{EE840D53-7377-4364-BD58-4796B7AF99AE}"/>
    <dgm:cxn modelId="{635636DD-4280-4772-A55C-C69C3892DEFD}" srcId="{63B3CED4-DBF2-4CE2-B461-61D89EDD15F8}" destId="{0A41E13A-0D2A-46D8-B07A-28690D0633A1}" srcOrd="1" destOrd="0" parTransId="{CFC75938-BC3D-4A93-8483-BBA2C099746F}" sibTransId="{CE3548E5-FFBC-4903-AC26-DB2002A16EA4}"/>
    <dgm:cxn modelId="{9555A431-FEFA-45C5-81D8-AA3256BE101F}" type="presOf" srcId="{EC30C92F-6C9B-4AB2-9A33-90E02132A755}" destId="{7B9CBF3E-D1C8-469D-AD45-1B41D0B6C303}" srcOrd="0" destOrd="3" presId="urn:microsoft.com/office/officeart/2005/8/layout/hList2"/>
    <dgm:cxn modelId="{FE4376FD-C362-48EE-B5AA-E1E8CB317D2F}" srcId="{63B3CED4-DBF2-4CE2-B461-61D89EDD15F8}" destId="{5CD34992-5763-4263-86C2-07D65345619C}" srcOrd="5" destOrd="0" parTransId="{82CFAC05-F2B5-4ADD-B898-F5068133365F}" sibTransId="{E4500E5D-EF5F-4788-9BC3-5974AFDCCC22}"/>
    <dgm:cxn modelId="{86799835-6AFC-4600-8EA6-ADA091BB9947}" srcId="{18DE96DA-1F8F-4459-A9A8-19C18DB96711}" destId="{44709389-BB71-4F9D-8EB1-94BBDAD5E27D}" srcOrd="5" destOrd="0" parTransId="{ACE497E9-E50E-4D1D-8B68-7407E4273CC0}" sibTransId="{A9435990-5761-4F4D-92D8-95DC6BB61DE6}"/>
    <dgm:cxn modelId="{51E2D722-F02E-4A8C-9D07-CC2B344AE65E}" type="presOf" srcId="{697E2323-E065-4498-BCB5-6BC3A7F74085}" destId="{C7B5D12D-2923-4675-990C-1FDEA58992C0}" srcOrd="0" destOrd="0" presId="urn:microsoft.com/office/officeart/2005/8/layout/hList2"/>
    <dgm:cxn modelId="{EC092848-185C-4855-906F-97F5F29AF251}" srcId="{18DE96DA-1F8F-4459-A9A8-19C18DB96711}" destId="{7214CF92-9A48-4D1F-9C3B-1C39039DAB73}" srcOrd="2" destOrd="0" parTransId="{50452215-A483-4A5B-83F5-A7629BB7E712}" sibTransId="{7F62B3C0-39EE-4EBC-B9D1-A1B210CB7522}"/>
    <dgm:cxn modelId="{15717A2B-9917-44A7-B461-071D5A0E7913}" srcId="{63B3CED4-DBF2-4CE2-B461-61D89EDD15F8}" destId="{EC30C92F-6C9B-4AB2-9A33-90E02132A755}" srcOrd="3" destOrd="0" parTransId="{3ABDBA4D-4D5D-48DA-8781-1D352EF16C8A}" sibTransId="{89CF2275-D307-4070-B9E5-6D99FEA66AD9}"/>
    <dgm:cxn modelId="{7CB59C48-8FF7-4108-85A4-034FB1312DFC}" type="presOf" srcId="{5CD34992-5763-4263-86C2-07D65345619C}" destId="{7B9CBF3E-D1C8-469D-AD45-1B41D0B6C303}" srcOrd="0" destOrd="5" presId="urn:microsoft.com/office/officeart/2005/8/layout/hList2"/>
    <dgm:cxn modelId="{D2059C58-3767-47A9-BF17-8EE800857A7C}" type="presOf" srcId="{9A7CCDF1-FD26-47AD-8CCA-C3F83454F3BA}" destId="{4F32C569-49CF-468D-B57D-05D9FEDB0724}" srcOrd="0" destOrd="2" presId="urn:microsoft.com/office/officeart/2005/8/layout/hList2"/>
    <dgm:cxn modelId="{0102FD19-CD46-408C-9288-F7E2B89C6D00}" type="presOf" srcId="{0A113154-068C-4C42-9AC4-ABAD5561BB1A}" destId="{7C052F35-A44D-4A20-852F-663432C79113}" srcOrd="0" destOrd="0" presId="urn:microsoft.com/office/officeart/2005/8/layout/hList2"/>
    <dgm:cxn modelId="{2518A5ED-F8AA-408F-BB8A-A9C2117AAD5C}" type="presOf" srcId="{7650CFF2-C3A2-4D0E-962F-7073876CEC3E}" destId="{7B9CBF3E-D1C8-469D-AD45-1B41D0B6C303}" srcOrd="0" destOrd="2" presId="urn:microsoft.com/office/officeart/2005/8/layout/hList2"/>
    <dgm:cxn modelId="{ED14F33F-0DA1-4A35-ACC5-5034A9FC0967}" type="presOf" srcId="{DFA14FAA-B41B-4A2D-9A4D-8BD0EE3620A5}" destId="{7B9CBF3E-D1C8-469D-AD45-1B41D0B6C303}" srcOrd="0" destOrd="4" presId="urn:microsoft.com/office/officeart/2005/8/layout/hList2"/>
    <dgm:cxn modelId="{0C0D1AAE-EA0F-4B49-97DC-4FC76472D82A}" type="presOf" srcId="{B3945774-5398-4604-A8BE-3E79861311C4}" destId="{C7B5D12D-2923-4675-990C-1FDEA58992C0}" srcOrd="0" destOrd="3" presId="urn:microsoft.com/office/officeart/2005/8/layout/hList2"/>
    <dgm:cxn modelId="{BBA4F878-D942-4859-AAED-CB6DA3DD6AAF}" type="presOf" srcId="{4843E834-8C83-4E54-82D0-BE32B45B60BA}" destId="{C7B5D12D-2923-4675-990C-1FDEA58992C0}" srcOrd="0" destOrd="10" presId="urn:microsoft.com/office/officeart/2005/8/layout/hList2"/>
    <dgm:cxn modelId="{DBC32AD9-8513-410A-9C6D-97E388110E88}" type="presOf" srcId="{0A41E13A-0D2A-46D8-B07A-28690D0633A1}" destId="{7B9CBF3E-D1C8-469D-AD45-1B41D0B6C303}" srcOrd="0" destOrd="1" presId="urn:microsoft.com/office/officeart/2005/8/layout/hList2"/>
    <dgm:cxn modelId="{CE7EC840-B953-424A-951A-D624C9044108}" type="presOf" srcId="{FD1965B7-DA40-4EC4-B816-877E74E93E18}" destId="{4F32C569-49CF-468D-B57D-05D9FEDB0724}" srcOrd="0" destOrd="0" presId="urn:microsoft.com/office/officeart/2005/8/layout/hList2"/>
    <dgm:cxn modelId="{46098C5C-9E59-47CA-8F77-D6A83224EB13}" type="presOf" srcId="{DA6922C7-C5DB-4EE9-8730-62E6DD1CC36A}" destId="{C7B5D12D-2923-4675-990C-1FDEA58992C0}" srcOrd="0" destOrd="6" presId="urn:microsoft.com/office/officeart/2005/8/layout/hList2"/>
    <dgm:cxn modelId="{94A7274C-97CB-4E43-B21D-66082DEA9428}" srcId="{18DE96DA-1F8F-4459-A9A8-19C18DB96711}" destId="{ADA79198-A256-493F-A7A2-14048DFF3EBB}" srcOrd="8" destOrd="0" parTransId="{77F6EB33-65D4-4FCD-8344-1E6AC2BE308C}" sibTransId="{EE3D2A38-A186-4B8E-BC90-90AEBA87057E}"/>
    <dgm:cxn modelId="{A02B852A-01A7-46FF-B7A1-A63EA1BE183B}" srcId="{39BE69C9-1E4B-4CDC-9E6B-00A9FBA9A21F}" destId="{63B3CED4-DBF2-4CE2-B461-61D89EDD15F8}" srcOrd="1" destOrd="0" parTransId="{C4241085-5A7C-4F40-A688-0CDCEF2CA862}" sibTransId="{729F84BC-0A76-400F-9C03-5E40C1E5E25C}"/>
    <dgm:cxn modelId="{83BC4D06-0FC7-46A7-802F-4AD7221C78C0}" type="presOf" srcId="{63B3CED4-DBF2-4CE2-B461-61D89EDD15F8}" destId="{C732FF91-0A55-40CA-9AFF-966AC225F94F}" srcOrd="0" destOrd="0" presId="urn:microsoft.com/office/officeart/2005/8/layout/hList2"/>
    <dgm:cxn modelId="{D7D61DF7-D357-4250-AC33-770D8A68BF88}" srcId="{63B3CED4-DBF2-4CE2-B461-61D89EDD15F8}" destId="{26BA8D51-6FD1-4359-BF6C-3C960F544E68}" srcOrd="0" destOrd="0" parTransId="{70BB101A-C7BE-4841-811D-31E6A3DF3BE9}" sibTransId="{E5DDF974-2B48-4EC3-A478-9B1FA89203C8}"/>
    <dgm:cxn modelId="{2E416981-E4E5-4861-99DA-F6E604ECE675}" type="presOf" srcId="{718A84CE-971E-4ACD-B14E-CDDE6D52F8AB}" destId="{C7B5D12D-2923-4675-990C-1FDEA58992C0}" srcOrd="0" destOrd="7" presId="urn:microsoft.com/office/officeart/2005/8/layout/hList2"/>
    <dgm:cxn modelId="{55FE30B1-56DB-45FD-8777-12B73350AAB0}" srcId="{0A113154-068C-4C42-9AC4-ABAD5561BB1A}" destId="{8B2DFDF2-0990-43ED-B2A7-4099918F91C2}" srcOrd="1" destOrd="0" parTransId="{B76BA3D8-8749-453D-9CEE-7BBEB20B4BAE}" sibTransId="{9637C649-5BDE-4B1A-8E42-A811C0D81221}"/>
    <dgm:cxn modelId="{47C3EB9B-73D1-4BF4-B5F3-0FA1DE176B06}" type="presOf" srcId="{44709389-BB71-4F9D-8EB1-94BBDAD5E27D}" destId="{C7B5D12D-2923-4675-990C-1FDEA58992C0}" srcOrd="0" destOrd="5" presId="urn:microsoft.com/office/officeart/2005/8/layout/hList2"/>
    <dgm:cxn modelId="{5C5AFD29-8E8D-400F-BFB3-914BC3635E97}" srcId="{18DE96DA-1F8F-4459-A9A8-19C18DB96711}" destId="{647189AF-E451-478E-964D-3A5FA71B401B}" srcOrd="4" destOrd="0" parTransId="{7068D8B6-EFB0-4923-A8CE-58C3635CCFBF}" sibTransId="{1934C961-BF27-4407-80F2-F2028CD68AE0}"/>
    <dgm:cxn modelId="{ADAC4BC4-693C-4214-B8E4-4A0A3E20DFC5}" srcId="{18DE96DA-1F8F-4459-A9A8-19C18DB96711}" destId="{5D56D021-CEE8-4202-97B8-5E7D79BE3C7A}" srcOrd="1" destOrd="0" parTransId="{FB84771C-6A23-40C4-B9C4-A4C34AD27C7A}" sibTransId="{154D60CA-9D7E-4B66-AB95-EFA98CF4077B}"/>
    <dgm:cxn modelId="{3F05818E-958A-4B57-84C0-555572821A1E}" type="presOf" srcId="{7214CF92-9A48-4D1F-9C3B-1C39039DAB73}" destId="{C7B5D12D-2923-4675-990C-1FDEA58992C0}" srcOrd="0" destOrd="2" presId="urn:microsoft.com/office/officeart/2005/8/layout/hList2"/>
    <dgm:cxn modelId="{8197A051-6EAB-40F8-BE8C-493B0BF34C1A}" srcId="{18DE96DA-1F8F-4459-A9A8-19C18DB96711}" destId="{697E2323-E065-4498-BCB5-6BC3A7F74085}" srcOrd="0" destOrd="0" parTransId="{84F4A7F1-4E25-4734-B8A5-7AE1F1AED045}" sibTransId="{919FFC7F-AA06-4B77-B029-D833577E84E3}"/>
    <dgm:cxn modelId="{CB3D7A25-C7AF-46A9-846E-E138AA0E6D3A}" srcId="{39BE69C9-1E4B-4CDC-9E6B-00A9FBA9A21F}" destId="{18DE96DA-1F8F-4459-A9A8-19C18DB96711}" srcOrd="0" destOrd="0" parTransId="{ABE7B566-2972-4BEB-802F-3CDFFB0AD4F2}" sibTransId="{05D82B99-17C5-4A99-92E6-1DB8B3F822E7}"/>
    <dgm:cxn modelId="{66A8AA66-6990-4165-B819-E81C21AF860E}" srcId="{39BE69C9-1E4B-4CDC-9E6B-00A9FBA9A21F}" destId="{0A113154-068C-4C42-9AC4-ABAD5561BB1A}" srcOrd="2" destOrd="0" parTransId="{C7E32FF2-978A-4440-8DD5-1B180A032281}" sibTransId="{AE509E21-DC3A-4075-B37A-C911CFE3150C}"/>
    <dgm:cxn modelId="{FADCE764-99A1-4815-B1A4-F23EAD3A4979}" type="presOf" srcId="{ADA79198-A256-493F-A7A2-14048DFF3EBB}" destId="{C7B5D12D-2923-4675-990C-1FDEA58992C0}" srcOrd="0" destOrd="8" presId="urn:microsoft.com/office/officeart/2005/8/layout/hList2"/>
    <dgm:cxn modelId="{06D96573-0C6F-4249-87A2-E76298DC1973}" type="presOf" srcId="{26BA8D51-6FD1-4359-BF6C-3C960F544E68}" destId="{7B9CBF3E-D1C8-469D-AD45-1B41D0B6C303}" srcOrd="0" destOrd="0" presId="urn:microsoft.com/office/officeart/2005/8/layout/hList2"/>
    <dgm:cxn modelId="{1B9A7AF3-6124-4C56-B3D0-79AC52B5CD86}" type="presOf" srcId="{647189AF-E451-478E-964D-3A5FA71B401B}" destId="{C7B5D12D-2923-4675-990C-1FDEA58992C0}" srcOrd="0" destOrd="4" presId="urn:microsoft.com/office/officeart/2005/8/layout/hList2"/>
    <dgm:cxn modelId="{0189C23B-1D2F-4466-A015-FECB9B04E559}" type="presOf" srcId="{7653F280-FCB5-4A56-9C79-F95F0E3C13FD}" destId="{C7B5D12D-2923-4675-990C-1FDEA58992C0}" srcOrd="0" destOrd="9" presId="urn:microsoft.com/office/officeart/2005/8/layout/hList2"/>
    <dgm:cxn modelId="{08DC74CB-2E64-4C73-B392-A17CD3AEA404}" srcId="{63B3CED4-DBF2-4CE2-B461-61D89EDD15F8}" destId="{7650CFF2-C3A2-4D0E-962F-7073876CEC3E}" srcOrd="2" destOrd="0" parTransId="{823BA008-CF2E-4CF1-B395-1A1344645EFA}" sibTransId="{379A04BA-87A9-4A25-914D-0750C1C2E0DA}"/>
    <dgm:cxn modelId="{EEEA2704-63F1-4ACE-9E38-172D9495AAC0}" srcId="{18DE96DA-1F8F-4459-A9A8-19C18DB96711}" destId="{B3945774-5398-4604-A8BE-3E79861311C4}" srcOrd="3" destOrd="0" parTransId="{B5A552DA-79E5-4A36-AD6A-887FC244B54D}" sibTransId="{1C66D92E-4FCA-4248-B64B-0EE64FA48C0B}"/>
    <dgm:cxn modelId="{4839C536-13B2-4F8D-986E-71086A04DB82}" type="presParOf" srcId="{45B88165-ED8C-4B2E-8828-9E992D165FEE}" destId="{F25CA604-496F-4633-970F-3438DD239F91}" srcOrd="0" destOrd="0" presId="urn:microsoft.com/office/officeart/2005/8/layout/hList2"/>
    <dgm:cxn modelId="{3164F4B2-77B1-40E2-82FF-EEDAA4C15C64}" type="presParOf" srcId="{F25CA604-496F-4633-970F-3438DD239F91}" destId="{2C210CE5-5EEA-4E13-AAE1-B285D303C106}" srcOrd="0" destOrd="0" presId="urn:microsoft.com/office/officeart/2005/8/layout/hList2"/>
    <dgm:cxn modelId="{F32495B6-2839-4D53-AF1E-A358CCEB08CF}" type="presParOf" srcId="{F25CA604-496F-4633-970F-3438DD239F91}" destId="{C7B5D12D-2923-4675-990C-1FDEA58992C0}" srcOrd="1" destOrd="0" presId="urn:microsoft.com/office/officeart/2005/8/layout/hList2"/>
    <dgm:cxn modelId="{9EBC5B28-9984-40F2-9430-AB5C06115D6E}" type="presParOf" srcId="{F25CA604-496F-4633-970F-3438DD239F91}" destId="{F27F0D22-F5B4-4363-95D2-C1F667F2F795}" srcOrd="2" destOrd="0" presId="urn:microsoft.com/office/officeart/2005/8/layout/hList2"/>
    <dgm:cxn modelId="{94B405D1-7A37-4A27-8276-D86993122B6F}" type="presParOf" srcId="{45B88165-ED8C-4B2E-8828-9E992D165FEE}" destId="{7DC13B4D-3861-4203-9FBA-3F242B34AF04}" srcOrd="1" destOrd="0" presId="urn:microsoft.com/office/officeart/2005/8/layout/hList2"/>
    <dgm:cxn modelId="{B432BA3D-E9CE-4620-9CED-AC32E06DDA6F}" type="presParOf" srcId="{45B88165-ED8C-4B2E-8828-9E992D165FEE}" destId="{81BCCCA9-F450-4A34-9E02-F557FA46FF4F}" srcOrd="2" destOrd="0" presId="urn:microsoft.com/office/officeart/2005/8/layout/hList2"/>
    <dgm:cxn modelId="{BD39EE2A-9826-4385-8541-247AF717DE8C}" type="presParOf" srcId="{81BCCCA9-F450-4A34-9E02-F557FA46FF4F}" destId="{A18578EA-E9A7-4B4A-B77C-E2DEB107ACD9}" srcOrd="0" destOrd="0" presId="urn:microsoft.com/office/officeart/2005/8/layout/hList2"/>
    <dgm:cxn modelId="{A0C1870E-DDDF-41CC-AA0A-E265A6B3DE17}" type="presParOf" srcId="{81BCCCA9-F450-4A34-9E02-F557FA46FF4F}" destId="{7B9CBF3E-D1C8-469D-AD45-1B41D0B6C303}" srcOrd="1" destOrd="0" presId="urn:microsoft.com/office/officeart/2005/8/layout/hList2"/>
    <dgm:cxn modelId="{165A9309-A588-43E4-8F6F-D951C431F7B7}" type="presParOf" srcId="{81BCCCA9-F450-4A34-9E02-F557FA46FF4F}" destId="{C732FF91-0A55-40CA-9AFF-966AC225F94F}" srcOrd="2" destOrd="0" presId="urn:microsoft.com/office/officeart/2005/8/layout/hList2"/>
    <dgm:cxn modelId="{6791B12F-FE78-4844-9DBF-0976AFECEB44}" type="presParOf" srcId="{45B88165-ED8C-4B2E-8828-9E992D165FEE}" destId="{DD511231-9CDE-45EA-9B30-CB36BEAF56F6}" srcOrd="3" destOrd="0" presId="urn:microsoft.com/office/officeart/2005/8/layout/hList2"/>
    <dgm:cxn modelId="{01A4E2B3-83AB-44BD-8052-4BCF251DB41C}" type="presParOf" srcId="{45B88165-ED8C-4B2E-8828-9E992D165FEE}" destId="{CD17A4AB-AB61-44A2-8E19-5F531D1A9E91}" srcOrd="4" destOrd="0" presId="urn:microsoft.com/office/officeart/2005/8/layout/hList2"/>
    <dgm:cxn modelId="{2F0E128C-F517-4522-9FE3-D1BC206EDBED}" type="presParOf" srcId="{CD17A4AB-AB61-44A2-8E19-5F531D1A9E91}" destId="{D8792D41-AE74-4E0F-A05E-CA7555CC79A0}" srcOrd="0" destOrd="0" presId="urn:microsoft.com/office/officeart/2005/8/layout/hList2"/>
    <dgm:cxn modelId="{DCC3157B-CCC3-47A9-BF2A-685CD67DEC5D}" type="presParOf" srcId="{CD17A4AB-AB61-44A2-8E19-5F531D1A9E91}" destId="{4F32C569-49CF-468D-B57D-05D9FEDB0724}" srcOrd="1" destOrd="0" presId="urn:microsoft.com/office/officeart/2005/8/layout/hList2"/>
    <dgm:cxn modelId="{BC63B001-4FE3-4B24-A36C-B1DAB5C62D01}" type="presParOf" srcId="{CD17A4AB-AB61-44A2-8E19-5F531D1A9E91}" destId="{7C052F35-A44D-4A20-852F-663432C7911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BE69C9-1E4B-4CDC-9E6B-00A9FBA9A21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DE96DA-1F8F-4459-A9A8-19C18DB96711}">
      <dgm:prSet phldrT="[Text]"/>
      <dgm:spPr/>
      <dgm:t>
        <a:bodyPr/>
        <a:lstStyle/>
        <a:p>
          <a:r>
            <a:rPr lang="en-GB" dirty="0"/>
            <a:t>Features of VCSE partnerships at this level</a:t>
          </a:r>
        </a:p>
      </dgm:t>
    </dgm:pt>
    <dgm:pt modelId="{ABE7B566-2972-4BEB-802F-3CDFFB0AD4F2}" type="parTrans" cxnId="{CB3D7A25-C7AF-46A9-846E-E138AA0E6D3A}">
      <dgm:prSet/>
      <dgm:spPr/>
      <dgm:t>
        <a:bodyPr/>
        <a:lstStyle/>
        <a:p>
          <a:endParaRPr lang="en-GB"/>
        </a:p>
      </dgm:t>
    </dgm:pt>
    <dgm:pt modelId="{05D82B99-17C5-4A99-92E6-1DB8B3F822E7}" type="sibTrans" cxnId="{CB3D7A25-C7AF-46A9-846E-E138AA0E6D3A}">
      <dgm:prSet/>
      <dgm:spPr/>
      <dgm:t>
        <a:bodyPr/>
        <a:lstStyle/>
        <a:p>
          <a:endParaRPr lang="en-GB"/>
        </a:p>
      </dgm:t>
    </dgm:pt>
    <dgm:pt modelId="{697E2323-E065-4498-BCB5-6BC3A7F74085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VCSE is represented in governance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at place level (ICP/ICO/LCO)</a:t>
          </a:r>
        </a:p>
      </dgm:t>
    </dgm:pt>
    <dgm:pt modelId="{84F4A7F1-4E25-4734-B8A5-7AE1F1AED045}" type="parTrans" cxnId="{8197A051-6EAB-40F8-BE8C-493B0BF34C1A}">
      <dgm:prSet/>
      <dgm:spPr/>
      <dgm:t>
        <a:bodyPr/>
        <a:lstStyle/>
        <a:p>
          <a:endParaRPr lang="en-GB"/>
        </a:p>
      </dgm:t>
    </dgm:pt>
    <dgm:pt modelId="{919FFC7F-AA06-4B77-B029-D833577E84E3}" type="sibTrans" cxnId="{8197A051-6EAB-40F8-BE8C-493B0BF34C1A}">
      <dgm:prSet/>
      <dgm:spPr/>
      <dgm:t>
        <a:bodyPr/>
        <a:lstStyle/>
        <a:p>
          <a:endParaRPr lang="en-GB"/>
        </a:p>
      </dgm:t>
    </dgm:pt>
    <dgm:pt modelId="{0A113154-068C-4C42-9AC4-ABAD5561BB1A}">
      <dgm:prSet phldrT="[Text]"/>
      <dgm:spPr/>
      <dgm:t>
        <a:bodyPr/>
        <a:lstStyle/>
        <a:p>
          <a:r>
            <a:rPr lang="en-GB" dirty="0"/>
            <a:t>Connectors to other levels</a:t>
          </a:r>
        </a:p>
      </dgm:t>
    </dgm:pt>
    <dgm:pt modelId="{C7E32FF2-978A-4440-8DD5-1B180A032281}" type="parTrans" cxnId="{66A8AA66-6990-4165-B819-E81C21AF860E}">
      <dgm:prSet/>
      <dgm:spPr/>
      <dgm:t>
        <a:bodyPr/>
        <a:lstStyle/>
        <a:p>
          <a:endParaRPr lang="en-GB"/>
        </a:p>
      </dgm:t>
    </dgm:pt>
    <dgm:pt modelId="{AE509E21-DC3A-4075-B37A-C911CFE3150C}" type="sibTrans" cxnId="{66A8AA66-6990-4165-B819-E81C21AF860E}">
      <dgm:prSet/>
      <dgm:spPr/>
      <dgm:t>
        <a:bodyPr/>
        <a:lstStyle/>
        <a:p>
          <a:endParaRPr lang="en-GB"/>
        </a:p>
      </dgm:t>
    </dgm:pt>
    <dgm:pt modelId="{26BA8D51-6FD1-4359-BF6C-3C960F544E68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There is a </a:t>
          </a:r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grants programme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for the VCSE supporting place-level priorities)</a:t>
          </a:r>
        </a:p>
      </dgm:t>
    </dgm:pt>
    <dgm:pt modelId="{70BB101A-C7BE-4841-811D-31E6A3DF3BE9}" type="parTrans" cxnId="{D7D61DF7-D357-4250-AC33-770D8A68BF88}">
      <dgm:prSet/>
      <dgm:spPr/>
      <dgm:t>
        <a:bodyPr/>
        <a:lstStyle/>
        <a:p>
          <a:endParaRPr lang="en-GB"/>
        </a:p>
      </dgm:t>
    </dgm:pt>
    <dgm:pt modelId="{E5DDF974-2B48-4EC3-A478-9B1FA89203C8}" type="sibTrans" cxnId="{D7D61DF7-D357-4250-AC33-770D8A68BF88}">
      <dgm:prSet/>
      <dgm:spPr/>
      <dgm:t>
        <a:bodyPr/>
        <a:lstStyle/>
        <a:p>
          <a:endParaRPr lang="en-GB"/>
        </a:p>
      </dgm:t>
    </dgm:pt>
    <dgm:pt modelId="{7650CFF2-C3A2-4D0E-962F-7073876CEC3E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Partners protect and grow local VCSE infrastructure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organisations (e.g. CVS)</a:t>
          </a:r>
        </a:p>
      </dgm:t>
    </dgm:pt>
    <dgm:pt modelId="{823BA008-CF2E-4CF1-B395-1A1344645EFA}" type="parTrans" cxnId="{08DC74CB-2E64-4C73-B392-A17CD3AEA404}">
      <dgm:prSet/>
      <dgm:spPr/>
      <dgm:t>
        <a:bodyPr/>
        <a:lstStyle/>
        <a:p>
          <a:endParaRPr lang="en-GB"/>
        </a:p>
      </dgm:t>
    </dgm:pt>
    <dgm:pt modelId="{379A04BA-87A9-4A25-914D-0750C1C2E0DA}" type="sibTrans" cxnId="{08DC74CB-2E64-4C73-B392-A17CD3AEA404}">
      <dgm:prSet/>
      <dgm:spPr/>
      <dgm:t>
        <a:bodyPr/>
        <a:lstStyle/>
        <a:p>
          <a:endParaRPr lang="en-GB"/>
        </a:p>
      </dgm:t>
    </dgm:pt>
    <dgm:pt modelId="{63B3CED4-DBF2-4CE2-B461-61D89EDD15F8}">
      <dgm:prSet phldrT="[Text]"/>
      <dgm:spPr/>
      <dgm:t>
        <a:bodyPr/>
        <a:lstStyle/>
        <a:p>
          <a:r>
            <a:rPr lang="en-GB" dirty="0"/>
            <a:t>Sustaining partnerships at this level</a:t>
          </a:r>
        </a:p>
      </dgm:t>
    </dgm:pt>
    <dgm:pt modelId="{C4241085-5A7C-4F40-A688-0CDCEF2CA862}" type="parTrans" cxnId="{A02B852A-01A7-46FF-B7A1-A63EA1BE183B}">
      <dgm:prSet/>
      <dgm:spPr/>
      <dgm:t>
        <a:bodyPr/>
        <a:lstStyle/>
        <a:p>
          <a:endParaRPr lang="en-GB"/>
        </a:p>
      </dgm:t>
    </dgm:pt>
    <dgm:pt modelId="{729F84BC-0A76-400F-9C03-5E40C1E5E25C}" type="sibTrans" cxnId="{A02B852A-01A7-46FF-B7A1-A63EA1BE183B}">
      <dgm:prSet/>
      <dgm:spPr/>
      <dgm:t>
        <a:bodyPr/>
        <a:lstStyle/>
        <a:p>
          <a:endParaRPr lang="en-GB"/>
        </a:p>
      </dgm:t>
    </dgm:pt>
    <dgm:pt modelId="{6A2585D4-C86E-455B-8386-271B3D7E1D2D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local infrastructure organisation is a strategic partner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for wider involvement of VCSE at place level</a:t>
          </a:r>
        </a:p>
      </dgm:t>
    </dgm:pt>
    <dgm:pt modelId="{2EC18BAF-BF71-4F8A-B142-60EDC69DB115}" type="parTrans" cxnId="{2436ABB5-6746-4D84-8296-A14B54AA3887}">
      <dgm:prSet/>
      <dgm:spPr/>
      <dgm:t>
        <a:bodyPr/>
        <a:lstStyle/>
        <a:p>
          <a:endParaRPr lang="en-GB"/>
        </a:p>
      </dgm:t>
    </dgm:pt>
    <dgm:pt modelId="{36F656E4-7CA8-4EF8-8172-C315F63B0D71}" type="sibTrans" cxnId="{2436ABB5-6746-4D84-8296-A14B54AA3887}">
      <dgm:prSet/>
      <dgm:spPr/>
      <dgm:t>
        <a:bodyPr/>
        <a:lstStyle/>
        <a:p>
          <a:endParaRPr lang="en-GB"/>
        </a:p>
      </dgm:t>
    </dgm:pt>
    <dgm:pt modelId="{0B9F96A3-6144-4B32-A0E4-EBC9FAD48A2A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There is a </a:t>
          </a:r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clear local plan for social prescribing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, developed with input from VCSE sector  leaders, local CVS, local authority and health commissioners, PCNs, referral agencies and Health &amp; Wellbeing Board</a:t>
          </a:r>
        </a:p>
      </dgm:t>
    </dgm:pt>
    <dgm:pt modelId="{B3619DAB-7A4B-4D73-919D-C989AFA518C7}" type="parTrans" cxnId="{724AD857-A28D-4BE2-9DCD-CC58BD6DD20F}">
      <dgm:prSet/>
      <dgm:spPr/>
      <dgm:t>
        <a:bodyPr/>
        <a:lstStyle/>
        <a:p>
          <a:endParaRPr lang="en-GB"/>
        </a:p>
      </dgm:t>
    </dgm:pt>
    <dgm:pt modelId="{5FEB0C69-DC25-446E-B737-B0649D2A6839}" type="sibTrans" cxnId="{724AD857-A28D-4BE2-9DCD-CC58BD6DD20F}">
      <dgm:prSet/>
      <dgm:spPr/>
      <dgm:t>
        <a:bodyPr/>
        <a:lstStyle/>
        <a:p>
          <a:endParaRPr lang="en-GB"/>
        </a:p>
      </dgm:t>
    </dgm:pt>
    <dgm:pt modelId="{52AF7A33-B01B-4532-A564-B0A92BC9ADF9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VCSE may be represented on Health &amp; Wellbeing Board</a:t>
          </a:r>
        </a:p>
      </dgm:t>
    </dgm:pt>
    <dgm:pt modelId="{6CEC9603-0270-4E5E-BC44-641123EE9592}" type="parTrans" cxnId="{1B56D0CC-5D54-403A-8585-96E479821022}">
      <dgm:prSet/>
      <dgm:spPr/>
      <dgm:t>
        <a:bodyPr/>
        <a:lstStyle/>
        <a:p>
          <a:endParaRPr lang="en-GB"/>
        </a:p>
      </dgm:t>
    </dgm:pt>
    <dgm:pt modelId="{0577BDC1-BF67-47B8-89AB-72AD8A37B73A}" type="sibTrans" cxnId="{1B56D0CC-5D54-403A-8585-96E479821022}">
      <dgm:prSet/>
      <dgm:spPr/>
      <dgm:t>
        <a:bodyPr/>
        <a:lstStyle/>
        <a:p>
          <a:endParaRPr lang="en-GB"/>
        </a:p>
      </dgm:t>
    </dgm:pt>
    <dgm:pt modelId="{847A20FC-1C80-4EAB-87C8-EC16BAE95427}">
      <dgm:prSet custT="1"/>
      <dgm:spPr/>
      <dgm:t>
        <a:bodyPr/>
        <a:lstStyle/>
        <a:p>
          <a:r>
            <a:rPr lang="en-GB" sz="1400" b="1" dirty="0"/>
            <a:t>VCSE representatives in place-level</a:t>
          </a:r>
          <a:r>
            <a:rPr lang="en-GB" sz="1400" dirty="0"/>
            <a:t> governance are part of a system-level VCSE alliance or leadership group</a:t>
          </a:r>
        </a:p>
      </dgm:t>
    </dgm:pt>
    <dgm:pt modelId="{731240D7-DD39-41C9-B404-D78EBDAB9DCD}" type="parTrans" cxnId="{9D02F3A1-2059-4A62-BDF6-A91BA80C3193}">
      <dgm:prSet/>
      <dgm:spPr/>
      <dgm:t>
        <a:bodyPr/>
        <a:lstStyle/>
        <a:p>
          <a:endParaRPr lang="en-GB"/>
        </a:p>
      </dgm:t>
    </dgm:pt>
    <dgm:pt modelId="{26E9A0EF-5E58-4EF6-AA14-5445FBC92D76}" type="sibTrans" cxnId="{9D02F3A1-2059-4A62-BDF6-A91BA80C3193}">
      <dgm:prSet/>
      <dgm:spPr/>
      <dgm:t>
        <a:bodyPr/>
        <a:lstStyle/>
        <a:p>
          <a:endParaRPr lang="en-GB"/>
        </a:p>
      </dgm:t>
    </dgm:pt>
    <dgm:pt modelId="{A1953D68-1522-4FB8-947F-BB6B2C585396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VCSE is involved in place-level  workstreams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, including leading some workstreams (e.g. redesigning models of care)</a:t>
          </a:r>
        </a:p>
      </dgm:t>
    </dgm:pt>
    <dgm:pt modelId="{EED1F1FB-9765-42BC-929A-B7069B0ACCCD}" type="parTrans" cxnId="{1528EBC8-8161-4BF0-BEB0-0A10B86ABDA4}">
      <dgm:prSet/>
      <dgm:spPr/>
      <dgm:t>
        <a:bodyPr/>
        <a:lstStyle/>
        <a:p>
          <a:endParaRPr lang="en-GB"/>
        </a:p>
      </dgm:t>
    </dgm:pt>
    <dgm:pt modelId="{DDD398DE-5E1B-4D9B-98D1-AB1DD99269C4}" type="sibTrans" cxnId="{1528EBC8-8161-4BF0-BEB0-0A10B86ABDA4}">
      <dgm:prSet/>
      <dgm:spPr/>
      <dgm:t>
        <a:bodyPr/>
        <a:lstStyle/>
        <a:p>
          <a:endParaRPr lang="en-GB"/>
        </a:p>
      </dgm:t>
    </dgm:pt>
    <dgm:pt modelId="{CF87B074-23FF-4B0D-AB44-C665AB92293A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Outcomes and assurance frameworks </a:t>
          </a:r>
          <a:r>
            <a:rPr lang="en-GB" sz="1200" b="0" dirty="0">
              <a:latin typeface="Arial" panose="020B0604020202020204" pitchFamily="34" charset="0"/>
              <a:cs typeface="Arial" panose="020B0604020202020204" pitchFamily="34" charset="0"/>
            </a:rPr>
            <a:t>agreed between VCSE &amp; statutory partners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(e.g. to assess impact of social prescribing)</a:t>
          </a:r>
        </a:p>
      </dgm:t>
    </dgm:pt>
    <dgm:pt modelId="{C57A5C9D-DB94-4D08-B60D-1FB0975CA2FC}" type="parTrans" cxnId="{CC8236FD-5443-42BE-B4A8-040AB4AB851C}">
      <dgm:prSet/>
      <dgm:spPr/>
      <dgm:t>
        <a:bodyPr/>
        <a:lstStyle/>
        <a:p>
          <a:endParaRPr lang="en-GB"/>
        </a:p>
      </dgm:t>
    </dgm:pt>
    <dgm:pt modelId="{294F6A64-9029-411D-9262-33D316BF2114}" type="sibTrans" cxnId="{CC8236FD-5443-42BE-B4A8-040AB4AB851C}">
      <dgm:prSet/>
      <dgm:spPr/>
      <dgm:t>
        <a:bodyPr/>
        <a:lstStyle/>
        <a:p>
          <a:endParaRPr lang="en-GB"/>
        </a:p>
      </dgm:t>
    </dgm:pt>
    <dgm:pt modelId="{B9D43C45-6660-49AE-B60B-8A088C434C88}">
      <dgm:prSet phldrT="[Text]" custT="1"/>
      <dgm:spPr/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VCSE is included in place-based leadership training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for health and care partnership</a:t>
          </a:r>
        </a:p>
      </dgm:t>
    </dgm:pt>
    <dgm:pt modelId="{79438591-DFA7-415E-BC2F-BE5A33B9B344}" type="parTrans" cxnId="{71D87C94-767B-495A-873E-43F15C32AF91}">
      <dgm:prSet/>
      <dgm:spPr/>
      <dgm:t>
        <a:bodyPr/>
        <a:lstStyle/>
        <a:p>
          <a:endParaRPr lang="en-GB"/>
        </a:p>
      </dgm:t>
    </dgm:pt>
    <dgm:pt modelId="{B025C029-870B-42B2-B0D9-8F61B0AA6E0F}" type="sibTrans" cxnId="{71D87C94-767B-495A-873E-43F15C32AF91}">
      <dgm:prSet/>
      <dgm:spPr/>
      <dgm:t>
        <a:bodyPr/>
        <a:lstStyle/>
        <a:p>
          <a:endParaRPr lang="en-GB"/>
        </a:p>
      </dgm:t>
    </dgm:pt>
    <dgm:pt modelId="{569D9286-5E78-4E7F-9046-B31BFB0FCC0E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There is </a:t>
          </a:r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training and support for local agencies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to understand link worker roles</a:t>
          </a:r>
        </a:p>
      </dgm:t>
    </dgm:pt>
    <dgm:pt modelId="{86B67906-E7D4-4243-BB4F-0A877C836CB7}" type="parTrans" cxnId="{D0B69A40-BFA1-4F77-9A81-FB1DFBC0E861}">
      <dgm:prSet/>
      <dgm:spPr/>
      <dgm:t>
        <a:bodyPr/>
        <a:lstStyle/>
        <a:p>
          <a:endParaRPr lang="en-GB"/>
        </a:p>
      </dgm:t>
    </dgm:pt>
    <dgm:pt modelId="{B98DB20E-E01D-4605-BFF2-50D4E12D7053}" type="sibTrans" cxnId="{D0B69A40-BFA1-4F77-9A81-FB1DFBC0E861}">
      <dgm:prSet/>
      <dgm:spPr/>
      <dgm:t>
        <a:bodyPr/>
        <a:lstStyle/>
        <a:p>
          <a:endParaRPr lang="en-GB"/>
        </a:p>
      </dgm:t>
    </dgm:pt>
    <dgm:pt modelId="{B5145AB3-53F8-402B-A777-C0E529231378}">
      <dgm:prSet phldrT="[Text]" custT="1"/>
      <dgm:spPr/>
      <dgm:t>
        <a:bodyPr/>
        <a:lstStyle/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2CD973-5EF9-43BB-BEC8-4627F3A20F23}" type="parTrans" cxnId="{FF5B9322-B3B4-40F6-9E0E-7A859386AE96}">
      <dgm:prSet/>
      <dgm:spPr/>
      <dgm:t>
        <a:bodyPr/>
        <a:lstStyle/>
        <a:p>
          <a:endParaRPr lang="en-GB"/>
        </a:p>
      </dgm:t>
    </dgm:pt>
    <dgm:pt modelId="{2CCA6285-ED77-440D-AB8D-242A256E3688}" type="sibTrans" cxnId="{FF5B9322-B3B4-40F6-9E0E-7A859386AE96}">
      <dgm:prSet/>
      <dgm:spPr/>
      <dgm:t>
        <a:bodyPr/>
        <a:lstStyle/>
        <a:p>
          <a:endParaRPr lang="en-GB"/>
        </a:p>
      </dgm:t>
    </dgm:pt>
    <dgm:pt modelId="{D4AB6873-F2E6-4DCB-9F98-A07796834FCA}">
      <dgm:prSet phldrT="[Text]" custT="1"/>
      <dgm:spPr/>
      <dgm:t>
        <a:bodyPr/>
        <a:lstStyle/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5A904-AA6B-4A9E-B858-6B5DFF80C8A0}" type="parTrans" cxnId="{0D054154-D60B-4797-833C-0EC22032B31B}">
      <dgm:prSet/>
      <dgm:spPr/>
      <dgm:t>
        <a:bodyPr/>
        <a:lstStyle/>
        <a:p>
          <a:endParaRPr lang="en-GB"/>
        </a:p>
      </dgm:t>
    </dgm:pt>
    <dgm:pt modelId="{B4E2B74C-D92D-4770-AE75-26B7F3CAD905}" type="sibTrans" cxnId="{0D054154-D60B-4797-833C-0EC22032B31B}">
      <dgm:prSet/>
      <dgm:spPr/>
      <dgm:t>
        <a:bodyPr/>
        <a:lstStyle/>
        <a:p>
          <a:endParaRPr lang="en-GB"/>
        </a:p>
      </dgm:t>
    </dgm:pt>
    <dgm:pt modelId="{8B10F806-0B12-4E45-83CF-80919B031712}">
      <dgm:prSet phldrT="[Text]" custT="1"/>
      <dgm:spPr/>
      <dgm:t>
        <a:bodyPr/>
        <a:lstStyle/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51B8C-BDD1-454F-BDC7-CAA18C0B88F2}" type="parTrans" cxnId="{3496FEF8-3EB2-4527-8828-F868E5A7BBA0}">
      <dgm:prSet/>
      <dgm:spPr/>
      <dgm:t>
        <a:bodyPr/>
        <a:lstStyle/>
        <a:p>
          <a:endParaRPr lang="en-GB"/>
        </a:p>
      </dgm:t>
    </dgm:pt>
    <dgm:pt modelId="{3873F55D-99F5-4848-9C0A-BBB796D0A2DF}" type="sibTrans" cxnId="{3496FEF8-3EB2-4527-8828-F868E5A7BBA0}">
      <dgm:prSet/>
      <dgm:spPr/>
      <dgm:t>
        <a:bodyPr/>
        <a:lstStyle/>
        <a:p>
          <a:endParaRPr lang="en-GB"/>
        </a:p>
      </dgm:t>
    </dgm:pt>
    <dgm:pt modelId="{45B88165-ED8C-4B2E-8828-9E992D165FEE}" type="pres">
      <dgm:prSet presAssocID="{39BE69C9-1E4B-4CDC-9E6B-00A9FBA9A2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5CA604-496F-4633-970F-3438DD239F91}" type="pres">
      <dgm:prSet presAssocID="{18DE96DA-1F8F-4459-A9A8-19C18DB96711}" presName="compositeNode" presStyleCnt="0">
        <dgm:presLayoutVars>
          <dgm:bulletEnabled val="1"/>
        </dgm:presLayoutVars>
      </dgm:prSet>
      <dgm:spPr/>
    </dgm:pt>
    <dgm:pt modelId="{2C210CE5-5EEA-4E13-AAE1-B285D303C106}" type="pres">
      <dgm:prSet presAssocID="{18DE96DA-1F8F-4459-A9A8-19C18DB96711}" presName="image" presStyleLbl="fgImgPlace1" presStyleIdx="0" presStyleCnt="3" custScaleX="103227" custScaleY="92259" custLinFactNeighborX="-17090" custLinFactNeighborY="-401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C7B5D12D-2923-4675-990C-1FDEA58992C0}" type="pres">
      <dgm:prSet presAssocID="{18DE96DA-1F8F-4459-A9A8-19C18DB96711}" presName="childNode" presStyleLbl="node1" presStyleIdx="0" presStyleCnt="3" custScaleY="128205" custLinFactNeighborX="1878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F0D22-F5B4-4363-95D2-C1F667F2F795}" type="pres">
      <dgm:prSet presAssocID="{18DE96DA-1F8F-4459-A9A8-19C18DB9671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13B4D-3861-4203-9FBA-3F242B34AF04}" type="pres">
      <dgm:prSet presAssocID="{05D82B99-17C5-4A99-92E6-1DB8B3F822E7}" presName="sibTrans" presStyleCnt="0"/>
      <dgm:spPr/>
    </dgm:pt>
    <dgm:pt modelId="{81BCCCA9-F450-4A34-9E02-F557FA46FF4F}" type="pres">
      <dgm:prSet presAssocID="{63B3CED4-DBF2-4CE2-B461-61D89EDD15F8}" presName="compositeNode" presStyleCnt="0">
        <dgm:presLayoutVars>
          <dgm:bulletEnabled val="1"/>
        </dgm:presLayoutVars>
      </dgm:prSet>
      <dgm:spPr/>
    </dgm:pt>
    <dgm:pt modelId="{A18578EA-E9A7-4B4A-B77C-E2DEB107ACD9}" type="pres">
      <dgm:prSet presAssocID="{63B3CED4-DBF2-4CE2-B461-61D89EDD15F8}" presName="imag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7B9CBF3E-D1C8-469D-AD45-1B41D0B6C303}" type="pres">
      <dgm:prSet presAssocID="{63B3CED4-DBF2-4CE2-B461-61D89EDD15F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2FF91-0A55-40CA-9AFF-966AC225F94F}" type="pres">
      <dgm:prSet presAssocID="{63B3CED4-DBF2-4CE2-B461-61D89EDD15F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5820E-81E2-461B-BC5D-DFEB3EAA0A77}" type="pres">
      <dgm:prSet presAssocID="{729F84BC-0A76-400F-9C03-5E40C1E5E25C}" presName="sibTrans" presStyleCnt="0"/>
      <dgm:spPr/>
    </dgm:pt>
    <dgm:pt modelId="{CD17A4AB-AB61-44A2-8E19-5F531D1A9E91}" type="pres">
      <dgm:prSet presAssocID="{0A113154-068C-4C42-9AC4-ABAD5561BB1A}" presName="compositeNode" presStyleCnt="0">
        <dgm:presLayoutVars>
          <dgm:bulletEnabled val="1"/>
        </dgm:presLayoutVars>
      </dgm:prSet>
      <dgm:spPr/>
    </dgm:pt>
    <dgm:pt modelId="{D8792D41-AE74-4E0F-A05E-CA7555CC79A0}" type="pres">
      <dgm:prSet presAssocID="{0A113154-068C-4C42-9AC4-ABAD5561BB1A}" presName="image" presStyleLbl="fgImgPlace1" presStyleIdx="2" presStyleCnt="3" custLinFactNeighborX="-6647" custLinFactNeighborY="-376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4F32C569-49CF-468D-B57D-05D9FEDB0724}" type="pres">
      <dgm:prSet presAssocID="{0A113154-068C-4C42-9AC4-ABAD5561BB1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52F35-A44D-4A20-852F-663432C79113}" type="pres">
      <dgm:prSet presAssocID="{0A113154-068C-4C42-9AC4-ABAD5561BB1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B861C2-E4C9-4008-9242-D6965044BC4B}" type="presOf" srcId="{26BA8D51-6FD1-4359-BF6C-3C960F544E68}" destId="{7B9CBF3E-D1C8-469D-AD45-1B41D0B6C303}" srcOrd="0" destOrd="0" presId="urn:microsoft.com/office/officeart/2005/8/layout/hList2"/>
    <dgm:cxn modelId="{10F2B7CE-663F-4217-9606-86D63BA13C30}" type="presOf" srcId="{6A2585D4-C86E-455B-8386-271B3D7E1D2D}" destId="{C7B5D12D-2923-4675-990C-1FDEA58992C0}" srcOrd="0" destOrd="3" presId="urn:microsoft.com/office/officeart/2005/8/layout/hList2"/>
    <dgm:cxn modelId="{7DC6E72F-F2A9-42CA-813A-22A50AA37083}" type="presOf" srcId="{39BE69C9-1E4B-4CDC-9E6B-00A9FBA9A21F}" destId="{45B88165-ED8C-4B2E-8828-9E992D165FEE}" srcOrd="0" destOrd="0" presId="urn:microsoft.com/office/officeart/2005/8/layout/hList2"/>
    <dgm:cxn modelId="{03E3700D-C2E0-40C0-A6A1-14B60784479C}" type="presOf" srcId="{847A20FC-1C80-4EAB-87C8-EC16BAE95427}" destId="{4F32C569-49CF-468D-B57D-05D9FEDB0724}" srcOrd="0" destOrd="0" presId="urn:microsoft.com/office/officeart/2005/8/layout/hList2"/>
    <dgm:cxn modelId="{3496FEF8-3EB2-4527-8828-F868E5A7BBA0}" srcId="{63B3CED4-DBF2-4CE2-B461-61D89EDD15F8}" destId="{8B10F806-0B12-4E45-83CF-80919B031712}" srcOrd="5" destOrd="0" parTransId="{EE951B8C-BDD1-454F-BDC7-CAA18C0B88F2}" sibTransId="{3873F55D-99F5-4848-9C0A-BBB796D0A2DF}"/>
    <dgm:cxn modelId="{A3515C83-57EE-425C-88F8-850540A722A7}" type="presOf" srcId="{8B10F806-0B12-4E45-83CF-80919B031712}" destId="{7B9CBF3E-D1C8-469D-AD45-1B41D0B6C303}" srcOrd="0" destOrd="5" presId="urn:microsoft.com/office/officeart/2005/8/layout/hList2"/>
    <dgm:cxn modelId="{CB6AAFCA-9B69-4E34-AFAD-F529478D2D23}" type="presOf" srcId="{B9D43C45-6660-49AE-B60B-8A088C434C88}" destId="{7B9CBF3E-D1C8-469D-AD45-1B41D0B6C303}" srcOrd="0" destOrd="4" presId="urn:microsoft.com/office/officeart/2005/8/layout/hList2"/>
    <dgm:cxn modelId="{17BD4C60-8C24-4393-8DAD-B9E708E8F4DF}" type="presOf" srcId="{0A113154-068C-4C42-9AC4-ABAD5561BB1A}" destId="{7C052F35-A44D-4A20-852F-663432C79113}" srcOrd="0" destOrd="0" presId="urn:microsoft.com/office/officeart/2005/8/layout/hList2"/>
    <dgm:cxn modelId="{02FCB3B7-E325-46ED-8043-6663639E2366}" type="presOf" srcId="{A1953D68-1522-4FB8-947F-BB6B2C585396}" destId="{C7B5D12D-2923-4675-990C-1FDEA58992C0}" srcOrd="0" destOrd="2" presId="urn:microsoft.com/office/officeart/2005/8/layout/hList2"/>
    <dgm:cxn modelId="{724AD857-A28D-4BE2-9DCD-CC58BD6DD20F}" srcId="{18DE96DA-1F8F-4459-A9A8-19C18DB96711}" destId="{0B9F96A3-6144-4B32-A0E4-EBC9FAD48A2A}" srcOrd="4" destOrd="0" parTransId="{B3619DAB-7A4B-4D73-919D-C989AFA518C7}" sibTransId="{5FEB0C69-DC25-446E-B737-B0649D2A6839}"/>
    <dgm:cxn modelId="{4C23562F-353C-49E5-BEBA-3BBA7091D64E}" type="presOf" srcId="{D4AB6873-F2E6-4DCB-9F98-A07796834FCA}" destId="{7B9CBF3E-D1C8-469D-AD45-1B41D0B6C303}" srcOrd="0" destOrd="3" presId="urn:microsoft.com/office/officeart/2005/8/layout/hList2"/>
    <dgm:cxn modelId="{4747985A-B7F6-49ED-AF50-0034984F2284}" type="presOf" srcId="{697E2323-E065-4498-BCB5-6BC3A7F74085}" destId="{C7B5D12D-2923-4675-990C-1FDEA58992C0}" srcOrd="0" destOrd="0" presId="urn:microsoft.com/office/officeart/2005/8/layout/hList2"/>
    <dgm:cxn modelId="{EBA39175-3E01-418B-9AEF-74BD2955D5A8}" type="presOf" srcId="{0B9F96A3-6144-4B32-A0E4-EBC9FAD48A2A}" destId="{C7B5D12D-2923-4675-990C-1FDEA58992C0}" srcOrd="0" destOrd="4" presId="urn:microsoft.com/office/officeart/2005/8/layout/hList2"/>
    <dgm:cxn modelId="{0D054154-D60B-4797-833C-0EC22032B31B}" srcId="{63B3CED4-DBF2-4CE2-B461-61D89EDD15F8}" destId="{D4AB6873-F2E6-4DCB-9F98-A07796834FCA}" srcOrd="3" destOrd="0" parTransId="{D655A904-AA6B-4A9E-B858-6B5DFF80C8A0}" sibTransId="{B4E2B74C-D92D-4770-AE75-26B7F3CAD905}"/>
    <dgm:cxn modelId="{CC8236FD-5443-42BE-B4A8-040AB4AB851C}" srcId="{18DE96DA-1F8F-4459-A9A8-19C18DB96711}" destId="{CF87B074-23FF-4B0D-AB44-C665AB92293A}" srcOrd="5" destOrd="0" parTransId="{C57A5C9D-DB94-4D08-B60D-1FB0975CA2FC}" sibTransId="{294F6A64-9029-411D-9262-33D316BF2114}"/>
    <dgm:cxn modelId="{1B56D0CC-5D54-403A-8585-96E479821022}" srcId="{18DE96DA-1F8F-4459-A9A8-19C18DB96711}" destId="{52AF7A33-B01B-4532-A564-B0A92BC9ADF9}" srcOrd="1" destOrd="0" parTransId="{6CEC9603-0270-4E5E-BC44-641123EE9592}" sibTransId="{0577BDC1-BF67-47B8-89AB-72AD8A37B73A}"/>
    <dgm:cxn modelId="{FA9A9F27-954A-4885-B822-CE9068D10BFB}" type="presOf" srcId="{63B3CED4-DBF2-4CE2-B461-61D89EDD15F8}" destId="{C732FF91-0A55-40CA-9AFF-966AC225F94F}" srcOrd="0" destOrd="0" presId="urn:microsoft.com/office/officeart/2005/8/layout/hList2"/>
    <dgm:cxn modelId="{DE988294-F986-4536-93D5-262A9DEC9206}" type="presOf" srcId="{B5145AB3-53F8-402B-A777-C0E529231378}" destId="{7B9CBF3E-D1C8-469D-AD45-1B41D0B6C303}" srcOrd="0" destOrd="1" presId="urn:microsoft.com/office/officeart/2005/8/layout/hList2"/>
    <dgm:cxn modelId="{71D87C94-767B-495A-873E-43F15C32AF91}" srcId="{63B3CED4-DBF2-4CE2-B461-61D89EDD15F8}" destId="{B9D43C45-6660-49AE-B60B-8A088C434C88}" srcOrd="4" destOrd="0" parTransId="{79438591-DFA7-415E-BC2F-BE5A33B9B344}" sibTransId="{B025C029-870B-42B2-B0D9-8F61B0AA6E0F}"/>
    <dgm:cxn modelId="{A02B852A-01A7-46FF-B7A1-A63EA1BE183B}" srcId="{39BE69C9-1E4B-4CDC-9E6B-00A9FBA9A21F}" destId="{63B3CED4-DBF2-4CE2-B461-61D89EDD15F8}" srcOrd="1" destOrd="0" parTransId="{C4241085-5A7C-4F40-A688-0CDCEF2CA862}" sibTransId="{729F84BC-0A76-400F-9C03-5E40C1E5E25C}"/>
    <dgm:cxn modelId="{FF5B9322-B3B4-40F6-9E0E-7A859386AE96}" srcId="{63B3CED4-DBF2-4CE2-B461-61D89EDD15F8}" destId="{B5145AB3-53F8-402B-A777-C0E529231378}" srcOrd="1" destOrd="0" parTransId="{0E2CD973-5EF9-43BB-BEC8-4627F3A20F23}" sibTransId="{2CCA6285-ED77-440D-AB8D-242A256E3688}"/>
    <dgm:cxn modelId="{D7D61DF7-D357-4250-AC33-770D8A68BF88}" srcId="{63B3CED4-DBF2-4CE2-B461-61D89EDD15F8}" destId="{26BA8D51-6FD1-4359-BF6C-3C960F544E68}" srcOrd="0" destOrd="0" parTransId="{70BB101A-C7BE-4841-811D-31E6A3DF3BE9}" sibTransId="{E5DDF974-2B48-4EC3-A478-9B1FA89203C8}"/>
    <dgm:cxn modelId="{CD50AC7A-0529-448A-9BB2-DCC249FE9571}" type="presOf" srcId="{569D9286-5E78-4E7F-9046-B31BFB0FCC0E}" destId="{7B9CBF3E-D1C8-469D-AD45-1B41D0B6C303}" srcOrd="0" destOrd="6" presId="urn:microsoft.com/office/officeart/2005/8/layout/hList2"/>
    <dgm:cxn modelId="{12217B52-EC7C-468A-9D4E-4E8E00AC56F1}" type="presOf" srcId="{CF87B074-23FF-4B0D-AB44-C665AB92293A}" destId="{C7B5D12D-2923-4675-990C-1FDEA58992C0}" srcOrd="0" destOrd="5" presId="urn:microsoft.com/office/officeart/2005/8/layout/hList2"/>
    <dgm:cxn modelId="{9D02F3A1-2059-4A62-BDF6-A91BA80C3193}" srcId="{0A113154-068C-4C42-9AC4-ABAD5561BB1A}" destId="{847A20FC-1C80-4EAB-87C8-EC16BAE95427}" srcOrd="0" destOrd="0" parTransId="{731240D7-DD39-41C9-B404-D78EBDAB9DCD}" sibTransId="{26E9A0EF-5E58-4EF6-AA14-5445FBC92D76}"/>
    <dgm:cxn modelId="{D0B69A40-BFA1-4F77-9A81-FB1DFBC0E861}" srcId="{63B3CED4-DBF2-4CE2-B461-61D89EDD15F8}" destId="{569D9286-5E78-4E7F-9046-B31BFB0FCC0E}" srcOrd="6" destOrd="0" parTransId="{86B67906-E7D4-4243-BB4F-0A877C836CB7}" sibTransId="{B98DB20E-E01D-4605-BFF2-50D4E12D7053}"/>
    <dgm:cxn modelId="{8197A051-6EAB-40F8-BE8C-493B0BF34C1A}" srcId="{18DE96DA-1F8F-4459-A9A8-19C18DB96711}" destId="{697E2323-E065-4498-BCB5-6BC3A7F74085}" srcOrd="0" destOrd="0" parTransId="{84F4A7F1-4E25-4734-B8A5-7AE1F1AED045}" sibTransId="{919FFC7F-AA06-4B77-B029-D833577E84E3}"/>
    <dgm:cxn modelId="{2436ABB5-6746-4D84-8296-A14B54AA3887}" srcId="{18DE96DA-1F8F-4459-A9A8-19C18DB96711}" destId="{6A2585D4-C86E-455B-8386-271B3D7E1D2D}" srcOrd="3" destOrd="0" parTransId="{2EC18BAF-BF71-4F8A-B142-60EDC69DB115}" sibTransId="{36F656E4-7CA8-4EF8-8172-C315F63B0D71}"/>
    <dgm:cxn modelId="{CB3D7A25-C7AF-46A9-846E-E138AA0E6D3A}" srcId="{39BE69C9-1E4B-4CDC-9E6B-00A9FBA9A21F}" destId="{18DE96DA-1F8F-4459-A9A8-19C18DB96711}" srcOrd="0" destOrd="0" parTransId="{ABE7B566-2972-4BEB-802F-3CDFFB0AD4F2}" sibTransId="{05D82B99-17C5-4A99-92E6-1DB8B3F822E7}"/>
    <dgm:cxn modelId="{90E2108A-920A-4345-877F-1CC47CCADB2F}" type="presOf" srcId="{18DE96DA-1F8F-4459-A9A8-19C18DB96711}" destId="{F27F0D22-F5B4-4363-95D2-C1F667F2F795}" srcOrd="0" destOrd="0" presId="urn:microsoft.com/office/officeart/2005/8/layout/hList2"/>
    <dgm:cxn modelId="{66A8AA66-6990-4165-B819-E81C21AF860E}" srcId="{39BE69C9-1E4B-4CDC-9E6B-00A9FBA9A21F}" destId="{0A113154-068C-4C42-9AC4-ABAD5561BB1A}" srcOrd="2" destOrd="0" parTransId="{C7E32FF2-978A-4440-8DD5-1B180A032281}" sibTransId="{AE509E21-DC3A-4075-B37A-C911CFE3150C}"/>
    <dgm:cxn modelId="{D4B66272-D84D-4A1E-8A22-9A20E4D7F993}" type="presOf" srcId="{7650CFF2-C3A2-4D0E-962F-7073876CEC3E}" destId="{7B9CBF3E-D1C8-469D-AD45-1B41D0B6C303}" srcOrd="0" destOrd="2" presId="urn:microsoft.com/office/officeart/2005/8/layout/hList2"/>
    <dgm:cxn modelId="{E0A6FBC9-D65C-4207-8C3D-B992B33E2C65}" type="presOf" srcId="{52AF7A33-B01B-4532-A564-B0A92BC9ADF9}" destId="{C7B5D12D-2923-4675-990C-1FDEA58992C0}" srcOrd="0" destOrd="1" presId="urn:microsoft.com/office/officeart/2005/8/layout/hList2"/>
    <dgm:cxn modelId="{08DC74CB-2E64-4C73-B392-A17CD3AEA404}" srcId="{63B3CED4-DBF2-4CE2-B461-61D89EDD15F8}" destId="{7650CFF2-C3A2-4D0E-962F-7073876CEC3E}" srcOrd="2" destOrd="0" parTransId="{823BA008-CF2E-4CF1-B395-1A1344645EFA}" sibTransId="{379A04BA-87A9-4A25-914D-0750C1C2E0DA}"/>
    <dgm:cxn modelId="{1528EBC8-8161-4BF0-BEB0-0A10B86ABDA4}" srcId="{18DE96DA-1F8F-4459-A9A8-19C18DB96711}" destId="{A1953D68-1522-4FB8-947F-BB6B2C585396}" srcOrd="2" destOrd="0" parTransId="{EED1F1FB-9765-42BC-929A-B7069B0ACCCD}" sibTransId="{DDD398DE-5E1B-4D9B-98D1-AB1DD99269C4}"/>
    <dgm:cxn modelId="{05DDA883-BD65-4C11-9D92-1A117F38B225}" type="presParOf" srcId="{45B88165-ED8C-4B2E-8828-9E992D165FEE}" destId="{F25CA604-496F-4633-970F-3438DD239F91}" srcOrd="0" destOrd="0" presId="urn:microsoft.com/office/officeart/2005/8/layout/hList2"/>
    <dgm:cxn modelId="{0B3215D0-59DE-40DB-8406-06A5474B8916}" type="presParOf" srcId="{F25CA604-496F-4633-970F-3438DD239F91}" destId="{2C210CE5-5EEA-4E13-AAE1-B285D303C106}" srcOrd="0" destOrd="0" presId="urn:microsoft.com/office/officeart/2005/8/layout/hList2"/>
    <dgm:cxn modelId="{21502391-F369-4AEA-B70F-262495C1A0C9}" type="presParOf" srcId="{F25CA604-496F-4633-970F-3438DD239F91}" destId="{C7B5D12D-2923-4675-990C-1FDEA58992C0}" srcOrd="1" destOrd="0" presId="urn:microsoft.com/office/officeart/2005/8/layout/hList2"/>
    <dgm:cxn modelId="{6D2419ED-471E-41E4-8511-A238F02BBAB0}" type="presParOf" srcId="{F25CA604-496F-4633-970F-3438DD239F91}" destId="{F27F0D22-F5B4-4363-95D2-C1F667F2F795}" srcOrd="2" destOrd="0" presId="urn:microsoft.com/office/officeart/2005/8/layout/hList2"/>
    <dgm:cxn modelId="{21A4EFE4-46D7-4EC8-8344-4DE951DE9148}" type="presParOf" srcId="{45B88165-ED8C-4B2E-8828-9E992D165FEE}" destId="{7DC13B4D-3861-4203-9FBA-3F242B34AF04}" srcOrd="1" destOrd="0" presId="urn:microsoft.com/office/officeart/2005/8/layout/hList2"/>
    <dgm:cxn modelId="{34EF05EC-75FA-4972-ADEA-03A315AEFBA9}" type="presParOf" srcId="{45B88165-ED8C-4B2E-8828-9E992D165FEE}" destId="{81BCCCA9-F450-4A34-9E02-F557FA46FF4F}" srcOrd="2" destOrd="0" presId="urn:microsoft.com/office/officeart/2005/8/layout/hList2"/>
    <dgm:cxn modelId="{BA5DF112-893A-4960-A5DA-040FAA624B2B}" type="presParOf" srcId="{81BCCCA9-F450-4A34-9E02-F557FA46FF4F}" destId="{A18578EA-E9A7-4B4A-B77C-E2DEB107ACD9}" srcOrd="0" destOrd="0" presId="urn:microsoft.com/office/officeart/2005/8/layout/hList2"/>
    <dgm:cxn modelId="{07C96CFC-94AE-4412-98CA-BCE58FDF16CC}" type="presParOf" srcId="{81BCCCA9-F450-4A34-9E02-F557FA46FF4F}" destId="{7B9CBF3E-D1C8-469D-AD45-1B41D0B6C303}" srcOrd="1" destOrd="0" presId="urn:microsoft.com/office/officeart/2005/8/layout/hList2"/>
    <dgm:cxn modelId="{26187A67-69C1-4771-ACFB-4FB73DF15D73}" type="presParOf" srcId="{81BCCCA9-F450-4A34-9E02-F557FA46FF4F}" destId="{C732FF91-0A55-40CA-9AFF-966AC225F94F}" srcOrd="2" destOrd="0" presId="urn:microsoft.com/office/officeart/2005/8/layout/hList2"/>
    <dgm:cxn modelId="{93D9344D-6521-4643-8A4A-109AF90DE75C}" type="presParOf" srcId="{45B88165-ED8C-4B2E-8828-9E992D165FEE}" destId="{1AE5820E-81E2-461B-BC5D-DFEB3EAA0A77}" srcOrd="3" destOrd="0" presId="urn:microsoft.com/office/officeart/2005/8/layout/hList2"/>
    <dgm:cxn modelId="{E48718ED-B569-425F-80B2-8BFDCC51CEDD}" type="presParOf" srcId="{45B88165-ED8C-4B2E-8828-9E992D165FEE}" destId="{CD17A4AB-AB61-44A2-8E19-5F531D1A9E91}" srcOrd="4" destOrd="0" presId="urn:microsoft.com/office/officeart/2005/8/layout/hList2"/>
    <dgm:cxn modelId="{6119532A-D482-4EBD-9452-06A5CA1F3C91}" type="presParOf" srcId="{CD17A4AB-AB61-44A2-8E19-5F531D1A9E91}" destId="{D8792D41-AE74-4E0F-A05E-CA7555CC79A0}" srcOrd="0" destOrd="0" presId="urn:microsoft.com/office/officeart/2005/8/layout/hList2"/>
    <dgm:cxn modelId="{BD9311D5-302D-41EC-B47C-CB03D3984A11}" type="presParOf" srcId="{CD17A4AB-AB61-44A2-8E19-5F531D1A9E91}" destId="{4F32C569-49CF-468D-B57D-05D9FEDB0724}" srcOrd="1" destOrd="0" presId="urn:microsoft.com/office/officeart/2005/8/layout/hList2"/>
    <dgm:cxn modelId="{03CAD889-AA48-452B-97CC-9202FB0AB2FF}" type="presParOf" srcId="{CD17A4AB-AB61-44A2-8E19-5F531D1A9E91}" destId="{7C052F35-A44D-4A20-852F-663432C7911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FE8F2-14F8-422C-8FF6-A3DA53E87960}">
      <dsp:nvSpPr>
        <dsp:cNvPr id="0" name=""/>
        <dsp:cNvSpPr/>
      </dsp:nvSpPr>
      <dsp:spPr>
        <a:xfrm>
          <a:off x="1884123" y="1277"/>
          <a:ext cx="1543087" cy="10030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Building Health Partnerships</a:t>
          </a:r>
        </a:p>
      </dsp:txBody>
      <dsp:txXfrm>
        <a:off x="1933086" y="50240"/>
        <a:ext cx="1445161" cy="905081"/>
      </dsp:txXfrm>
    </dsp:sp>
    <dsp:sp modelId="{215706C1-B76F-43FE-BB29-A3569B00F55E}">
      <dsp:nvSpPr>
        <dsp:cNvPr id="0" name=""/>
        <dsp:cNvSpPr/>
      </dsp:nvSpPr>
      <dsp:spPr>
        <a:xfrm>
          <a:off x="998208" y="502781"/>
          <a:ext cx="3314917" cy="3314917"/>
        </a:xfrm>
        <a:custGeom>
          <a:avLst/>
          <a:gdLst/>
          <a:ahLst/>
          <a:cxnLst/>
          <a:rect l="0" t="0" r="0" b="0"/>
          <a:pathLst>
            <a:path>
              <a:moveTo>
                <a:pt x="2642128" y="324193"/>
              </a:moveTo>
              <a:arcTo wR="1657458" hR="1657458" stAng="18386840" swAng="163413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C078C-FD4C-4922-8015-5BC1988B746E}">
      <dsp:nvSpPr>
        <dsp:cNvPr id="0" name=""/>
        <dsp:cNvSpPr/>
      </dsp:nvSpPr>
      <dsp:spPr>
        <a:xfrm>
          <a:off x="3541582" y="1658736"/>
          <a:ext cx="1543087" cy="1003007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Development of VCFS networks at place level </a:t>
          </a:r>
        </a:p>
      </dsp:txBody>
      <dsp:txXfrm>
        <a:off x="3590545" y="1707699"/>
        <a:ext cx="1445161" cy="905081"/>
      </dsp:txXfrm>
    </dsp:sp>
    <dsp:sp modelId="{12961D40-6B77-4AAB-AB98-00A604E013B4}">
      <dsp:nvSpPr>
        <dsp:cNvPr id="0" name=""/>
        <dsp:cNvSpPr/>
      </dsp:nvSpPr>
      <dsp:spPr>
        <a:xfrm>
          <a:off x="998208" y="502781"/>
          <a:ext cx="3314917" cy="3314917"/>
        </a:xfrm>
        <a:custGeom>
          <a:avLst/>
          <a:gdLst/>
          <a:ahLst/>
          <a:cxnLst/>
          <a:rect l="0" t="0" r="0" b="0"/>
          <a:pathLst>
            <a:path>
              <a:moveTo>
                <a:pt x="3143128" y="2392275"/>
              </a:moveTo>
              <a:arcTo wR="1657458" hR="1657458" stAng="1579028" swAng="1634132"/>
            </a:path>
          </a:pathLst>
        </a:custGeom>
        <a:noFill/>
        <a:ln w="6350" cap="flat" cmpd="sng" algn="ctr">
          <a:solidFill>
            <a:schemeClr val="accent2">
              <a:hueOff val="165134"/>
              <a:satOff val="-21787"/>
              <a:lumOff val="-202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2DF21-D64A-4078-82F8-8159D85F5748}">
      <dsp:nvSpPr>
        <dsp:cNvPr id="0" name=""/>
        <dsp:cNvSpPr/>
      </dsp:nvSpPr>
      <dsp:spPr>
        <a:xfrm>
          <a:off x="1884123" y="3316195"/>
          <a:ext cx="1543087" cy="100300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Principles of working together</a:t>
          </a:r>
        </a:p>
      </dsp:txBody>
      <dsp:txXfrm>
        <a:off x="1933086" y="3365158"/>
        <a:ext cx="1445161" cy="905081"/>
      </dsp:txXfrm>
    </dsp:sp>
    <dsp:sp modelId="{BC3CF113-86AC-45E0-BCE4-08D2429654D8}">
      <dsp:nvSpPr>
        <dsp:cNvPr id="0" name=""/>
        <dsp:cNvSpPr/>
      </dsp:nvSpPr>
      <dsp:spPr>
        <a:xfrm>
          <a:off x="998208" y="502781"/>
          <a:ext cx="3314917" cy="3314917"/>
        </a:xfrm>
        <a:custGeom>
          <a:avLst/>
          <a:gdLst/>
          <a:ahLst/>
          <a:cxnLst/>
          <a:rect l="0" t="0" r="0" b="0"/>
          <a:pathLst>
            <a:path>
              <a:moveTo>
                <a:pt x="672789" y="2990724"/>
              </a:moveTo>
              <a:arcTo wR="1657458" hR="1657458" stAng="7586840" swAng="1634132"/>
            </a:path>
          </a:pathLst>
        </a:custGeom>
        <a:noFill/>
        <a:ln w="6350" cap="flat" cmpd="sng" algn="ctr">
          <a:solidFill>
            <a:schemeClr val="accent2">
              <a:hueOff val="330268"/>
              <a:satOff val="-43575"/>
              <a:lumOff val="-40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3308A-4DD9-4BDB-9749-F7F02C14CA2A}">
      <dsp:nvSpPr>
        <dsp:cNvPr id="0" name=""/>
        <dsp:cNvSpPr/>
      </dsp:nvSpPr>
      <dsp:spPr>
        <a:xfrm>
          <a:off x="226664" y="1658736"/>
          <a:ext cx="1543087" cy="1003007"/>
        </a:xfrm>
        <a:prstGeom prst="roundRect">
          <a:avLst/>
        </a:prstGeom>
        <a:solidFill>
          <a:schemeClr val="accent2">
            <a:hueOff val="495402"/>
            <a:satOff val="-65362"/>
            <a:lumOff val="-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Representation on ICS /ICP Boards</a:t>
          </a:r>
        </a:p>
      </dsp:txBody>
      <dsp:txXfrm>
        <a:off x="275627" y="1707699"/>
        <a:ext cx="1445161" cy="905081"/>
      </dsp:txXfrm>
    </dsp:sp>
    <dsp:sp modelId="{B59C1263-AEB0-42EF-93FF-4D3168B11E01}">
      <dsp:nvSpPr>
        <dsp:cNvPr id="0" name=""/>
        <dsp:cNvSpPr/>
      </dsp:nvSpPr>
      <dsp:spPr>
        <a:xfrm>
          <a:off x="998208" y="502781"/>
          <a:ext cx="3314917" cy="3314917"/>
        </a:xfrm>
        <a:custGeom>
          <a:avLst/>
          <a:gdLst/>
          <a:ahLst/>
          <a:cxnLst/>
          <a:rect l="0" t="0" r="0" b="0"/>
          <a:pathLst>
            <a:path>
              <a:moveTo>
                <a:pt x="171789" y="922642"/>
              </a:moveTo>
              <a:arcTo wR="1657458" hR="1657458" stAng="12379028" swAng="1634132"/>
            </a:path>
          </a:pathLst>
        </a:custGeom>
        <a:noFill/>
        <a:ln w="6350" cap="flat" cmpd="sng" algn="ctr">
          <a:solidFill>
            <a:schemeClr val="accent2">
              <a:hueOff val="495402"/>
              <a:satOff val="-65362"/>
              <a:lumOff val="-60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F0D22-F5B4-4363-95D2-C1F667F2F795}">
      <dsp:nvSpPr>
        <dsp:cNvPr id="0" name=""/>
        <dsp:cNvSpPr/>
      </dsp:nvSpPr>
      <dsp:spPr>
        <a:xfrm rot="16200000">
          <a:off x="-1969101" y="2727522"/>
          <a:ext cx="4487128" cy="38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9512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Features of VCSE partnerships at this level</a:t>
          </a:r>
        </a:p>
      </dsp:txBody>
      <dsp:txXfrm>
        <a:off x="-1969101" y="2727522"/>
        <a:ext cx="4487128" cy="384958"/>
      </dsp:txXfrm>
    </dsp:sp>
    <dsp:sp modelId="{C7B5D12D-2923-4675-990C-1FDEA58992C0}">
      <dsp:nvSpPr>
        <dsp:cNvPr id="0" name=""/>
        <dsp:cNvSpPr/>
      </dsp:nvSpPr>
      <dsp:spPr>
        <a:xfrm>
          <a:off x="638213" y="228913"/>
          <a:ext cx="2507899" cy="5328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39512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VCSE included as partner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on multi-disciplinary teams along with health, social care, supporting high-risk individuals and high-intensity service users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Information governance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agreements in place with VCSE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Social prescribing link workers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connect people, their families and carers with relevant community groups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PCNs map VCSE groups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in their area and connect them with social prescribing activity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PCN work through VCSE partners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in their area to engage with groups with poorest health outcomes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Population health management,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local VCSE is mobilised to tackle local health challenges along with statutory partners (e.g. falls; isolation; respiratory health; smoking)</a:t>
          </a:r>
        </a:p>
      </dsp:txBody>
      <dsp:txXfrm>
        <a:off x="638213" y="228913"/>
        <a:ext cx="2507899" cy="5328869"/>
      </dsp:txXfrm>
    </dsp:sp>
    <dsp:sp modelId="{2C210CE5-5EEA-4E13-AAE1-B285D303C106}">
      <dsp:nvSpPr>
        <dsp:cNvPr id="0" name=""/>
        <dsp:cNvSpPr/>
      </dsp:nvSpPr>
      <dsp:spPr>
        <a:xfrm>
          <a:off x="0" y="0"/>
          <a:ext cx="777408" cy="769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2FF91-0A55-40CA-9AFF-966AC225F94F}">
      <dsp:nvSpPr>
        <dsp:cNvPr id="0" name=""/>
        <dsp:cNvSpPr/>
      </dsp:nvSpPr>
      <dsp:spPr>
        <a:xfrm rot="16200000">
          <a:off x="1245795" y="2709753"/>
          <a:ext cx="4487128" cy="38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9512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Sustaining partnerships at this level</a:t>
          </a:r>
        </a:p>
      </dsp:txBody>
      <dsp:txXfrm>
        <a:off x="1245795" y="2709753"/>
        <a:ext cx="4487128" cy="384958"/>
      </dsp:txXfrm>
    </dsp:sp>
    <dsp:sp modelId="{7B9CBF3E-D1C8-469D-AD45-1B41D0B6C303}">
      <dsp:nvSpPr>
        <dsp:cNvPr id="0" name=""/>
        <dsp:cNvSpPr/>
      </dsp:nvSpPr>
      <dsp:spPr>
        <a:xfrm>
          <a:off x="3633715" y="689024"/>
          <a:ext cx="1917501" cy="4172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39512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Key community anchor organisations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(e.g. community centres, community /neighbourhood associations) are supported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Grant funding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is available locally to nurture and develop existing and new community groups, building on the skills and interests of citizens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Capacity-building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 support is available for local community groups (e.g. on safeguarding, IG, food handling)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</dsp:txBody>
      <dsp:txXfrm>
        <a:off x="3633715" y="689024"/>
        <a:ext cx="1917501" cy="4172625"/>
      </dsp:txXfrm>
    </dsp:sp>
    <dsp:sp modelId="{A18578EA-E9A7-4B4A-B77C-E2DEB107ACD9}">
      <dsp:nvSpPr>
        <dsp:cNvPr id="0" name=""/>
        <dsp:cNvSpPr/>
      </dsp:nvSpPr>
      <dsp:spPr>
        <a:xfrm>
          <a:off x="3138200" y="0"/>
          <a:ext cx="769916" cy="769916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52F35-A44D-4A20-852F-663432C79113}">
      <dsp:nvSpPr>
        <dsp:cNvPr id="0" name=""/>
        <dsp:cNvSpPr/>
      </dsp:nvSpPr>
      <dsp:spPr>
        <a:xfrm rot="16200000">
          <a:off x="3899163" y="2727522"/>
          <a:ext cx="4487128" cy="38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9512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Connectors to other levels</a:t>
          </a:r>
        </a:p>
      </dsp:txBody>
      <dsp:txXfrm>
        <a:off x="3899163" y="2727522"/>
        <a:ext cx="4487128" cy="384958"/>
      </dsp:txXfrm>
    </dsp:sp>
    <dsp:sp modelId="{4F32C569-49CF-468D-B57D-05D9FEDB0724}">
      <dsp:nvSpPr>
        <dsp:cNvPr id="0" name=""/>
        <dsp:cNvSpPr/>
      </dsp:nvSpPr>
      <dsp:spPr>
        <a:xfrm>
          <a:off x="6335207" y="1053805"/>
          <a:ext cx="1917501" cy="2880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39512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Social prescribing link workers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in primary care networks are integrated into place-level social prescribing and VCSE plans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Neighbourhood-level community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groups are connected to support at place level with funding, capacity-building</a:t>
          </a:r>
        </a:p>
      </dsp:txBody>
      <dsp:txXfrm>
        <a:off x="6335207" y="1053805"/>
        <a:ext cx="1917501" cy="2880108"/>
      </dsp:txXfrm>
    </dsp:sp>
    <dsp:sp modelId="{D8792D41-AE74-4E0F-A05E-CA7555CC79A0}">
      <dsp:nvSpPr>
        <dsp:cNvPr id="0" name=""/>
        <dsp:cNvSpPr/>
      </dsp:nvSpPr>
      <dsp:spPr>
        <a:xfrm>
          <a:off x="5865211" y="0"/>
          <a:ext cx="769916" cy="76991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F0D22-F5B4-4363-95D2-C1F667F2F795}">
      <dsp:nvSpPr>
        <dsp:cNvPr id="0" name=""/>
        <dsp:cNvSpPr/>
      </dsp:nvSpPr>
      <dsp:spPr>
        <a:xfrm rot="16200000">
          <a:off x="-1959097" y="2645010"/>
          <a:ext cx="4435424" cy="39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622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Features of VCSE partnerships at this level</a:t>
          </a:r>
        </a:p>
      </dsp:txBody>
      <dsp:txXfrm>
        <a:off x="-1959097" y="2645010"/>
        <a:ext cx="4435424" cy="396421"/>
      </dsp:txXfrm>
    </dsp:sp>
    <dsp:sp modelId="{C7B5D12D-2923-4675-990C-1FDEA58992C0}">
      <dsp:nvSpPr>
        <dsp:cNvPr id="0" name=""/>
        <dsp:cNvSpPr/>
      </dsp:nvSpPr>
      <dsp:spPr>
        <a:xfrm>
          <a:off x="827754" y="2"/>
          <a:ext cx="1974599" cy="5686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9622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VCSE is represented in governance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at place level (ICP/ICO/LCO)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VCSE may be represented on Health &amp; Wellbeing Board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VCSE is involved in place-level  workstreams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, including leading some workstreams (e.g. redesigning models of care)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local infrastructure organisation is a strategic partner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for wider involvement of VCSE at place level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There is a </a:t>
          </a: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clear local plan for social prescribing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, developed with input from VCSE sector  leaders, local CVS, local authority and health commissioners, PCNs, referral agencies and Health &amp; Wellbeing Board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Outcomes and assurance frameworks </a:t>
          </a:r>
          <a:r>
            <a:rPr lang="en-GB" sz="1200" b="0" kern="1200" dirty="0">
              <a:latin typeface="Arial" panose="020B0604020202020204" pitchFamily="34" charset="0"/>
              <a:cs typeface="Arial" panose="020B0604020202020204" pitchFamily="34" charset="0"/>
            </a:rPr>
            <a:t>agreed between VCSE &amp; statutory partners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(e.g. to assess impact of social prescribing)</a:t>
          </a:r>
        </a:p>
      </dsp:txBody>
      <dsp:txXfrm>
        <a:off x="827754" y="2"/>
        <a:ext cx="1974599" cy="5686436"/>
      </dsp:txXfrm>
    </dsp:sp>
    <dsp:sp modelId="{2C210CE5-5EEA-4E13-AAE1-B285D303C106}">
      <dsp:nvSpPr>
        <dsp:cNvPr id="0" name=""/>
        <dsp:cNvSpPr/>
      </dsp:nvSpPr>
      <dsp:spPr>
        <a:xfrm>
          <a:off x="0" y="0"/>
          <a:ext cx="818428" cy="7314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2FF91-0A55-40CA-9AFF-966AC225F94F}">
      <dsp:nvSpPr>
        <dsp:cNvPr id="0" name=""/>
        <dsp:cNvSpPr/>
      </dsp:nvSpPr>
      <dsp:spPr>
        <a:xfrm rot="16200000">
          <a:off x="910288" y="2542780"/>
          <a:ext cx="4435424" cy="39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622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Sustaining partnerships at this level</a:t>
          </a:r>
        </a:p>
      </dsp:txBody>
      <dsp:txXfrm>
        <a:off x="910288" y="2542780"/>
        <a:ext cx="4435424" cy="396421"/>
      </dsp:txXfrm>
    </dsp:sp>
    <dsp:sp modelId="{7B9CBF3E-D1C8-469D-AD45-1B41D0B6C303}">
      <dsp:nvSpPr>
        <dsp:cNvPr id="0" name=""/>
        <dsp:cNvSpPr/>
      </dsp:nvSpPr>
      <dsp:spPr>
        <a:xfrm>
          <a:off x="3326211" y="523279"/>
          <a:ext cx="1974599" cy="4435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9622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There is a </a:t>
          </a: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grants programme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for the VCSE supporting place-level priorities)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Partners protect and grow local VCSE infrastructure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organisations (e.g. CVS)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VCSE is included in place-based leadership training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for health and care partnership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There is </a:t>
          </a: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training and support for local agencies 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to understand link worker roles</a:t>
          </a:r>
        </a:p>
      </dsp:txBody>
      <dsp:txXfrm>
        <a:off x="3326211" y="523279"/>
        <a:ext cx="1974599" cy="4435424"/>
      </dsp:txXfrm>
    </dsp:sp>
    <dsp:sp modelId="{A18578EA-E9A7-4B4A-B77C-E2DEB107ACD9}">
      <dsp:nvSpPr>
        <dsp:cNvPr id="0" name=""/>
        <dsp:cNvSpPr/>
      </dsp:nvSpPr>
      <dsp:spPr>
        <a:xfrm>
          <a:off x="2929790" y="2"/>
          <a:ext cx="792843" cy="79284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52F35-A44D-4A20-852F-663432C79113}">
      <dsp:nvSpPr>
        <dsp:cNvPr id="0" name=""/>
        <dsp:cNvSpPr/>
      </dsp:nvSpPr>
      <dsp:spPr>
        <a:xfrm rot="16200000">
          <a:off x="3779674" y="2542780"/>
          <a:ext cx="4435424" cy="39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622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Connectors to other levels</a:t>
          </a:r>
        </a:p>
      </dsp:txBody>
      <dsp:txXfrm>
        <a:off x="3779674" y="2542780"/>
        <a:ext cx="4435424" cy="396421"/>
      </dsp:txXfrm>
    </dsp:sp>
    <dsp:sp modelId="{4F32C569-49CF-468D-B57D-05D9FEDB0724}">
      <dsp:nvSpPr>
        <dsp:cNvPr id="0" name=""/>
        <dsp:cNvSpPr/>
      </dsp:nvSpPr>
      <dsp:spPr>
        <a:xfrm>
          <a:off x="6195597" y="523279"/>
          <a:ext cx="1974599" cy="4435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4962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/>
            <a:t>VCSE representatives in place-level</a:t>
          </a:r>
          <a:r>
            <a:rPr lang="en-GB" sz="1400" kern="1200" dirty="0"/>
            <a:t> governance are part of a system-level VCSE alliance or leadership group</a:t>
          </a:r>
        </a:p>
      </dsp:txBody>
      <dsp:txXfrm>
        <a:off x="6195597" y="523279"/>
        <a:ext cx="1974599" cy="4435424"/>
      </dsp:txXfrm>
    </dsp:sp>
    <dsp:sp modelId="{D8792D41-AE74-4E0F-A05E-CA7555CC79A0}">
      <dsp:nvSpPr>
        <dsp:cNvPr id="0" name=""/>
        <dsp:cNvSpPr/>
      </dsp:nvSpPr>
      <dsp:spPr>
        <a:xfrm>
          <a:off x="5746476" y="0"/>
          <a:ext cx="792843" cy="792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4C1A2-82BC-4859-8BC3-733B92FAAC8D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1E72A-9226-463D-97A6-7C92D456B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9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E72A-9226-463D-97A6-7C92D456BA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5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E72A-9226-463D-97A6-7C92D456BA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4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E72A-9226-463D-97A6-7C92D456BAD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5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Member Sara’s arm of team: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0AB7D-FC04-41BF-88F7-E47891A062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6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Recognition of Third Sector contribution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F1685-5A76-4E3F-B860-41B84C53824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4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0" name="Google Shape;950;p11:notes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endParaRPr dirty="0"/>
          </a:p>
        </p:txBody>
      </p:sp>
      <p:sp>
        <p:nvSpPr>
          <p:cNvPr id="951" name="Google Shape;951;p11:notes"/>
          <p:cNvSpPr txBox="1">
            <a:spLocks noGrp="1"/>
          </p:cNvSpPr>
          <p:nvPr>
            <p:ph type="sldNum" idx="12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25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Quality assurance / credibility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How to be integrated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Who is best placed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Where we want to end up?</a:t>
            </a:r>
          </a:p>
          <a:p>
            <a:pPr marL="285750" indent="-285750">
              <a:buFontTx/>
              <a:buChar char="-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Exploring system approach, message and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F1685-5A76-4E3F-B860-41B84C53824C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72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Quality assurance / credibility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How to be integrated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Who is best placed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Where we want to end up?</a:t>
            </a:r>
          </a:p>
          <a:p>
            <a:pPr marL="285750" indent="-285750">
              <a:buFontTx/>
              <a:buChar char="-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Exploring system approach, message and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F1685-5A76-4E3F-B860-41B84C53824C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50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gi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24728" name="Rectangle 15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-a5.gif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8" b="48344"/>
          <a:stretch/>
        </p:blipFill>
        <p:spPr>
          <a:xfrm>
            <a:off x="7999355" y="375335"/>
            <a:ext cx="791256" cy="354869"/>
          </a:xfrm>
          <a:prstGeom prst="rect">
            <a:avLst/>
          </a:prstGeom>
        </p:spPr>
      </p:pic>
      <p:sp>
        <p:nvSpPr>
          <p:cNvPr id="25" name="Title 9"/>
          <p:cNvSpPr>
            <a:spLocks noGrp="1"/>
          </p:cNvSpPr>
          <p:nvPr>
            <p:ph type="title"/>
          </p:nvPr>
        </p:nvSpPr>
        <p:spPr>
          <a:xfrm>
            <a:off x="576268" y="2480566"/>
            <a:ext cx="8135936" cy="2160734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76268" y="4949721"/>
            <a:ext cx="8135936" cy="991523"/>
          </a:xfrm>
        </p:spPr>
        <p:txBody>
          <a:bodyPr/>
          <a:lstStyle>
            <a:lvl1pPr>
              <a:defRPr sz="21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6268" y="5985383"/>
            <a:ext cx="8135936" cy="361030"/>
          </a:xfrm>
        </p:spPr>
        <p:txBody>
          <a:bodyPr/>
          <a:lstStyle>
            <a:lvl1pPr>
              <a:defRPr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28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6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5180" y="1649628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1190" y="854464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9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C5C94-049E-4BA8-9BB2-F6147D5D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BC0B8-079E-48C0-8B30-F97ED92A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98ED5-E82C-4E81-B08E-CBA646AD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279626-894E-4D32-85F3-4A91CA7FBCD3}" type="datetimeFigureOut">
              <a:rPr lang="en-GB" smtClean="0"/>
              <a:pPr/>
              <a:t>25/09/2019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DB0A8-9E83-40EF-B4DB-7D1CFE4D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DA4A8-B415-4A3F-9453-E90ADFDD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710792-56B9-4EB1-AFAD-DBC759F67D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8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521E-A177-4F12-8013-2F0300798B96}" type="datetimeFigureOut">
              <a:rPr lang="en-GB" smtClean="0"/>
              <a:pPr/>
              <a:t>25/09/2019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13C3-12F9-4295-B629-A76D2024C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2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">
  <p:cSld name="text conten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413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26578" marR="0" lvl="0" indent="-350844" algn="l" rtl="0">
              <a:spcBef>
                <a:spcPts val="591"/>
              </a:spcBef>
              <a:spcAft>
                <a:spcPts val="0"/>
              </a:spcAft>
              <a:buClr>
                <a:schemeClr val="accent1"/>
              </a:buClr>
              <a:buSzPts val="4135"/>
              <a:buFont typeface="Arial"/>
              <a:buChar char="•"/>
              <a:defRPr sz="2954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53156" marR="0" lvl="1" indent="-327394" algn="l" rtl="0">
              <a:spcBef>
                <a:spcPts val="517"/>
              </a:spcBef>
              <a:spcAft>
                <a:spcPts val="0"/>
              </a:spcAft>
              <a:buClr>
                <a:schemeClr val="accent3"/>
              </a:buClr>
              <a:buSzPts val="3618"/>
              <a:buFont typeface="Arial"/>
              <a:buChar char="–"/>
              <a:defRPr sz="2584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79734" marR="0" lvl="2" indent="-303990" algn="l" rtl="0">
              <a:spcBef>
                <a:spcPts val="443"/>
              </a:spcBef>
              <a:spcAft>
                <a:spcPts val="0"/>
              </a:spcAft>
              <a:buClr>
                <a:schemeClr val="accent3"/>
              </a:buClr>
              <a:buSzPts val="3102"/>
              <a:buFont typeface="Arial"/>
              <a:buChar char="•"/>
              <a:defRPr sz="2216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06312" marR="0" lvl="3" indent="-280539" algn="l" rtl="0">
              <a:spcBef>
                <a:spcPts val="369"/>
              </a:spcBef>
              <a:spcAft>
                <a:spcPts val="0"/>
              </a:spcAft>
              <a:buClr>
                <a:schemeClr val="accent3"/>
              </a:buClr>
              <a:buSzPts val="2585"/>
              <a:buFont typeface="Arial"/>
              <a:buChar char="–"/>
              <a:defRPr sz="1846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32890" marR="0" lvl="4" indent="-280539" algn="l" rtl="0">
              <a:spcBef>
                <a:spcPts val="369"/>
              </a:spcBef>
              <a:spcAft>
                <a:spcPts val="0"/>
              </a:spcAft>
              <a:buClr>
                <a:schemeClr val="accent3"/>
              </a:buClr>
              <a:buSzPts val="2585"/>
              <a:buFont typeface="Arial"/>
              <a:buChar char="»"/>
              <a:defRPr sz="1846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59468" marR="0" lvl="5" indent="-280539" algn="l" rtl="0"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585"/>
              <a:buFont typeface="Arial"/>
              <a:buChar char="•"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86046" marR="0" lvl="6" indent="-280539" algn="l" rtl="0"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585"/>
              <a:buFont typeface="Arial"/>
              <a:buChar char="•"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12624" marR="0" lvl="7" indent="-280539" algn="l" rtl="0"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585"/>
              <a:buFont typeface="Arial"/>
              <a:buChar char="•"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39202" marR="0" lvl="8" indent="-280539" algn="l" rtl="0"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2585"/>
              <a:buFont typeface="Arial"/>
              <a:buChar char="•"/>
              <a:defRPr sz="18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2" name="Google Shape;33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84689"/>
            <a:ext cx="9144000" cy="237332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 txBox="1">
            <a:spLocks noGrp="1"/>
          </p:cNvSpPr>
          <p:nvPr>
            <p:ph type="title"/>
          </p:nvPr>
        </p:nvSpPr>
        <p:spPr>
          <a:xfrm>
            <a:off x="467544" y="116633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1"/>
          <p:cNvSpPr/>
          <p:nvPr/>
        </p:nvSpPr>
        <p:spPr>
          <a:xfrm>
            <a:off x="3851921" y="5949281"/>
            <a:ext cx="5292080" cy="908720"/>
          </a:xfrm>
          <a:prstGeom prst="rect">
            <a:avLst/>
          </a:prstGeom>
          <a:solidFill>
            <a:srgbClr val="8BBEBB"/>
          </a:solidFill>
          <a:ln w="25400" cap="flat" cmpd="sng">
            <a:solidFill>
              <a:srgbClr val="8BB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304" tIns="32643" rIns="65304" bIns="3264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1" b="1" i="0" u="none" strike="noStrike" cap="none">
              <a:solidFill>
                <a:srgbClr val="4BAC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29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81" y="1597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" y="1597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975" y="163513"/>
            <a:ext cx="7726347" cy="831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4990" y="1509714"/>
            <a:ext cx="8274051" cy="4613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34975" y="6293224"/>
            <a:ext cx="8274066" cy="30412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750" b="0"/>
            </a:lvl1pPr>
            <a:lvl2pPr marL="270266" indent="-138110">
              <a:buFont typeface="Arial" panose="020B0604020202020204" pitchFamily="34" charset="0"/>
              <a:buChar char="•"/>
              <a:defRPr sz="1050"/>
            </a:lvl2pPr>
            <a:lvl3pPr marL="540530" indent="-208355">
              <a:buFont typeface="Courier New" panose="02070309020205020404" pitchFamily="49" charset="0"/>
              <a:buChar char="o"/>
              <a:defRPr sz="1050" baseline="0"/>
            </a:lvl3pPr>
          </a:lstStyle>
          <a:p>
            <a:pPr lvl="0"/>
            <a:r>
              <a:rPr lang="en-US" dirty="0"/>
              <a:t>Click to add notes or sources</a:t>
            </a:r>
          </a:p>
        </p:txBody>
      </p:sp>
    </p:spTree>
    <p:extLst>
      <p:ext uri="{BB962C8B-B14F-4D97-AF65-F5344CB8AC3E}">
        <p14:creationId xmlns:p14="http://schemas.microsoft.com/office/powerpoint/2010/main" val="358243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81" y="1597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" y="1597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975" y="163513"/>
            <a:ext cx="7726347" cy="831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4990" y="1509714"/>
            <a:ext cx="8274051" cy="4613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34975" y="6293224"/>
            <a:ext cx="8274066" cy="30412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750" b="0"/>
            </a:lvl1pPr>
            <a:lvl2pPr marL="270266" indent="-138110">
              <a:buFont typeface="Arial" panose="020B0604020202020204" pitchFamily="34" charset="0"/>
              <a:buChar char="•"/>
              <a:defRPr sz="1050"/>
            </a:lvl2pPr>
            <a:lvl3pPr marL="540530" indent="-208355">
              <a:buFont typeface="Courier New" panose="02070309020205020404" pitchFamily="49" charset="0"/>
              <a:buChar char="o"/>
              <a:defRPr sz="1050" baseline="0"/>
            </a:lvl3pPr>
          </a:lstStyle>
          <a:p>
            <a:pPr lvl="0"/>
            <a:r>
              <a:rPr lang="en-US" dirty="0"/>
              <a:t>Click to add notes or sources</a:t>
            </a:r>
          </a:p>
        </p:txBody>
      </p:sp>
      <p:sp>
        <p:nvSpPr>
          <p:cNvPr id="7" name="Text Placeholder 3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976013" y="5545878"/>
            <a:ext cx="5191974" cy="669027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91440" rIns="108000" bIns="91440" numCol="1" rtlCol="0" anchor="ctr" anchorCtr="0" compatLnSpc="1">
            <a:prstTxWarp prst="textNoShape">
              <a:avLst/>
            </a:prstTxWarp>
            <a:noAutofit/>
          </a:bodyPr>
          <a:lstStyle>
            <a:lvl1pPr algn="ctr">
              <a:defRPr kumimoji="0" lang="en-US" i="0" u="none" strike="noStrike" kern="1200" cap="none" normalizeH="0" baseline="0" smtClean="0">
                <a:solidFill>
                  <a:schemeClr val="bg1"/>
                </a:solidFill>
                <a:effectLst/>
              </a:defRPr>
            </a:lvl1pPr>
            <a:lvl2pPr>
              <a:defRPr lang="en-US" sz="1050" kern="1200" smtClean="0">
                <a:ea typeface="+mn-ea"/>
              </a:defRPr>
            </a:lvl2pPr>
            <a:lvl3pPr>
              <a:defRPr lang="en-US" sz="1050" kern="1200" smtClean="0">
                <a:ea typeface="+mn-ea"/>
              </a:defRPr>
            </a:lvl3pPr>
            <a:lvl4pPr>
              <a:defRPr lang="en-US" sz="1050" kern="1200" smtClean="0">
                <a:ea typeface="+mn-ea"/>
              </a:defRPr>
            </a:lvl4pPr>
            <a:lvl5pPr>
              <a:defRPr lang="en-GB" sz="1050" kern="1200">
                <a:ea typeface="+mn-ea"/>
              </a:defRPr>
            </a:lvl5pPr>
          </a:lstStyle>
          <a:p>
            <a:pPr marL="0" marR="0" lvl="0" indent="0" algn="ctr" latinLnBrk="0"/>
            <a:r>
              <a:rPr lang="en-US" dirty="0"/>
              <a:t>Click to edit text. Use this ‘takeaway box’ to </a:t>
            </a:r>
            <a:r>
              <a:rPr lang="en-US" dirty="0" err="1"/>
              <a:t>summarise</a:t>
            </a:r>
            <a:r>
              <a:rPr lang="en-US" dirty="0"/>
              <a:t> the key message of the slide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35222" y="995363"/>
            <a:ext cx="7725508" cy="30956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>
            <a:lvl1pPr>
              <a:defRPr lang="en-US" sz="1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200" b="0" kern="1200" dirty="0" smtClean="0">
                <a:solidFill>
                  <a:schemeClr val="tx2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>
              <a:defRPr lang="en-US" sz="1200" b="0" kern="1200" dirty="0" smtClean="0">
                <a:solidFill>
                  <a:schemeClr val="tx2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>
              <a:defRPr lang="en-US" sz="1200" b="0" kern="1200" dirty="0" smtClean="0">
                <a:solidFill>
                  <a:schemeClr val="tx2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>
              <a:defRPr lang="en-GB" sz="1200" b="0" kern="1200" dirty="0">
                <a:solidFill>
                  <a:schemeClr val="tx2"/>
                </a:solidFill>
                <a:latin typeface="Trebuchet MS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1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ch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975" y="161366"/>
            <a:ext cx="7726347" cy="83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Narrative title style (no more than two lines long)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34977" y="1568495"/>
            <a:ext cx="2817145" cy="529246"/>
          </a:xfrm>
          <a:prstGeom prst="homePlate">
            <a:avLst>
              <a:gd name="adj" fmla="val 37104"/>
            </a:avLst>
          </a:prstGeom>
          <a:solidFill>
            <a:schemeClr val="accent4"/>
          </a:solidFill>
          <a:ln>
            <a:noFill/>
          </a:ln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 sz="1200" b="1" u="none">
                <a:solidFill>
                  <a:schemeClr val="bg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34976" y="2193263"/>
            <a:ext cx="2593716" cy="35620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 b="1"/>
            </a:lvl1pPr>
            <a:lvl2pPr marL="270266" indent="-138110">
              <a:buFont typeface="Arial" panose="020B0604020202020204" pitchFamily="34" charset="0"/>
              <a:buChar char="•"/>
              <a:defRPr sz="1050"/>
            </a:lvl2pPr>
            <a:lvl3pPr marL="540530" indent="-208355">
              <a:buFont typeface="Courier New" panose="02070309020205020404" pitchFamily="49" charset="0"/>
              <a:buChar char="o"/>
              <a:defRPr sz="1050" baseline="0"/>
            </a:lvl3pPr>
          </a:lstStyle>
          <a:p>
            <a:pPr lvl="0"/>
            <a:r>
              <a:rPr lang="en-US" dirty="0"/>
              <a:t>Text box (click to edit content)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20"/>
          </p:nvPr>
        </p:nvSpPr>
        <p:spPr>
          <a:xfrm>
            <a:off x="3125014" y="1568495"/>
            <a:ext cx="2817145" cy="529246"/>
          </a:xfrm>
          <a:prstGeom prst="chevron">
            <a:avLst>
              <a:gd name="adj" fmla="val 37296"/>
            </a:avLst>
          </a:prstGeom>
          <a:solidFill>
            <a:schemeClr val="accent4"/>
          </a:solidFill>
          <a:ln>
            <a:noFill/>
          </a:ln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 sz="1200" b="1" u="none">
                <a:solidFill>
                  <a:schemeClr val="bg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1"/>
          </p:nvPr>
        </p:nvSpPr>
        <p:spPr>
          <a:xfrm>
            <a:off x="5818563" y="1568495"/>
            <a:ext cx="2817145" cy="529246"/>
          </a:xfrm>
          <a:prstGeom prst="chevron">
            <a:avLst>
              <a:gd name="adj" fmla="val 37296"/>
            </a:avLst>
          </a:prstGeom>
          <a:solidFill>
            <a:schemeClr val="accent4"/>
          </a:solidFill>
          <a:ln>
            <a:noFill/>
          </a:ln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 sz="1200" b="1" u="none">
                <a:solidFill>
                  <a:schemeClr val="bg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49837" y="2193263"/>
            <a:ext cx="2593716" cy="35620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 b="1"/>
            </a:lvl1pPr>
            <a:lvl2pPr marL="270266" indent="-138110">
              <a:buFont typeface="Arial" panose="020B0604020202020204" pitchFamily="34" charset="0"/>
              <a:buChar char="•"/>
              <a:defRPr sz="1050"/>
            </a:lvl2pPr>
            <a:lvl3pPr marL="540530" indent="-208355">
              <a:buFont typeface="Courier New" panose="02070309020205020404" pitchFamily="49" charset="0"/>
              <a:buChar char="o"/>
              <a:defRPr sz="1050" baseline="0"/>
            </a:lvl3pPr>
          </a:lstStyle>
          <a:p>
            <a:pPr lvl="0"/>
            <a:r>
              <a:rPr lang="en-US" dirty="0"/>
              <a:t>Text box (click to edit content)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852286" y="2193263"/>
            <a:ext cx="2593716" cy="35620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 b="1"/>
            </a:lvl1pPr>
            <a:lvl2pPr marL="270266" indent="-138110">
              <a:buFont typeface="Arial" panose="020B0604020202020204" pitchFamily="34" charset="0"/>
              <a:buChar char="•"/>
              <a:defRPr sz="1050"/>
            </a:lvl2pPr>
            <a:lvl3pPr marL="540530" indent="-208355">
              <a:buFont typeface="Courier New" panose="02070309020205020404" pitchFamily="49" charset="0"/>
              <a:buChar char="o"/>
              <a:defRPr sz="1050" baseline="0"/>
            </a:lvl3pPr>
          </a:lstStyle>
          <a:p>
            <a:pPr lvl="0"/>
            <a:r>
              <a:rPr lang="en-US" dirty="0"/>
              <a:t>Text box (click to edit content)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376497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975" y="161366"/>
            <a:ext cx="7726347" cy="83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Narrative title style (no more than two lines long)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52655" y="2286005"/>
            <a:ext cx="3574848" cy="3998683"/>
          </a:xfrm>
          <a:prstGeom prst="rect">
            <a:avLst/>
          </a:prstGeom>
        </p:spPr>
        <p:txBody>
          <a:bodyPr lIns="72000"/>
          <a:lstStyle>
            <a:lvl1pPr marL="0" indent="0">
              <a:buFont typeface="Arial" panose="020B0604020202020204" pitchFamily="34" charset="0"/>
              <a:buNone/>
              <a:defRPr sz="1050" b="1"/>
            </a:lvl1pPr>
            <a:lvl2pPr marL="270266" indent="-138110">
              <a:buFont typeface="Arial" panose="020B0604020202020204" pitchFamily="34" charset="0"/>
              <a:buChar char="•"/>
              <a:defRPr sz="1050"/>
            </a:lvl2pPr>
            <a:lvl3pPr marL="540530" indent="-208355">
              <a:buFont typeface="Courier New" panose="02070309020205020404" pitchFamily="49" charset="0"/>
              <a:buChar char="o"/>
              <a:defRPr sz="1050" baseline="0"/>
            </a:lvl3pPr>
          </a:lstStyle>
          <a:p>
            <a:pPr lvl="0"/>
            <a:r>
              <a:rPr lang="en-US" dirty="0"/>
              <a:t>Text box (click to edit content)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4974" y="1568498"/>
            <a:ext cx="3655386" cy="5695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rtlCol="0" anchor="b" anchorCtr="0">
            <a:noAutofit/>
          </a:bodyPr>
          <a:lstStyle>
            <a:lvl1pPr algn="ctr">
              <a:defRPr lang="en-US" kern="1200" dirty="0" smtClean="0">
                <a:solidFill>
                  <a:srgbClr val="000000"/>
                </a:solidFill>
              </a:defRPr>
            </a:lvl1pPr>
          </a:lstStyle>
          <a:p>
            <a:pPr lvl="0" algn="ctr"/>
            <a:r>
              <a:rPr lang="en-US" dirty="0"/>
              <a:t>Click to edit Box 1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34978" y="2286005"/>
            <a:ext cx="3655385" cy="3998683"/>
          </a:xfrm>
          <a:prstGeom prst="rect">
            <a:avLst/>
          </a:prstGeom>
        </p:spPr>
        <p:txBody>
          <a:bodyPr lIns="72000"/>
          <a:lstStyle>
            <a:lvl1pPr marL="0" indent="0">
              <a:buFont typeface="Arial" panose="020B0604020202020204" pitchFamily="34" charset="0"/>
              <a:buNone/>
              <a:defRPr sz="1050" b="1"/>
            </a:lvl1pPr>
            <a:lvl2pPr marL="270266" indent="-138110">
              <a:buFont typeface="Arial" panose="020B0604020202020204" pitchFamily="34" charset="0"/>
              <a:buChar char="•"/>
              <a:defRPr sz="1050"/>
            </a:lvl2pPr>
            <a:lvl3pPr marL="540530" indent="-208355">
              <a:buFont typeface="Courier New" panose="02070309020205020404" pitchFamily="49" charset="0"/>
              <a:buChar char="o"/>
              <a:defRPr sz="1050" baseline="0"/>
            </a:lvl3pPr>
          </a:lstStyle>
          <a:p>
            <a:pPr lvl="0"/>
            <a:r>
              <a:rPr lang="en-US" dirty="0"/>
              <a:t>Text box (click to edit content)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952655" y="1568498"/>
            <a:ext cx="3574848" cy="5695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vert="horz" wrap="square" lIns="0" tIns="91440" rIns="0" bIns="91440" numCol="1" rtlCol="0" anchor="b" anchorCtr="0" compatLnSpc="1">
            <a:prstTxWarp prst="textNoShape">
              <a:avLst/>
            </a:prstTxWarp>
            <a:noAutofit/>
          </a:bodyPr>
          <a:lstStyle>
            <a:lvl1pPr algn="ctr">
              <a:defRPr lang="en-US" kern="1200" dirty="0" smtClean="0">
                <a:solidFill>
                  <a:srgbClr val="000000"/>
                </a:solidFill>
              </a:defRPr>
            </a:lvl1pPr>
          </a:lstStyle>
          <a:p>
            <a:pPr lvl="0" algn="ctr"/>
            <a:r>
              <a:rPr lang="en-US" dirty="0"/>
              <a:t>Click to edit Box 2</a:t>
            </a:r>
          </a:p>
        </p:txBody>
      </p:sp>
    </p:spTree>
    <p:extLst>
      <p:ext uri="{BB962C8B-B14F-4D97-AF65-F5344CB8AC3E}">
        <p14:creationId xmlns:p14="http://schemas.microsoft.com/office/powerpoint/2010/main" val="170340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81" y="1597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" y="1597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Placeholder 10"/>
          <p:cNvSpPr>
            <a:spLocks noGrp="1"/>
          </p:cNvSpPr>
          <p:nvPr>
            <p:ph type="body" idx="1"/>
          </p:nvPr>
        </p:nvSpPr>
        <p:spPr>
          <a:xfrm>
            <a:off x="434975" y="1568495"/>
            <a:ext cx="3634158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Box</a:t>
            </a:r>
          </a:p>
        </p:txBody>
      </p:sp>
      <p:sp>
        <p:nvSpPr>
          <p:cNvPr id="5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34975" y="2097741"/>
            <a:ext cx="3634158" cy="1614466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1050"/>
            </a:lvl1pPr>
          </a:lstStyle>
          <a:p>
            <a:r>
              <a:rPr lang="en-GB" dirty="0"/>
              <a:t>Box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434975" y="161366"/>
            <a:ext cx="7726347" cy="83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Narrative title style (no more than two lines long)</a:t>
            </a:r>
            <a:endParaRPr lang="en-GB" dirty="0"/>
          </a:p>
        </p:txBody>
      </p:sp>
      <p:sp>
        <p:nvSpPr>
          <p:cNvPr id="6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34975" y="6293224"/>
            <a:ext cx="8274066" cy="30412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750" b="0"/>
            </a:lvl1pPr>
            <a:lvl2pPr marL="270266" indent="-138110">
              <a:buFont typeface="Arial" panose="020B0604020202020204" pitchFamily="34" charset="0"/>
              <a:buChar char="•"/>
              <a:defRPr sz="1050"/>
            </a:lvl2pPr>
            <a:lvl3pPr marL="540530" indent="-208355">
              <a:buFont typeface="Courier New" panose="02070309020205020404" pitchFamily="49" charset="0"/>
              <a:buChar char="o"/>
              <a:defRPr sz="1050" baseline="0"/>
            </a:lvl3pPr>
          </a:lstStyle>
          <a:p>
            <a:pPr lvl="0"/>
            <a:r>
              <a:rPr lang="en-US" dirty="0"/>
              <a:t>Click to add notes or sources</a:t>
            </a:r>
          </a:p>
        </p:txBody>
      </p:sp>
      <p:sp>
        <p:nvSpPr>
          <p:cNvPr id="61" name="Text Placeholder 10"/>
          <p:cNvSpPr>
            <a:spLocks noGrp="1"/>
          </p:cNvSpPr>
          <p:nvPr>
            <p:ph type="body" idx="15"/>
          </p:nvPr>
        </p:nvSpPr>
        <p:spPr>
          <a:xfrm>
            <a:off x="4791821" y="1568495"/>
            <a:ext cx="3634158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Box</a:t>
            </a:r>
          </a:p>
        </p:txBody>
      </p:sp>
      <p:sp>
        <p:nvSpPr>
          <p:cNvPr id="6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91821" y="2097741"/>
            <a:ext cx="3634158" cy="1614466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1050"/>
            </a:lvl1pPr>
          </a:lstStyle>
          <a:p>
            <a:r>
              <a:rPr lang="en-GB" dirty="0"/>
              <a:t>Box</a:t>
            </a:r>
          </a:p>
        </p:txBody>
      </p:sp>
      <p:sp>
        <p:nvSpPr>
          <p:cNvPr id="63" name="Text Placeholder 10"/>
          <p:cNvSpPr>
            <a:spLocks noGrp="1"/>
          </p:cNvSpPr>
          <p:nvPr>
            <p:ph type="body" idx="17"/>
          </p:nvPr>
        </p:nvSpPr>
        <p:spPr>
          <a:xfrm>
            <a:off x="434975" y="3962071"/>
            <a:ext cx="3634158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Box</a:t>
            </a:r>
          </a:p>
        </p:txBody>
      </p:sp>
      <p:sp>
        <p:nvSpPr>
          <p:cNvPr id="64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34975" y="4491317"/>
            <a:ext cx="3634158" cy="1614466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1050"/>
            </a:lvl1pPr>
          </a:lstStyle>
          <a:p>
            <a:r>
              <a:rPr lang="en-GB" dirty="0"/>
              <a:t>Box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idx="19"/>
          </p:nvPr>
        </p:nvSpPr>
        <p:spPr>
          <a:xfrm>
            <a:off x="4791821" y="3962071"/>
            <a:ext cx="3634158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Box</a:t>
            </a:r>
          </a:p>
        </p:txBody>
      </p:sp>
      <p:sp>
        <p:nvSpPr>
          <p:cNvPr id="66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791821" y="4491317"/>
            <a:ext cx="3634158" cy="1614466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1050"/>
            </a:lvl1pPr>
          </a:lstStyle>
          <a:p>
            <a:r>
              <a:rPr lang="en-GB" dirty="0"/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138811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81" y="1597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" y="1597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5222" y="2437800"/>
            <a:ext cx="7725508" cy="64452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ctr" anchorCtr="0" compatLnSpc="1">
            <a:prstTxWarp prst="textNoShape">
              <a:avLst/>
            </a:prstTxWarp>
          </a:bodyPr>
          <a:lstStyle>
            <a:lvl1pPr>
              <a:defRPr lang="en-US" sz="150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>
              <a:defRPr lang="en-GB" sz="18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Section 2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5222" y="3166603"/>
            <a:ext cx="7725508" cy="64452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ctr" anchorCtr="0" compatLnSpc="1">
            <a:prstTxWarp prst="textNoShape">
              <a:avLst/>
            </a:prstTxWarp>
          </a:bodyPr>
          <a:lstStyle>
            <a:lvl1pPr>
              <a:defRPr lang="en-US" sz="150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>
              <a:defRPr lang="en-GB" sz="18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Section 3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5222" y="3895405"/>
            <a:ext cx="7725508" cy="64452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ctr" anchorCtr="0" compatLnSpc="1">
            <a:prstTxWarp prst="textNoShape">
              <a:avLst/>
            </a:prstTxWarp>
          </a:bodyPr>
          <a:lstStyle>
            <a:lvl1pPr>
              <a:defRPr lang="en-US" sz="15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>
              <a:defRPr lang="en-GB" sz="18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This section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35222" y="4624207"/>
            <a:ext cx="7725508" cy="64452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ctr" anchorCtr="0" compatLnSpc="1">
            <a:prstTxWarp prst="textNoShape">
              <a:avLst/>
            </a:prstTxWarp>
          </a:bodyPr>
          <a:lstStyle>
            <a:lvl1pPr>
              <a:defRPr lang="en-US" sz="150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>
              <a:defRPr lang="en-GB" sz="18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Section 5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5222" y="1708995"/>
            <a:ext cx="7725508" cy="64452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ctr" anchorCtr="0" compatLnSpc="1">
            <a:prstTxWarp prst="textNoShape">
              <a:avLst/>
            </a:prstTxWarp>
          </a:bodyPr>
          <a:lstStyle>
            <a:lvl1pPr>
              <a:defRPr lang="en-US" sz="1500" baseline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>
              <a:defRPr lang="en-US" sz="1800" b="1" smtClean="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>
              <a:defRPr lang="en-GB" sz="18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Section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36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81" y="1597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" y="1597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975" y="163513"/>
            <a:ext cx="7726347" cy="831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35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81" y="1597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" y="1597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70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481" y="1597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" y="1597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90" y="163513"/>
            <a:ext cx="7726347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509714"/>
            <a:ext cx="8274050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Body text</a:t>
            </a:r>
          </a:p>
          <a:p>
            <a:pPr lvl="1"/>
            <a:r>
              <a:rPr lang="en-GB" dirty="0"/>
              <a:t>First level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8539164" y="6675438"/>
            <a:ext cx="176212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666734" fontAlgn="base">
              <a:spcBef>
                <a:spcPct val="0"/>
              </a:spcBef>
            </a:pPr>
            <a:fld id="{0AAE6F06-DF1F-4AFE-8A52-B806E3E9D437}" type="slidenum">
              <a:rPr lang="en-GB" sz="675">
                <a:solidFill>
                  <a:srgbClr val="0072C6"/>
                </a:solidFill>
              </a:rPr>
              <a:pPr algn="r" defTabSz="666734" fontAlgn="base">
                <a:spcBef>
                  <a:spcPct val="0"/>
                </a:spcBef>
              </a:pPr>
              <a:t>‹#›</a:t>
            </a:fld>
            <a:endParaRPr lang="en-GB" sz="675" dirty="0">
              <a:solidFill>
                <a:srgbClr val="0072C6"/>
              </a:solidFill>
            </a:endParaRPr>
          </a:p>
        </p:txBody>
      </p:sp>
      <p:pic>
        <p:nvPicPr>
          <p:cNvPr id="9" name="Picture 8" descr="logo-a5.pn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t="1" b="46429"/>
          <a:stretch/>
        </p:blipFill>
        <p:spPr>
          <a:xfrm>
            <a:off x="8394060" y="279908"/>
            <a:ext cx="598949" cy="272679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422031" y="6651692"/>
            <a:ext cx="981038" cy="1269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825" noProof="1">
                <a:solidFill>
                  <a:srgbClr val="0072C6"/>
                </a:solidFill>
              </a:rPr>
              <a:t>www.england.nhs.uk</a:t>
            </a:r>
          </a:p>
        </p:txBody>
      </p:sp>
    </p:spTree>
    <p:extLst>
      <p:ext uri="{BB962C8B-B14F-4D97-AF65-F5344CB8AC3E}">
        <p14:creationId xmlns:p14="http://schemas.microsoft.com/office/powerpoint/2010/main" val="37781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66734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66734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defTabSz="666734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defTabSz="666734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defTabSz="666734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342892" algn="l" defTabSz="666734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685783" algn="l" defTabSz="666734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028675" algn="l" defTabSz="666734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371566" algn="l" defTabSz="666734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algn="l" defTabSz="666734" rtl="0" eaLnBrk="1" fontAlgn="base" hangingPunct="1">
        <a:spcBef>
          <a:spcPct val="20000"/>
        </a:spcBef>
        <a:spcAft>
          <a:spcPct val="0"/>
        </a:spcAft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333367" indent="-166684" algn="l" defTabSz="666734" rtl="0" eaLnBrk="1" fontAlgn="base" hangingPunct="1">
        <a:spcBef>
          <a:spcPct val="20000"/>
        </a:spcBef>
        <a:spcAft>
          <a:spcPct val="0"/>
        </a:spcAft>
        <a:buClrTx/>
        <a:buChar char="•"/>
        <a:defRPr sz="1200">
          <a:solidFill>
            <a:schemeClr val="tx1"/>
          </a:solidFill>
          <a:latin typeface="+mn-lt"/>
          <a:cs typeface="+mn-cs"/>
        </a:defRPr>
      </a:lvl2pPr>
      <a:lvl3pPr marL="666734" indent="-166684" algn="l" defTabSz="666734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1003672" indent="-170256" algn="l" defTabSz="666734" rtl="0" eaLnBrk="1" fontAlgn="base" hangingPunct="1">
        <a:spcBef>
          <a:spcPct val="20000"/>
        </a:spcBef>
        <a:spcAft>
          <a:spcPct val="0"/>
        </a:spcAft>
        <a:buClrTx/>
        <a:buFont typeface="Trebuchet MS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1498960" indent="-165493" algn="l" defTabSz="666734" rtl="0" eaLnBrk="1" fontAlgn="base" hangingPunct="1">
        <a:spcBef>
          <a:spcPct val="20000"/>
        </a:spcBef>
        <a:spcAft>
          <a:spcPct val="0"/>
        </a:spcAft>
        <a:buClrTx/>
        <a:buFont typeface="Trebuchet MS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5pPr>
      <a:lvl6pPr marL="1841851" indent="-165493" algn="l" defTabSz="666734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6pPr>
      <a:lvl7pPr marL="2184743" indent="-165493" algn="l" defTabSz="666734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7pPr>
      <a:lvl8pPr marL="2527634" indent="-165493" algn="l" defTabSz="666734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8pPr>
      <a:lvl9pPr marL="2870525" indent="-165493" algn="l" defTabSz="666734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59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ingchangeleeds.org/whats-changing/local-care-partnerships-2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ei=0KBdXfKHIuGp1fAPhZmR2Ag&amp;q=SWIFT+workers+leeds+health&amp;oq=SWIFT+workers+leeds+health&amp;gs_l=psy-ab.3..33i160l2.11193.12695..14027...0.2..0.112.591.6j1......0....1..gws-wiz.......0i71j33i22i29i30j33i21.633fZXJfDZ4&amp;ved=0ahUKEwjyr9m43pTkAhXhVBUIHYVMBIsQ4dUDCAo&amp;uact=5" TargetMode="External"/><Relationship Id="rId13" Type="http://schemas.openxmlformats.org/officeDocument/2006/relationships/hyperlink" Target="https://leedssexualhealth.com/wheretogo/support-groups/basis" TargetMode="External"/><Relationship Id="rId3" Type="http://schemas.openxmlformats.org/officeDocument/2006/relationships/hyperlink" Target="https://www.holbeckelderlyaid.org.uk/call-elderly-helpline-answered-hea/" TargetMode="External"/><Relationship Id="rId7" Type="http://schemas.openxmlformats.org/officeDocument/2006/relationships/hyperlink" Target="https://www.theguardian.com/news/ng-interactive/2019/jan/25/fighting-shame-women-leeds-tell-stories-fighting-poverty" TargetMode="External"/><Relationship Id="rId12" Type="http://schemas.openxmlformats.org/officeDocument/2006/relationships/hyperlink" Target="https://www.solace-uk.org.uk/" TargetMode="External"/><Relationship Id="rId2" Type="http://schemas.openxmlformats.org/officeDocument/2006/relationships/hyperlink" Target="https://www.ageuk.org.uk/leeds/our-services/hospital-to-home/" TargetMode="Externa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eedscf.org.uk/general-news/our-third-sector-health-grants" TargetMode="External"/><Relationship Id="rId11" Type="http://schemas.openxmlformats.org/officeDocument/2006/relationships/hyperlink" Target="https://www.youtube.com/watch?v=AyTvopGIfMs" TargetMode="External"/><Relationship Id="rId5" Type="http://schemas.openxmlformats.org/officeDocument/2006/relationships/hyperlink" Target="https://wy-fi.org.uk/wp-content/uploads/2018/01/180808-Focus-on-Co-production-in-commissioning-vFINAL.pdf" TargetMode="External"/><Relationship Id="rId15" Type="http://schemas.openxmlformats.org/officeDocument/2006/relationships/hyperlink" Target="https://www.opforum.org.uk/nns/" TargetMode="External"/><Relationship Id="rId10" Type="http://schemas.openxmlformats.org/officeDocument/2006/relationships/hyperlink" Target="https://timetoshineleeds.org/friendly-communities" TargetMode="External"/><Relationship Id="rId4" Type="http://schemas.openxmlformats.org/officeDocument/2006/relationships/hyperlink" Target="http://peopleinaction.org.uk/groups_and_activities/" TargetMode="External"/><Relationship Id="rId9" Type="http://schemas.openxmlformats.org/officeDocument/2006/relationships/hyperlink" Target="Catchleeds.co.uk/" TargetMode="External"/><Relationship Id="rId14" Type="http://schemas.openxmlformats.org/officeDocument/2006/relationships/hyperlink" Target="https://www.leedsmind.org.uk/our-services/peer-support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ffc.co.uk/vital-signs/" TargetMode="External"/><Relationship Id="rId3" Type="http://schemas.openxmlformats.org/officeDocument/2006/relationships/hyperlink" Target="https://www.forumcentral.org.uk/content/uploads/2019/07/HPoC-Leeds-Community-Foundation-Forum-Central-26-June-19.pdf" TargetMode="External"/><Relationship Id="rId7" Type="http://schemas.openxmlformats.org/officeDocument/2006/relationships/hyperlink" Target="http://www.livewellwakefield.nhs.uk/" TargetMode="External"/><Relationship Id="rId12" Type="http://schemas.openxmlformats.org/officeDocument/2006/relationships/hyperlink" Target="https://sharingvoices.net/sharing_voices_portfolio/befriending/" TargetMode="External"/><Relationship Id="rId2" Type="http://schemas.openxmlformats.org/officeDocument/2006/relationships/hyperlink" Target="https://www.forumcentral.org.uk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touchstonesupport.org.uk/services/abcd-asset-based-community-development/" TargetMode="External"/><Relationship Id="rId11" Type="http://schemas.openxmlformats.org/officeDocument/2006/relationships/hyperlink" Target="https://craven.compassehub.com/event/view/45/26-07-2019" TargetMode="External"/><Relationship Id="rId5" Type="http://schemas.openxmlformats.org/officeDocument/2006/relationships/hyperlink" Target="https://wy-fi.org.uk/wp-content/uploads/2017/01/4-mark-crowe-learning-from-specialists-and-peer-research.pptx" TargetMode="External"/><Relationship Id="rId10" Type="http://schemas.openxmlformats.org/officeDocument/2006/relationships/hyperlink" Target="www.thirdsectorleaderskirklees.org" TargetMode="External"/><Relationship Id="rId4" Type="http://schemas.openxmlformats.org/officeDocument/2006/relationships/hyperlink" Target="http://www.bradfordvcsalliance.org.uk/contracts/asset-based-community-development-small-grants-funding/" TargetMode="External"/><Relationship Id="rId9" Type="http://schemas.openxmlformats.org/officeDocument/2006/relationships/hyperlink" Target="https://www.ijhrdppr.com/wp-content/uploads/2019/03/2-IJHRDPPR-Vol-4-No-1-Keyes-et-al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E9200E-7EE9-4BAB-BEA4-7461F15DC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37769" r="-1841" b="31515"/>
          <a:stretch/>
        </p:blipFill>
        <p:spPr>
          <a:xfrm>
            <a:off x="7200" y="2888299"/>
            <a:ext cx="9295200" cy="396970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F4F150-4375-452E-8415-F1CC89D36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043" y="1129026"/>
            <a:ext cx="5782899" cy="1303089"/>
          </a:xfrm>
        </p:spPr>
        <p:txBody>
          <a:bodyPr/>
          <a:lstStyle/>
          <a:p>
            <a:r>
              <a:rPr lang="en-GB" sz="3200" b="1" dirty="0"/>
              <a:t>Understanding the health and care system: how VCSE can engage </a:t>
            </a:r>
          </a:p>
          <a:p>
            <a:r>
              <a:rPr lang="en-GB" sz="2000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20889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E4F710-9D9D-40BF-BFCD-CC0D7E8B0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841" y="643466"/>
            <a:ext cx="7306316" cy="55710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E90D-5CF3-4C0D-8E9C-64D5020E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4710792-56B9-4EB1-AFAD-DBC759F67D0C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55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761910" y="2847298"/>
            <a:ext cx="1225466" cy="145816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L&amp;SC </a:t>
            </a:r>
          </a:p>
          <a:p>
            <a:pPr algn="ctr"/>
            <a:r>
              <a:rPr lang="en-GB" sz="1200" b="1" dirty="0"/>
              <a:t>VCFS Leadership Alliance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9209B7-537D-4DF1-86F1-1E5B1C03E959}"/>
              </a:ext>
            </a:extLst>
          </p:cNvPr>
          <p:cNvGrpSpPr/>
          <p:nvPr/>
        </p:nvGrpSpPr>
        <p:grpSpPr>
          <a:xfrm>
            <a:off x="1248871" y="976082"/>
            <a:ext cx="6671503" cy="5055660"/>
            <a:chOff x="1248871" y="976082"/>
            <a:chExt cx="6671503" cy="505566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248048052"/>
                </p:ext>
              </p:extLst>
            </p:nvPr>
          </p:nvGraphicFramePr>
          <p:xfrm>
            <a:off x="1727312" y="1403775"/>
            <a:ext cx="5311334" cy="43204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446325" y="976082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accent2"/>
                  </a:solidFill>
                </a:rPr>
                <a:t>Building Health Partnerships : </a:t>
              </a:r>
              <a:r>
                <a:rPr lang="en-GB" sz="1600" dirty="0"/>
                <a:t>programme focused on  testing relationships at different levels – particularly neighbourhoods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3536" y="4319103"/>
              <a:ext cx="21068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accent4">
                      <a:lumMod val="75000"/>
                    </a:schemeClr>
                  </a:solidFill>
                </a:rPr>
                <a:t>VCFSE networks: </a:t>
              </a:r>
              <a:r>
                <a:rPr lang="en-GB" sz="1600" dirty="0"/>
                <a:t>supporting developing networks in Integrated Care Partnerships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48871" y="4462082"/>
              <a:ext cx="21062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accent6"/>
                  </a:solidFill>
                </a:rPr>
                <a:t>Principles:  </a:t>
              </a:r>
              <a:r>
                <a:rPr lang="en-GB" sz="1600" dirty="0"/>
                <a:t>Developing set of principles in partnership with Local Authorities about how public sector works with VCFS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48871" y="980036"/>
              <a:ext cx="210623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accent3"/>
                  </a:solidFill>
                </a:rPr>
                <a:t>Representation of the sector </a:t>
              </a:r>
              <a:r>
                <a:rPr lang="en-GB" sz="1600" dirty="0"/>
                <a:t>Demonstrating a system leadership approach and building credibility of the sector by ensuring they are involved in decision making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B474ED-78F8-4FF6-BF69-8BB11ACD3868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4987376" y="3573818"/>
            <a:ext cx="279303" cy="2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00E73-AAAA-47C1-AAA9-ADC6976A2BDD}"/>
              </a:ext>
            </a:extLst>
          </p:cNvPr>
          <p:cNvCxnSpPr>
            <a:cxnSpLocks/>
          </p:cNvCxnSpPr>
          <p:nvPr/>
        </p:nvCxnSpPr>
        <p:spPr>
          <a:xfrm flipH="1">
            <a:off x="3527286" y="3564361"/>
            <a:ext cx="279303" cy="2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5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9650" y="2093252"/>
            <a:ext cx="7372350" cy="4198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342900" algn="ctr">
              <a:lnSpc>
                <a:spcPct val="107000"/>
              </a:lnSpc>
              <a:spcAft>
                <a:spcPts val="750"/>
              </a:spcAft>
            </a:pPr>
            <a:r>
              <a:rPr lang="en-GB" sz="2800" b="1" dirty="0">
                <a:solidFill>
                  <a:srgbClr val="500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the Voluntary Sector Work with Primary Care Networks </a:t>
            </a:r>
          </a:p>
          <a:p>
            <a:pPr marR="342900" algn="ctr">
              <a:lnSpc>
                <a:spcPct val="107000"/>
              </a:lnSpc>
              <a:spcAft>
                <a:spcPts val="750"/>
              </a:spcAft>
            </a:pPr>
            <a:r>
              <a:rPr lang="en-GB" sz="2800" b="1" dirty="0"/>
              <a:t>Pip Goff</a:t>
            </a:r>
          </a:p>
          <a:p>
            <a:pPr marR="342900" algn="ctr">
              <a:lnSpc>
                <a:spcPct val="107000"/>
              </a:lnSpc>
              <a:spcAft>
                <a:spcPts val="750"/>
              </a:spcAft>
            </a:pPr>
            <a:r>
              <a:rPr lang="en-GB" sz="2800" b="1" dirty="0"/>
              <a:t>pip.goff@forumcentral.org.uk</a:t>
            </a:r>
          </a:p>
          <a:p>
            <a:pPr marR="342900" algn="ctr">
              <a:lnSpc>
                <a:spcPct val="107000"/>
              </a:lnSpc>
              <a:spcAft>
                <a:spcPts val="750"/>
              </a:spcAft>
            </a:pPr>
            <a:endParaRPr lang="en-GB" sz="2800" b="1" dirty="0"/>
          </a:p>
          <a:p>
            <a:pPr marR="342900" algn="ctr">
              <a:lnSpc>
                <a:spcPct val="107000"/>
              </a:lnSpc>
              <a:spcAft>
                <a:spcPts val="750"/>
              </a:spcAft>
            </a:pPr>
            <a:r>
              <a:rPr lang="en-GB" sz="2800" dirty="0"/>
              <a:t>Third Sector and Community </a:t>
            </a:r>
          </a:p>
          <a:p>
            <a:pPr marR="342900" algn="ctr">
              <a:lnSpc>
                <a:spcPct val="107000"/>
              </a:lnSpc>
              <a:spcAft>
                <a:spcPts val="750"/>
              </a:spcAft>
            </a:pPr>
            <a:r>
              <a:rPr lang="en-GB" sz="2800" dirty="0"/>
              <a:t>Local Care Partnerships</a:t>
            </a:r>
            <a:endParaRPr lang="en-GB" sz="2800" b="1" dirty="0">
              <a:solidFill>
                <a:srgbClr val="20212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1" y="475801"/>
            <a:ext cx="1611744" cy="17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4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150" y="855390"/>
            <a:ext cx="4680520" cy="656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8150" y="203225"/>
            <a:ext cx="4572000" cy="246221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Third Sector:</a:t>
            </a:r>
          </a:p>
          <a:p>
            <a:pPr algn="ctr"/>
            <a:endParaRPr lang="en-GB" sz="10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GB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Strength and agility</a:t>
            </a:r>
          </a:p>
          <a:p>
            <a:pPr algn="ctr"/>
            <a:r>
              <a:rPr lang="en-GB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People and Communities</a:t>
            </a:r>
          </a:p>
          <a:p>
            <a:pPr algn="ctr"/>
            <a:r>
              <a:rPr lang="en-GB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Local intel &amp; contacts</a:t>
            </a:r>
          </a:p>
        </p:txBody>
      </p:sp>
      <p:pic>
        <p:nvPicPr>
          <p:cNvPr id="7" name="Picture 14" descr="http://www.abaleeds.org.uk/images/Mens-Health-cover-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87" y="203225"/>
            <a:ext cx="3531614" cy="166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4687924"/>
            <a:ext cx="3208134" cy="19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19" y="3487582"/>
            <a:ext cx="2162782" cy="216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6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9724"/>
            <a:ext cx="7962899" cy="59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81"/>
          <p:cNvSpPr txBox="1">
            <a:spLocks noGrp="1"/>
          </p:cNvSpPr>
          <p:nvPr>
            <p:ph type="body" idx="1"/>
          </p:nvPr>
        </p:nvSpPr>
        <p:spPr>
          <a:xfrm>
            <a:off x="5432613" y="4159625"/>
            <a:ext cx="3711388" cy="1760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5304" tIns="32643" rIns="65304" bIns="32643" rtlCol="0" anchor="t" anchorCtr="0">
            <a:noAutofit/>
          </a:bodyPr>
          <a:lstStyle/>
          <a:p>
            <a:pPr marL="495307" lvl="1" indent="-263773">
              <a:spcBef>
                <a:spcPts val="0"/>
              </a:spcBef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dirty="0">
                <a:solidFill>
                  <a:schemeClr val="accent3"/>
                </a:solidFill>
              </a:rPr>
              <a:t>Leadership</a:t>
            </a:r>
            <a:endParaRPr dirty="0">
              <a:solidFill>
                <a:schemeClr val="accent3"/>
              </a:solidFill>
            </a:endParaRPr>
          </a:p>
          <a:p>
            <a:pPr marL="495307" lvl="1" indent="-263773">
              <a:spcBef>
                <a:spcPts val="514"/>
              </a:spcBef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dirty="0">
                <a:solidFill>
                  <a:schemeClr val="accent3"/>
                </a:solidFill>
              </a:rPr>
              <a:t>Citizen involvement</a:t>
            </a:r>
            <a:endParaRPr dirty="0"/>
          </a:p>
          <a:p>
            <a:pPr marL="495307" lvl="1" indent="-263773">
              <a:spcBef>
                <a:spcPts val="514"/>
              </a:spcBef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dirty="0">
                <a:solidFill>
                  <a:schemeClr val="accent3"/>
                </a:solidFill>
              </a:rPr>
              <a:t>Social movement</a:t>
            </a:r>
          </a:p>
          <a:p>
            <a:pPr marL="495307" lvl="1" indent="-263773">
              <a:spcBef>
                <a:spcPts val="514"/>
              </a:spcBef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dirty="0">
                <a:hlinkClick r:id="rId3"/>
              </a:rPr>
              <a:t>(see link for more)</a:t>
            </a:r>
            <a:endParaRPr dirty="0"/>
          </a:p>
          <a:p>
            <a:pPr marL="422037" indent="-234481">
              <a:buNone/>
            </a:pPr>
            <a:endParaRPr dirty="0"/>
          </a:p>
        </p:txBody>
      </p:sp>
      <p:sp>
        <p:nvSpPr>
          <p:cNvPr id="954" name="Google Shape;954;p81"/>
          <p:cNvSpPr txBox="1">
            <a:spLocks noGrp="1"/>
          </p:cNvSpPr>
          <p:nvPr>
            <p:ph type="title"/>
          </p:nvPr>
        </p:nvSpPr>
        <p:spPr>
          <a:xfrm>
            <a:off x="467544" y="116633"/>
            <a:ext cx="8229600" cy="9882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5304" tIns="32643" rIns="65304" bIns="32643" rtlCol="0" anchor="ctr" anchorCtr="0">
            <a:noAutofit/>
          </a:bodyPr>
          <a:lstStyle/>
          <a:p>
            <a:pPr>
              <a:buSzPts val="5100"/>
            </a:pPr>
            <a:r>
              <a:rPr lang="en-US" sz="3600" dirty="0"/>
              <a:t>Leeds Approach: Local Care Partnerships</a:t>
            </a:r>
            <a:endParaRPr sz="3600" dirty="0"/>
          </a:p>
        </p:txBody>
      </p:sp>
      <p:pic>
        <p:nvPicPr>
          <p:cNvPr id="955" name="Google Shape;955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520" y="1104899"/>
            <a:ext cx="5440288" cy="575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41" y="1104899"/>
            <a:ext cx="3033203" cy="30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6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224" y="571499"/>
            <a:ext cx="831924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300 diverse third sector organisation members supporting health and wellbeing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History of strategic partnership; mechanisms to provide information for and about the sector; share good practice; partnership opportunities</a:t>
            </a:r>
            <a:endParaRPr lang="en-GB" sz="1400" dirty="0"/>
          </a:p>
        </p:txBody>
      </p:sp>
      <p:sp>
        <p:nvSpPr>
          <p:cNvPr id="5" name="AutoShape 2" descr="Image result for Fighting Sham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69" y="571499"/>
            <a:ext cx="2167556" cy="23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3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900" y="1315843"/>
            <a:ext cx="809438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 Sector delivery in Primary Care 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Personalised Care 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Hospital to Home</a:t>
            </a:r>
            <a:r>
              <a:rPr lang="en-GB" sz="2800" spc="-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People in Action 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; HEA</a:t>
            </a:r>
            <a:r>
              <a:rPr lang="en-GB" sz="2800" spc="-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 Production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Wider Determinants of Health – 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Leeds Poverty Truth Challenge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Population Health Management: 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SWIFT workers</a:t>
            </a:r>
            <a:endParaRPr lang="en-GB" sz="2800" spc="-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Addressing health inequalities; 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 action="ppaction://hlinkfile"/>
              </a:rPr>
              <a:t>Catch</a:t>
            </a:r>
            <a:r>
              <a:rPr lang="en-GB" sz="2800" spc="-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800" spc="-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Time 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to Shine</a:t>
            </a:r>
            <a:r>
              <a:rPr lang="en-GB" sz="2800" spc="-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Tackling Loneliness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Solace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Basis </a:t>
            </a:r>
            <a:endParaRPr lang="en-GB" sz="2800" spc="-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Prevention – 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Peer support; 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Neighbourhood Networks</a:t>
            </a:r>
            <a:r>
              <a:rPr lang="en-GB" sz="2800" spc="-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spc="-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Age Friendly Communities; </a:t>
            </a:r>
            <a:endParaRPr lang="en-GB" sz="2800" spc="-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Outcomes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Health Grants</a:t>
            </a:r>
            <a:endParaRPr lang="en-GB" sz="2000" dirty="0"/>
          </a:p>
        </p:txBody>
      </p:sp>
      <p:sp>
        <p:nvSpPr>
          <p:cNvPr id="5" name="AutoShape 2" descr="Image result for Fighting Sham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Image result for nhs long term pla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8569"/>
            <a:ext cx="2919116" cy="118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9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49" y="819150"/>
            <a:ext cx="826209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Positives for Third Sector: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Engagement for diversity of organisations – including hyperlocal, citywide and regional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Allows differences in capacity and resources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Each at different stages of development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Very relational = third sector strength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Supports creative and responsive approaches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Social Value and Community Assets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Collaboration/sharing (less competition)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Potential for future funding</a:t>
            </a:r>
            <a:endParaRPr lang="en-GB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647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224" y="657785"/>
            <a:ext cx="86419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so far in the world of Primary Care </a:t>
            </a:r>
          </a:p>
          <a:p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Neighbourhood level</a:t>
            </a:r>
          </a:p>
          <a:p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Getting the word out and linking language and terminology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ensuring right people at tables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Bringing Third Sector/Social model perspective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Linking in existing activity &amp; expertise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 Employment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Population Health Management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Enabling Leeds Chat and Better Conversations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Social Prescribing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recruitment support to PCN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43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D649-EA63-47FC-AAC0-68A1E594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470517"/>
            <a:ext cx="7726347" cy="524846"/>
          </a:xfrm>
        </p:spPr>
        <p:txBody>
          <a:bodyPr/>
          <a:lstStyle/>
          <a:p>
            <a:r>
              <a:rPr lang="en-GB" sz="3200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AAA2B-202F-4AC0-86EA-E90EB37AE3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dirty="0"/>
              <a:t> </a:t>
            </a:r>
          </a:p>
          <a:p>
            <a:r>
              <a:rPr lang="en-GB" sz="1800" dirty="0"/>
              <a:t>This workshop is for VCSE organisations and will equip VCSE organisations with an;</a:t>
            </a:r>
          </a:p>
          <a:p>
            <a:endParaRPr lang="en-GB" sz="1800" dirty="0"/>
          </a:p>
          <a:p>
            <a:pPr marL="342900" indent="-342900">
              <a:buAutoNum type="arabicParenR"/>
            </a:pPr>
            <a:r>
              <a:rPr lang="en-GB" sz="1800" dirty="0"/>
              <a:t>Understanding of the Long Term Plan and how integrated care systems work</a:t>
            </a:r>
          </a:p>
          <a:p>
            <a:pPr marL="342900" indent="-342900">
              <a:buAutoNum type="arabicParenR"/>
            </a:pPr>
            <a:endParaRPr lang="en-GB" sz="1800" dirty="0"/>
          </a:p>
          <a:p>
            <a:pPr marL="342900" indent="-342900">
              <a:buAutoNum type="arabicParenR"/>
            </a:pPr>
            <a:r>
              <a:rPr lang="en-GB" sz="1800" dirty="0"/>
              <a:t>Awareness of how VCSE organisations are currently engaging with integrated care systems</a:t>
            </a:r>
          </a:p>
          <a:p>
            <a:pPr marL="342900" indent="-342900">
              <a:buAutoNum type="arabicParenR"/>
            </a:pPr>
            <a:endParaRPr lang="en-GB" sz="1800" dirty="0"/>
          </a:p>
          <a:p>
            <a:pPr marL="342900" indent="-342900">
              <a:buAutoNum type="arabicParenR"/>
            </a:pPr>
            <a:r>
              <a:rPr lang="en-GB" sz="1800" dirty="0"/>
              <a:t>Opportunity to shape NHS England and Improvement guidance on what good looks like</a:t>
            </a:r>
          </a:p>
          <a:p>
            <a:pPr marL="342900" indent="-342900">
              <a:buAutoNum type="arabicParenR"/>
            </a:pPr>
            <a:endParaRPr lang="en-GB" sz="1800" dirty="0"/>
          </a:p>
          <a:p>
            <a:pPr marL="342900" indent="-342900">
              <a:buAutoNum type="arabicParenR"/>
            </a:pPr>
            <a:endParaRPr lang="en-GB" sz="1800" dirty="0"/>
          </a:p>
          <a:p>
            <a:pPr marL="342900" indent="-342900">
              <a:buAutoNum type="arabicParenR"/>
            </a:pPr>
            <a:endParaRPr lang="en-GB" sz="1800" dirty="0"/>
          </a:p>
          <a:p>
            <a:pPr marL="342900" indent="-342900">
              <a:buAutoNum type="arabicParenR"/>
            </a:pPr>
            <a:endParaRPr lang="en-GB" sz="1800" dirty="0"/>
          </a:p>
          <a:p>
            <a:pPr marL="228600" indent="-228600">
              <a:buAutoNum type="arabicParenR"/>
            </a:pPr>
            <a:endParaRPr lang="en-GB" sz="1800" dirty="0"/>
          </a:p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B2B7F-8204-4A21-818D-D4E15D4705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570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224" y="657785"/>
            <a:ext cx="864197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so far in the world of Primary Care </a:t>
            </a:r>
          </a:p>
          <a:p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Place level</a:t>
            </a: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en-GB" sz="2800" spc="-100" dirty="0">
                <a:latin typeface="Calibri" panose="020F0502020204030204" pitchFamily="34" charset="0"/>
                <a:cs typeface="Calibri" panose="020F0502020204030204" pitchFamily="34" charset="0"/>
              </a:rPr>
              <a:t>Strategic input to developing Social Prescribing</a:t>
            </a: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en-GB" sz="2800" spc="-100" dirty="0">
                <a:latin typeface="Calibri" panose="020F0502020204030204" pitchFamily="34" charset="0"/>
                <a:cs typeface="Calibri" panose="020F0502020204030204" pitchFamily="34" charset="0"/>
              </a:rPr>
              <a:t>Convening Longer term conversation about integration and funding to ensure sustainability</a:t>
            </a: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Profiling the sector with GO Confederation, Target and events</a:t>
            </a:r>
          </a:p>
          <a:p>
            <a:pPr indent="-457200">
              <a:buFont typeface="Wingdings" panose="05000000000000000000" pitchFamily="2" charset="2"/>
              <a:buChar char="Ø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System level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Representation and engagement: Harnessing Power of Communities; Personalised Care, Population health,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Integrated Care Partnership investment target at Harnessing Power of Communities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494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flipH="1">
            <a:off x="1461424" y="5362681"/>
            <a:ext cx="21392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endCxn id="72" idx="3"/>
          </p:cNvCxnSpPr>
          <p:nvPr/>
        </p:nvCxnSpPr>
        <p:spPr>
          <a:xfrm flipH="1">
            <a:off x="1467850" y="6510288"/>
            <a:ext cx="2126958" cy="1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461424" y="5951625"/>
            <a:ext cx="5830731" cy="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90614" y="5532090"/>
            <a:ext cx="1334819" cy="7078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prstClr val="white"/>
                </a:solidFill>
              </a:rPr>
              <a:t>e.g. dedicated Third Sector capacity on one aspect of transformation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2964" y="6177464"/>
            <a:ext cx="1342470" cy="7078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prstClr val="white"/>
                </a:solidFill>
              </a:rPr>
              <a:t>e.g. secondment for third sector staff into systems transformation teams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75999" y="5956652"/>
            <a:ext cx="7120" cy="553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461424" y="4881375"/>
            <a:ext cx="5616475" cy="21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461423" y="3322450"/>
            <a:ext cx="5846819" cy="1141579"/>
            <a:chOff x="2035283" y="5004256"/>
            <a:chExt cx="8185546" cy="1598210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2044281" y="6137810"/>
              <a:ext cx="8176548" cy="53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2044281" y="5472739"/>
              <a:ext cx="2961530" cy="10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782751" y="5004256"/>
              <a:ext cx="1872855" cy="56015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768003"/>
              <a:r>
                <a:rPr lang="en-GB" sz="1000" dirty="0" err="1">
                  <a:solidFill>
                    <a:prstClr val="white"/>
                  </a:solidFill>
                </a:rPr>
                <a:t>e.g</a:t>
              </a:r>
              <a:r>
                <a:rPr lang="en-GB" sz="1000" dirty="0">
                  <a:solidFill>
                    <a:prstClr val="white"/>
                  </a:solidFill>
                </a:rPr>
                <a:t> co-production, asset-based working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76150" y="5580900"/>
              <a:ext cx="1879456" cy="56015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768003"/>
              <a:r>
                <a:rPr lang="en-GB" sz="1000" dirty="0" err="1">
                  <a:solidFill>
                    <a:prstClr val="white"/>
                  </a:solidFill>
                </a:rPr>
                <a:t>e.g</a:t>
              </a:r>
              <a:r>
                <a:rPr lang="en-GB" sz="1000" dirty="0">
                  <a:solidFill>
                    <a:prstClr val="white"/>
                  </a:solidFill>
                </a:rPr>
                <a:t> personalised approaches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5005656" y="5462138"/>
              <a:ext cx="155" cy="1137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035283" y="6599896"/>
              <a:ext cx="2970528" cy="2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1442870" y="2668530"/>
            <a:ext cx="2125964" cy="18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83230" y="1252519"/>
            <a:ext cx="2237906" cy="19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080496" y="1372820"/>
            <a:ext cx="220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21861" y="120067"/>
            <a:ext cx="8838226" cy="602224"/>
            <a:chOff x="2193473" y="582199"/>
            <a:chExt cx="10265226" cy="977201"/>
          </a:xfrm>
        </p:grpSpPr>
        <p:sp>
          <p:nvSpPr>
            <p:cNvPr id="23" name="Freeform 22"/>
            <p:cNvSpPr/>
            <p:nvPr/>
          </p:nvSpPr>
          <p:spPr>
            <a:xfrm>
              <a:off x="10901362" y="624998"/>
              <a:ext cx="1557337" cy="934402"/>
            </a:xfrm>
            <a:custGeom>
              <a:avLst/>
              <a:gdLst>
                <a:gd name="connsiteX0" fmla="*/ 0 w 1557337"/>
                <a:gd name="connsiteY0" fmla="*/ 93440 h 934402"/>
                <a:gd name="connsiteX1" fmla="*/ 93440 w 1557337"/>
                <a:gd name="connsiteY1" fmla="*/ 0 h 934402"/>
                <a:gd name="connsiteX2" fmla="*/ 1463897 w 1557337"/>
                <a:gd name="connsiteY2" fmla="*/ 0 h 934402"/>
                <a:gd name="connsiteX3" fmla="*/ 1557337 w 1557337"/>
                <a:gd name="connsiteY3" fmla="*/ 93440 h 934402"/>
                <a:gd name="connsiteX4" fmla="*/ 1557337 w 1557337"/>
                <a:gd name="connsiteY4" fmla="*/ 840962 h 934402"/>
                <a:gd name="connsiteX5" fmla="*/ 1463897 w 1557337"/>
                <a:gd name="connsiteY5" fmla="*/ 934402 h 934402"/>
                <a:gd name="connsiteX6" fmla="*/ 93440 w 1557337"/>
                <a:gd name="connsiteY6" fmla="*/ 934402 h 934402"/>
                <a:gd name="connsiteX7" fmla="*/ 0 w 1557337"/>
                <a:gd name="connsiteY7" fmla="*/ 840962 h 934402"/>
                <a:gd name="connsiteX8" fmla="*/ 0 w 1557337"/>
                <a:gd name="connsiteY8" fmla="*/ 93440 h 93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7337" h="934402">
                  <a:moveTo>
                    <a:pt x="0" y="93440"/>
                  </a:moveTo>
                  <a:cubicBezTo>
                    <a:pt x="0" y="41835"/>
                    <a:pt x="41835" y="0"/>
                    <a:pt x="93440" y="0"/>
                  </a:cubicBezTo>
                  <a:lnTo>
                    <a:pt x="1463897" y="0"/>
                  </a:lnTo>
                  <a:cubicBezTo>
                    <a:pt x="1515502" y="0"/>
                    <a:pt x="1557337" y="41835"/>
                    <a:pt x="1557337" y="93440"/>
                  </a:cubicBezTo>
                  <a:lnTo>
                    <a:pt x="1557337" y="840962"/>
                  </a:lnTo>
                  <a:cubicBezTo>
                    <a:pt x="1557337" y="892567"/>
                    <a:pt x="1515502" y="934402"/>
                    <a:pt x="1463897" y="934402"/>
                  </a:cubicBezTo>
                  <a:lnTo>
                    <a:pt x="93440" y="934402"/>
                  </a:lnTo>
                  <a:cubicBezTo>
                    <a:pt x="41835" y="934402"/>
                    <a:pt x="0" y="892567"/>
                    <a:pt x="0" y="840962"/>
                  </a:cubicBezTo>
                  <a:lnTo>
                    <a:pt x="0" y="9344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51" tIns="19851" rIns="19851" bIns="19851" numCol="1" spcCol="1270" anchor="ctr" anchorCtr="0">
              <a:noAutofit/>
            </a:bodyPr>
            <a:lstStyle/>
            <a:p>
              <a:pPr algn="ctr" defTabSz="1745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86" dirty="0">
                  <a:solidFill>
                    <a:prstClr val="white"/>
                  </a:solidFill>
                </a:rPr>
                <a:t>IMPACT</a:t>
              </a:r>
            </a:p>
          </p:txBody>
        </p:sp>
        <p:sp>
          <p:nvSpPr>
            <p:cNvPr id="24" name="Freeform 23"/>
            <p:cNvSpPr/>
            <p:nvPr/>
          </p:nvSpPr>
          <p:spPr>
            <a:xfrm rot="21600000">
              <a:off x="10415473" y="899090"/>
              <a:ext cx="330155" cy="386220"/>
            </a:xfrm>
            <a:custGeom>
              <a:avLst/>
              <a:gdLst>
                <a:gd name="connsiteX0" fmla="*/ 0 w 330155"/>
                <a:gd name="connsiteY0" fmla="*/ 77244 h 386219"/>
                <a:gd name="connsiteX1" fmla="*/ 165078 w 330155"/>
                <a:gd name="connsiteY1" fmla="*/ 77244 h 386219"/>
                <a:gd name="connsiteX2" fmla="*/ 165078 w 330155"/>
                <a:gd name="connsiteY2" fmla="*/ 0 h 386219"/>
                <a:gd name="connsiteX3" fmla="*/ 330155 w 330155"/>
                <a:gd name="connsiteY3" fmla="*/ 193110 h 386219"/>
                <a:gd name="connsiteX4" fmla="*/ 165078 w 330155"/>
                <a:gd name="connsiteY4" fmla="*/ 386219 h 386219"/>
                <a:gd name="connsiteX5" fmla="*/ 165078 w 330155"/>
                <a:gd name="connsiteY5" fmla="*/ 308975 h 386219"/>
                <a:gd name="connsiteX6" fmla="*/ 0 w 330155"/>
                <a:gd name="connsiteY6" fmla="*/ 308975 h 386219"/>
                <a:gd name="connsiteX7" fmla="*/ 0 w 330155"/>
                <a:gd name="connsiteY7" fmla="*/ 77244 h 38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155" h="386219">
                  <a:moveTo>
                    <a:pt x="330155" y="308975"/>
                  </a:moveTo>
                  <a:lnTo>
                    <a:pt x="165077" y="308975"/>
                  </a:lnTo>
                  <a:lnTo>
                    <a:pt x="165077" y="386219"/>
                  </a:lnTo>
                  <a:lnTo>
                    <a:pt x="0" y="193109"/>
                  </a:lnTo>
                  <a:lnTo>
                    <a:pt x="165077" y="0"/>
                  </a:lnTo>
                  <a:lnTo>
                    <a:pt x="165077" y="77244"/>
                  </a:lnTo>
                  <a:lnTo>
                    <a:pt x="330155" y="77244"/>
                  </a:lnTo>
                  <a:lnTo>
                    <a:pt x="330155" y="30897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84" tIns="13791" rIns="0" bIns="13791" numCol="1" spcCol="1270" anchor="ctr" anchorCtr="0">
              <a:noAutofit/>
            </a:bodyPr>
            <a:lstStyle/>
            <a:p>
              <a:pPr algn="ctr" defTabSz="12696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86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721090" y="624998"/>
              <a:ext cx="1557337" cy="934402"/>
            </a:xfrm>
            <a:custGeom>
              <a:avLst/>
              <a:gdLst>
                <a:gd name="connsiteX0" fmla="*/ 0 w 1557337"/>
                <a:gd name="connsiteY0" fmla="*/ 93440 h 934402"/>
                <a:gd name="connsiteX1" fmla="*/ 93440 w 1557337"/>
                <a:gd name="connsiteY1" fmla="*/ 0 h 934402"/>
                <a:gd name="connsiteX2" fmla="*/ 1463897 w 1557337"/>
                <a:gd name="connsiteY2" fmla="*/ 0 h 934402"/>
                <a:gd name="connsiteX3" fmla="*/ 1557337 w 1557337"/>
                <a:gd name="connsiteY3" fmla="*/ 93440 h 934402"/>
                <a:gd name="connsiteX4" fmla="*/ 1557337 w 1557337"/>
                <a:gd name="connsiteY4" fmla="*/ 840962 h 934402"/>
                <a:gd name="connsiteX5" fmla="*/ 1463897 w 1557337"/>
                <a:gd name="connsiteY5" fmla="*/ 934402 h 934402"/>
                <a:gd name="connsiteX6" fmla="*/ 93440 w 1557337"/>
                <a:gd name="connsiteY6" fmla="*/ 934402 h 934402"/>
                <a:gd name="connsiteX7" fmla="*/ 0 w 1557337"/>
                <a:gd name="connsiteY7" fmla="*/ 840962 h 934402"/>
                <a:gd name="connsiteX8" fmla="*/ 0 w 1557337"/>
                <a:gd name="connsiteY8" fmla="*/ 93440 h 93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7337" h="934402">
                  <a:moveTo>
                    <a:pt x="0" y="93440"/>
                  </a:moveTo>
                  <a:cubicBezTo>
                    <a:pt x="0" y="41835"/>
                    <a:pt x="41835" y="0"/>
                    <a:pt x="93440" y="0"/>
                  </a:cubicBezTo>
                  <a:lnTo>
                    <a:pt x="1463897" y="0"/>
                  </a:lnTo>
                  <a:cubicBezTo>
                    <a:pt x="1515502" y="0"/>
                    <a:pt x="1557337" y="41835"/>
                    <a:pt x="1557337" y="93440"/>
                  </a:cubicBezTo>
                  <a:lnTo>
                    <a:pt x="1557337" y="840962"/>
                  </a:lnTo>
                  <a:cubicBezTo>
                    <a:pt x="1557337" y="892567"/>
                    <a:pt x="1515502" y="934402"/>
                    <a:pt x="1463897" y="934402"/>
                  </a:cubicBezTo>
                  <a:lnTo>
                    <a:pt x="93440" y="934402"/>
                  </a:lnTo>
                  <a:cubicBezTo>
                    <a:pt x="41835" y="934402"/>
                    <a:pt x="0" y="892567"/>
                    <a:pt x="0" y="840962"/>
                  </a:cubicBezTo>
                  <a:lnTo>
                    <a:pt x="0" y="93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51" tIns="19851" rIns="19851" bIns="19851" numCol="1" spcCol="1270" anchor="ctr" anchorCtr="0">
              <a:noAutofit/>
            </a:bodyPr>
            <a:lstStyle/>
            <a:p>
              <a:pPr algn="ctr" defTabSz="1745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86" dirty="0">
                  <a:solidFill>
                    <a:prstClr val="white"/>
                  </a:solidFill>
                </a:rPr>
                <a:t>OUTCOMES</a:t>
              </a:r>
            </a:p>
          </p:txBody>
        </p:sp>
        <p:sp>
          <p:nvSpPr>
            <p:cNvPr id="26" name="Freeform 25"/>
            <p:cNvSpPr/>
            <p:nvPr/>
          </p:nvSpPr>
          <p:spPr>
            <a:xfrm rot="21600000">
              <a:off x="8235200" y="899090"/>
              <a:ext cx="330155" cy="386219"/>
            </a:xfrm>
            <a:custGeom>
              <a:avLst/>
              <a:gdLst>
                <a:gd name="connsiteX0" fmla="*/ 0 w 330155"/>
                <a:gd name="connsiteY0" fmla="*/ 77244 h 386219"/>
                <a:gd name="connsiteX1" fmla="*/ 165078 w 330155"/>
                <a:gd name="connsiteY1" fmla="*/ 77244 h 386219"/>
                <a:gd name="connsiteX2" fmla="*/ 165078 w 330155"/>
                <a:gd name="connsiteY2" fmla="*/ 0 h 386219"/>
                <a:gd name="connsiteX3" fmla="*/ 330155 w 330155"/>
                <a:gd name="connsiteY3" fmla="*/ 193110 h 386219"/>
                <a:gd name="connsiteX4" fmla="*/ 165078 w 330155"/>
                <a:gd name="connsiteY4" fmla="*/ 386219 h 386219"/>
                <a:gd name="connsiteX5" fmla="*/ 165078 w 330155"/>
                <a:gd name="connsiteY5" fmla="*/ 308975 h 386219"/>
                <a:gd name="connsiteX6" fmla="*/ 0 w 330155"/>
                <a:gd name="connsiteY6" fmla="*/ 308975 h 386219"/>
                <a:gd name="connsiteX7" fmla="*/ 0 w 330155"/>
                <a:gd name="connsiteY7" fmla="*/ 77244 h 38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155" h="386219">
                  <a:moveTo>
                    <a:pt x="330155" y="308975"/>
                  </a:moveTo>
                  <a:lnTo>
                    <a:pt x="165077" y="308975"/>
                  </a:lnTo>
                  <a:lnTo>
                    <a:pt x="165077" y="386219"/>
                  </a:lnTo>
                  <a:lnTo>
                    <a:pt x="0" y="193109"/>
                  </a:lnTo>
                  <a:lnTo>
                    <a:pt x="165077" y="0"/>
                  </a:lnTo>
                  <a:lnTo>
                    <a:pt x="165077" y="77244"/>
                  </a:lnTo>
                  <a:lnTo>
                    <a:pt x="330155" y="77244"/>
                  </a:lnTo>
                  <a:lnTo>
                    <a:pt x="330155" y="30897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84" tIns="13791" rIns="0" bIns="13791" numCol="1" spcCol="1270" anchor="ctr" anchorCtr="0">
              <a:noAutofit/>
            </a:bodyPr>
            <a:lstStyle/>
            <a:p>
              <a:pPr algn="ctr" defTabSz="12696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86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540817" y="624998"/>
              <a:ext cx="1557337" cy="934402"/>
            </a:xfrm>
            <a:custGeom>
              <a:avLst/>
              <a:gdLst>
                <a:gd name="connsiteX0" fmla="*/ 0 w 1557337"/>
                <a:gd name="connsiteY0" fmla="*/ 93440 h 934402"/>
                <a:gd name="connsiteX1" fmla="*/ 93440 w 1557337"/>
                <a:gd name="connsiteY1" fmla="*/ 0 h 934402"/>
                <a:gd name="connsiteX2" fmla="*/ 1463897 w 1557337"/>
                <a:gd name="connsiteY2" fmla="*/ 0 h 934402"/>
                <a:gd name="connsiteX3" fmla="*/ 1557337 w 1557337"/>
                <a:gd name="connsiteY3" fmla="*/ 93440 h 934402"/>
                <a:gd name="connsiteX4" fmla="*/ 1557337 w 1557337"/>
                <a:gd name="connsiteY4" fmla="*/ 840962 h 934402"/>
                <a:gd name="connsiteX5" fmla="*/ 1463897 w 1557337"/>
                <a:gd name="connsiteY5" fmla="*/ 934402 h 934402"/>
                <a:gd name="connsiteX6" fmla="*/ 93440 w 1557337"/>
                <a:gd name="connsiteY6" fmla="*/ 934402 h 934402"/>
                <a:gd name="connsiteX7" fmla="*/ 0 w 1557337"/>
                <a:gd name="connsiteY7" fmla="*/ 840962 h 934402"/>
                <a:gd name="connsiteX8" fmla="*/ 0 w 1557337"/>
                <a:gd name="connsiteY8" fmla="*/ 93440 h 93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7337" h="934402">
                  <a:moveTo>
                    <a:pt x="0" y="93440"/>
                  </a:moveTo>
                  <a:cubicBezTo>
                    <a:pt x="0" y="41835"/>
                    <a:pt x="41835" y="0"/>
                    <a:pt x="93440" y="0"/>
                  </a:cubicBezTo>
                  <a:lnTo>
                    <a:pt x="1463897" y="0"/>
                  </a:lnTo>
                  <a:cubicBezTo>
                    <a:pt x="1515502" y="0"/>
                    <a:pt x="1557337" y="41835"/>
                    <a:pt x="1557337" y="93440"/>
                  </a:cubicBezTo>
                  <a:lnTo>
                    <a:pt x="1557337" y="840962"/>
                  </a:lnTo>
                  <a:cubicBezTo>
                    <a:pt x="1557337" y="892567"/>
                    <a:pt x="1515502" y="934402"/>
                    <a:pt x="1463897" y="934402"/>
                  </a:cubicBezTo>
                  <a:lnTo>
                    <a:pt x="93440" y="934402"/>
                  </a:lnTo>
                  <a:cubicBezTo>
                    <a:pt x="41835" y="934402"/>
                    <a:pt x="0" y="892567"/>
                    <a:pt x="0" y="840962"/>
                  </a:cubicBezTo>
                  <a:lnTo>
                    <a:pt x="0" y="9344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51" tIns="19851" rIns="19851" bIns="19851" numCol="1" spcCol="1270" anchor="ctr" anchorCtr="0">
              <a:noAutofit/>
            </a:bodyPr>
            <a:lstStyle/>
            <a:p>
              <a:pPr algn="ctr" defTabSz="1745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86" dirty="0">
                  <a:solidFill>
                    <a:prstClr val="white"/>
                  </a:solidFill>
                </a:rPr>
                <a:t>Reach</a:t>
              </a:r>
            </a:p>
          </p:txBody>
        </p:sp>
        <p:sp>
          <p:nvSpPr>
            <p:cNvPr id="28" name="Freeform 27"/>
            <p:cNvSpPr/>
            <p:nvPr/>
          </p:nvSpPr>
          <p:spPr>
            <a:xfrm rot="21600000">
              <a:off x="6054928" y="899090"/>
              <a:ext cx="330155" cy="386219"/>
            </a:xfrm>
            <a:custGeom>
              <a:avLst/>
              <a:gdLst>
                <a:gd name="connsiteX0" fmla="*/ 0 w 330155"/>
                <a:gd name="connsiteY0" fmla="*/ 77244 h 386219"/>
                <a:gd name="connsiteX1" fmla="*/ 165078 w 330155"/>
                <a:gd name="connsiteY1" fmla="*/ 77244 h 386219"/>
                <a:gd name="connsiteX2" fmla="*/ 165078 w 330155"/>
                <a:gd name="connsiteY2" fmla="*/ 0 h 386219"/>
                <a:gd name="connsiteX3" fmla="*/ 330155 w 330155"/>
                <a:gd name="connsiteY3" fmla="*/ 193110 h 386219"/>
                <a:gd name="connsiteX4" fmla="*/ 165078 w 330155"/>
                <a:gd name="connsiteY4" fmla="*/ 386219 h 386219"/>
                <a:gd name="connsiteX5" fmla="*/ 165078 w 330155"/>
                <a:gd name="connsiteY5" fmla="*/ 308975 h 386219"/>
                <a:gd name="connsiteX6" fmla="*/ 0 w 330155"/>
                <a:gd name="connsiteY6" fmla="*/ 308975 h 386219"/>
                <a:gd name="connsiteX7" fmla="*/ 0 w 330155"/>
                <a:gd name="connsiteY7" fmla="*/ 77244 h 38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155" h="386219">
                  <a:moveTo>
                    <a:pt x="330155" y="308975"/>
                  </a:moveTo>
                  <a:lnTo>
                    <a:pt x="165077" y="308975"/>
                  </a:lnTo>
                  <a:lnTo>
                    <a:pt x="165077" y="386219"/>
                  </a:lnTo>
                  <a:lnTo>
                    <a:pt x="0" y="193109"/>
                  </a:lnTo>
                  <a:lnTo>
                    <a:pt x="165077" y="0"/>
                  </a:lnTo>
                  <a:lnTo>
                    <a:pt x="165077" y="77244"/>
                  </a:lnTo>
                  <a:lnTo>
                    <a:pt x="330155" y="77244"/>
                  </a:lnTo>
                  <a:lnTo>
                    <a:pt x="330155" y="30897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84" tIns="13791" rIns="0" bIns="13791" numCol="1" spcCol="1270" anchor="ctr" anchorCtr="0">
              <a:noAutofit/>
            </a:bodyPr>
            <a:lstStyle/>
            <a:p>
              <a:pPr algn="ctr" defTabSz="12696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86">
                <a:solidFill>
                  <a:prstClr val="white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60545" y="624998"/>
              <a:ext cx="1557337" cy="934402"/>
            </a:xfrm>
            <a:custGeom>
              <a:avLst/>
              <a:gdLst>
                <a:gd name="connsiteX0" fmla="*/ 0 w 1557337"/>
                <a:gd name="connsiteY0" fmla="*/ 93440 h 934402"/>
                <a:gd name="connsiteX1" fmla="*/ 93440 w 1557337"/>
                <a:gd name="connsiteY1" fmla="*/ 0 h 934402"/>
                <a:gd name="connsiteX2" fmla="*/ 1463897 w 1557337"/>
                <a:gd name="connsiteY2" fmla="*/ 0 h 934402"/>
                <a:gd name="connsiteX3" fmla="*/ 1557337 w 1557337"/>
                <a:gd name="connsiteY3" fmla="*/ 93440 h 934402"/>
                <a:gd name="connsiteX4" fmla="*/ 1557337 w 1557337"/>
                <a:gd name="connsiteY4" fmla="*/ 840962 h 934402"/>
                <a:gd name="connsiteX5" fmla="*/ 1463897 w 1557337"/>
                <a:gd name="connsiteY5" fmla="*/ 934402 h 934402"/>
                <a:gd name="connsiteX6" fmla="*/ 93440 w 1557337"/>
                <a:gd name="connsiteY6" fmla="*/ 934402 h 934402"/>
                <a:gd name="connsiteX7" fmla="*/ 0 w 1557337"/>
                <a:gd name="connsiteY7" fmla="*/ 840962 h 934402"/>
                <a:gd name="connsiteX8" fmla="*/ 0 w 1557337"/>
                <a:gd name="connsiteY8" fmla="*/ 93440 h 93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7337" h="934402">
                  <a:moveTo>
                    <a:pt x="0" y="93440"/>
                  </a:moveTo>
                  <a:cubicBezTo>
                    <a:pt x="0" y="41835"/>
                    <a:pt x="41835" y="0"/>
                    <a:pt x="93440" y="0"/>
                  </a:cubicBezTo>
                  <a:lnTo>
                    <a:pt x="1463897" y="0"/>
                  </a:lnTo>
                  <a:cubicBezTo>
                    <a:pt x="1515502" y="0"/>
                    <a:pt x="1557337" y="41835"/>
                    <a:pt x="1557337" y="93440"/>
                  </a:cubicBezTo>
                  <a:lnTo>
                    <a:pt x="1557337" y="840962"/>
                  </a:lnTo>
                  <a:cubicBezTo>
                    <a:pt x="1557337" y="892567"/>
                    <a:pt x="1515502" y="934402"/>
                    <a:pt x="1463897" y="934402"/>
                  </a:cubicBezTo>
                  <a:lnTo>
                    <a:pt x="93440" y="934402"/>
                  </a:lnTo>
                  <a:cubicBezTo>
                    <a:pt x="41835" y="934402"/>
                    <a:pt x="0" y="892567"/>
                    <a:pt x="0" y="840962"/>
                  </a:cubicBezTo>
                  <a:lnTo>
                    <a:pt x="0" y="9344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51" tIns="19851" rIns="19851" bIns="19851" numCol="1" spcCol="1270" anchor="ctr" anchorCtr="0">
              <a:noAutofit/>
            </a:bodyPr>
            <a:lstStyle/>
            <a:p>
              <a:pPr algn="ctr" defTabSz="1745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86" dirty="0">
                  <a:solidFill>
                    <a:prstClr val="white"/>
                  </a:solidFill>
                </a:rPr>
                <a:t>OUTPUTS</a:t>
              </a:r>
            </a:p>
          </p:txBody>
        </p:sp>
        <p:sp>
          <p:nvSpPr>
            <p:cNvPr id="30" name="Freeform 29"/>
            <p:cNvSpPr/>
            <p:nvPr/>
          </p:nvSpPr>
          <p:spPr>
            <a:xfrm rot="21600000">
              <a:off x="3874655" y="899089"/>
              <a:ext cx="330155" cy="386220"/>
            </a:xfrm>
            <a:custGeom>
              <a:avLst/>
              <a:gdLst>
                <a:gd name="connsiteX0" fmla="*/ 0 w 330155"/>
                <a:gd name="connsiteY0" fmla="*/ 77244 h 386219"/>
                <a:gd name="connsiteX1" fmla="*/ 165078 w 330155"/>
                <a:gd name="connsiteY1" fmla="*/ 77244 h 386219"/>
                <a:gd name="connsiteX2" fmla="*/ 165078 w 330155"/>
                <a:gd name="connsiteY2" fmla="*/ 0 h 386219"/>
                <a:gd name="connsiteX3" fmla="*/ 330155 w 330155"/>
                <a:gd name="connsiteY3" fmla="*/ 193110 h 386219"/>
                <a:gd name="connsiteX4" fmla="*/ 165078 w 330155"/>
                <a:gd name="connsiteY4" fmla="*/ 386219 h 386219"/>
                <a:gd name="connsiteX5" fmla="*/ 165078 w 330155"/>
                <a:gd name="connsiteY5" fmla="*/ 308975 h 386219"/>
                <a:gd name="connsiteX6" fmla="*/ 0 w 330155"/>
                <a:gd name="connsiteY6" fmla="*/ 308975 h 386219"/>
                <a:gd name="connsiteX7" fmla="*/ 0 w 330155"/>
                <a:gd name="connsiteY7" fmla="*/ 77244 h 38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155" h="386219">
                  <a:moveTo>
                    <a:pt x="330155" y="308975"/>
                  </a:moveTo>
                  <a:lnTo>
                    <a:pt x="165077" y="308975"/>
                  </a:lnTo>
                  <a:lnTo>
                    <a:pt x="165077" y="386219"/>
                  </a:lnTo>
                  <a:lnTo>
                    <a:pt x="0" y="193109"/>
                  </a:lnTo>
                  <a:lnTo>
                    <a:pt x="165077" y="0"/>
                  </a:lnTo>
                  <a:lnTo>
                    <a:pt x="165077" y="77244"/>
                  </a:lnTo>
                  <a:lnTo>
                    <a:pt x="330155" y="77244"/>
                  </a:lnTo>
                  <a:lnTo>
                    <a:pt x="330155" y="30897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84" tIns="13791" rIns="0" bIns="13791" numCol="1" spcCol="1270" anchor="ctr" anchorCtr="0">
              <a:noAutofit/>
            </a:bodyPr>
            <a:lstStyle/>
            <a:p>
              <a:pPr algn="ctr" defTabSz="12696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86">
                <a:solidFill>
                  <a:prstClr val="white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93473" y="582199"/>
              <a:ext cx="1557337" cy="934402"/>
            </a:xfrm>
            <a:custGeom>
              <a:avLst/>
              <a:gdLst>
                <a:gd name="connsiteX0" fmla="*/ 0 w 1557337"/>
                <a:gd name="connsiteY0" fmla="*/ 93440 h 934402"/>
                <a:gd name="connsiteX1" fmla="*/ 93440 w 1557337"/>
                <a:gd name="connsiteY1" fmla="*/ 0 h 934402"/>
                <a:gd name="connsiteX2" fmla="*/ 1463897 w 1557337"/>
                <a:gd name="connsiteY2" fmla="*/ 0 h 934402"/>
                <a:gd name="connsiteX3" fmla="*/ 1557337 w 1557337"/>
                <a:gd name="connsiteY3" fmla="*/ 93440 h 934402"/>
                <a:gd name="connsiteX4" fmla="*/ 1557337 w 1557337"/>
                <a:gd name="connsiteY4" fmla="*/ 840962 h 934402"/>
                <a:gd name="connsiteX5" fmla="*/ 1463897 w 1557337"/>
                <a:gd name="connsiteY5" fmla="*/ 934402 h 934402"/>
                <a:gd name="connsiteX6" fmla="*/ 93440 w 1557337"/>
                <a:gd name="connsiteY6" fmla="*/ 934402 h 934402"/>
                <a:gd name="connsiteX7" fmla="*/ 0 w 1557337"/>
                <a:gd name="connsiteY7" fmla="*/ 840962 h 934402"/>
                <a:gd name="connsiteX8" fmla="*/ 0 w 1557337"/>
                <a:gd name="connsiteY8" fmla="*/ 93440 h 93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7337" h="934402">
                  <a:moveTo>
                    <a:pt x="0" y="93440"/>
                  </a:moveTo>
                  <a:cubicBezTo>
                    <a:pt x="0" y="41835"/>
                    <a:pt x="41835" y="0"/>
                    <a:pt x="93440" y="0"/>
                  </a:cubicBezTo>
                  <a:lnTo>
                    <a:pt x="1463897" y="0"/>
                  </a:lnTo>
                  <a:cubicBezTo>
                    <a:pt x="1515502" y="0"/>
                    <a:pt x="1557337" y="41835"/>
                    <a:pt x="1557337" y="93440"/>
                  </a:cubicBezTo>
                  <a:lnTo>
                    <a:pt x="1557337" y="840962"/>
                  </a:lnTo>
                  <a:cubicBezTo>
                    <a:pt x="1557337" y="892567"/>
                    <a:pt x="1515502" y="934402"/>
                    <a:pt x="1463897" y="934402"/>
                  </a:cubicBezTo>
                  <a:lnTo>
                    <a:pt x="93440" y="934402"/>
                  </a:lnTo>
                  <a:cubicBezTo>
                    <a:pt x="41835" y="934402"/>
                    <a:pt x="0" y="892567"/>
                    <a:pt x="0" y="840962"/>
                  </a:cubicBezTo>
                  <a:lnTo>
                    <a:pt x="0" y="9344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9851" tIns="19851" rIns="19851" bIns="19851" numCol="1" spcCol="1270" anchor="ctr" anchorCtr="0">
              <a:noAutofit/>
            </a:bodyPr>
            <a:lstStyle/>
            <a:p>
              <a:pPr algn="ctr" defTabSz="17457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86" dirty="0">
                  <a:solidFill>
                    <a:srgbClr val="4472C4"/>
                  </a:solidFill>
                </a:rPr>
                <a:t>EXAMPLES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19239" y="2333997"/>
            <a:ext cx="1411495" cy="34777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768003"/>
            <a:endParaRPr lang="en-GB" sz="1714" dirty="0">
              <a:solidFill>
                <a:prstClr val="white"/>
              </a:solidFill>
            </a:endParaRPr>
          </a:p>
          <a:p>
            <a:pPr algn="ctr" defTabSz="768003"/>
            <a:endParaRPr lang="en-GB" sz="1714" dirty="0">
              <a:solidFill>
                <a:prstClr val="white"/>
              </a:solidFill>
            </a:endParaRPr>
          </a:p>
          <a:p>
            <a:pPr algn="ctr" defTabSz="768003"/>
            <a:r>
              <a:rPr lang="en-GB" sz="1714" dirty="0">
                <a:solidFill>
                  <a:prstClr val="white"/>
                </a:solidFill>
              </a:rPr>
              <a:t>A sustainable third sector contributing to person-centred wellbeing across the health and care system</a:t>
            </a:r>
          </a:p>
          <a:p>
            <a:pPr algn="ctr" defTabSz="768003"/>
            <a:endParaRPr lang="en-GB" sz="1714" dirty="0">
              <a:solidFill>
                <a:prstClr val="white"/>
              </a:solidFill>
            </a:endParaRPr>
          </a:p>
          <a:p>
            <a:pPr algn="ctr" defTabSz="768003"/>
            <a:endParaRPr lang="en-GB" sz="1429" dirty="0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7291744" y="1372820"/>
            <a:ext cx="9391" cy="4578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54" idx="3"/>
          </p:cNvCxnSpPr>
          <p:nvPr/>
        </p:nvCxnSpPr>
        <p:spPr>
          <a:xfrm flipH="1">
            <a:off x="1461424" y="2330125"/>
            <a:ext cx="5846820" cy="5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64868" y="5690309"/>
            <a:ext cx="1342740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srgbClr val="4472C4"/>
                </a:solidFill>
              </a:rPr>
              <a:t>e.g. third sector leadership </a:t>
            </a:r>
          </a:p>
          <a:p>
            <a:pPr algn="ctr" defTabSz="768003"/>
            <a:r>
              <a:rPr lang="en-GB" sz="1000" dirty="0">
                <a:solidFill>
                  <a:srgbClr val="4472C4"/>
                </a:solidFill>
              </a:rPr>
              <a:t>OR</a:t>
            </a:r>
          </a:p>
          <a:p>
            <a:pPr algn="ctr" defTabSz="768003"/>
            <a:r>
              <a:rPr lang="en-GB" sz="1000" dirty="0">
                <a:solidFill>
                  <a:srgbClr val="4472C4"/>
                </a:solidFill>
              </a:rPr>
              <a:t>e.g. third sector frontline practitioners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64868" y="3638604"/>
            <a:ext cx="134077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srgbClr val="4472C4"/>
                </a:solidFill>
              </a:rPr>
              <a:t>e.g. a specific pathway of health and care </a:t>
            </a:r>
            <a:br>
              <a:rPr lang="en-GB" sz="1000" dirty="0">
                <a:solidFill>
                  <a:srgbClr val="4472C4"/>
                </a:solidFill>
              </a:rPr>
            </a:br>
            <a:r>
              <a:rPr lang="en-GB" sz="1000" dirty="0">
                <a:solidFill>
                  <a:srgbClr val="4472C4"/>
                </a:solidFill>
              </a:rPr>
              <a:t>OR</a:t>
            </a:r>
            <a:br>
              <a:rPr lang="en-GB" sz="1000" dirty="0">
                <a:solidFill>
                  <a:srgbClr val="4472C4"/>
                </a:solidFill>
              </a:rPr>
            </a:br>
            <a:r>
              <a:rPr lang="en-GB" sz="1000" dirty="0">
                <a:solidFill>
                  <a:srgbClr val="4472C4"/>
                </a:solidFill>
              </a:rPr>
              <a:t>e.g. a specific priority area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64868" y="1976676"/>
            <a:ext cx="1343947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srgbClr val="4472C4"/>
                </a:solidFill>
              </a:rPr>
              <a:t>e.g. all Community Wellbeing organisations</a:t>
            </a:r>
          </a:p>
          <a:p>
            <a:pPr algn="ctr" defTabSz="768003"/>
            <a:r>
              <a:rPr lang="en-GB" sz="1000" dirty="0">
                <a:solidFill>
                  <a:srgbClr val="4472C4"/>
                </a:solidFill>
              </a:rPr>
              <a:t> OR </a:t>
            </a:r>
          </a:p>
          <a:p>
            <a:pPr algn="ctr" defTabSz="768003"/>
            <a:r>
              <a:rPr lang="en-GB" sz="1000" dirty="0">
                <a:solidFill>
                  <a:srgbClr val="4472C4"/>
                </a:solidFill>
              </a:rPr>
              <a:t>e.g. organisations serving a priority community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61708" y="1153524"/>
            <a:ext cx="134393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srgbClr val="4472C4"/>
                </a:solidFill>
              </a:rPr>
              <a:t>e.g. whole place or neighbourhood level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45078" y="986232"/>
            <a:ext cx="1335419" cy="971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>
                <a:solidFill>
                  <a:prstClr val="white"/>
                </a:solidFill>
              </a:rPr>
              <a:t>The third sector is better connected and influential in the health and care system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5077" y="2021482"/>
            <a:ext cx="1335419" cy="11476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>
                <a:solidFill>
                  <a:prstClr val="white"/>
                </a:solidFill>
              </a:rPr>
              <a:t>Investment in community organisations to innovate on delivering health and care outcomes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7185" y="4697982"/>
            <a:ext cx="1364257" cy="971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>
                <a:solidFill>
                  <a:prstClr val="white"/>
                </a:solidFill>
              </a:rPr>
              <a:t>Third sector workforce development to maximise systems working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27185" y="3650845"/>
            <a:ext cx="1360023" cy="971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>
                <a:solidFill>
                  <a:prstClr val="white"/>
                </a:solidFill>
              </a:rPr>
              <a:t>A system-wide culture shift to working in ways championed by the third sector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93206" y="747190"/>
            <a:ext cx="1332229" cy="55399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prstClr val="white"/>
                </a:solidFill>
              </a:rPr>
              <a:t>e.g. Development of a Third Sector Health and Care Forum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87680" y="1319894"/>
            <a:ext cx="1337754" cy="10156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prstClr val="white"/>
                </a:solidFill>
              </a:rPr>
              <a:t>e.g. capacity and support for third sector representatives to attend strategic/ planning meetings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42054" y="5760207"/>
            <a:ext cx="1338442" cy="971741"/>
          </a:xfrm>
          <a:prstGeom prst="rect">
            <a:avLst/>
          </a:prstGeom>
          <a:solidFill>
            <a:srgbClr val="2E75B6"/>
          </a:solidFill>
        </p:spPr>
        <p:txBody>
          <a:bodyPr wrap="square">
            <a:spAutoFit/>
          </a:bodyPr>
          <a:lstStyle/>
          <a:p>
            <a:pPr algn="ctr" defTabSz="768003"/>
            <a:r>
              <a:rPr lang="en-GB" sz="1143" dirty="0">
                <a:solidFill>
                  <a:prstClr val="white"/>
                </a:solidFill>
              </a:rPr>
              <a:t>Third sector capacity is increased to work in systems transformation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87680" y="2200288"/>
            <a:ext cx="1337754" cy="2462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prstClr val="white"/>
                </a:solidFill>
              </a:rPr>
              <a:t>e.g. innovation grants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9613" y="753688"/>
            <a:ext cx="1331571" cy="44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>
                <a:solidFill>
                  <a:srgbClr val="4472C4"/>
                </a:solidFill>
                <a:hlinkClick r:id="rId2"/>
              </a:rPr>
              <a:t>e.g. Leeds Forum Central</a:t>
            </a:r>
            <a:endParaRPr lang="en-GB" sz="1143" dirty="0">
              <a:solidFill>
                <a:srgbClr val="4472C4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461424" y="1060818"/>
            <a:ext cx="2121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83229" y="1060818"/>
            <a:ext cx="0" cy="63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461423" y="1691008"/>
            <a:ext cx="211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039" y="1204560"/>
            <a:ext cx="1333384" cy="795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>
                <a:solidFill>
                  <a:srgbClr val="4472C4"/>
                </a:solidFill>
              </a:rPr>
              <a:t>e.g. *VCS Strategic Leaders Group, Harrogate – Mark </a:t>
            </a:r>
            <a:r>
              <a:rPr lang="en-GB" sz="1143" dirty="0" err="1">
                <a:solidFill>
                  <a:srgbClr val="4472C4"/>
                </a:solidFill>
              </a:rPr>
              <a:t>Hopley</a:t>
            </a:r>
            <a:r>
              <a:rPr lang="en-GB" sz="1143" dirty="0">
                <a:solidFill>
                  <a:srgbClr val="4472C4"/>
                </a:solidFill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8040" y="1959481"/>
            <a:ext cx="1333384" cy="7518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857" dirty="0">
                <a:solidFill>
                  <a:srgbClr val="4472C4"/>
                </a:solidFill>
              </a:rPr>
              <a:t>e.g. </a:t>
            </a:r>
            <a:r>
              <a:rPr lang="en-GB" sz="857" dirty="0">
                <a:solidFill>
                  <a:srgbClr val="4472C4"/>
                </a:solidFill>
                <a:hlinkClick r:id="rId3"/>
              </a:rPr>
              <a:t>Harnessing Power of Communities Third Sector Health Grants </a:t>
            </a:r>
            <a:endParaRPr lang="en-GB" sz="857" dirty="0">
              <a:solidFill>
                <a:srgbClr val="4472C4"/>
              </a:solidFill>
            </a:endParaRPr>
          </a:p>
          <a:p>
            <a:pPr algn="ctr" defTabSz="768003"/>
            <a:r>
              <a:rPr lang="en-GB" sz="857" dirty="0">
                <a:solidFill>
                  <a:srgbClr val="4472C4"/>
                </a:solidFill>
                <a:hlinkClick r:id="rId4"/>
              </a:rPr>
              <a:t>OR Bradford ABCD </a:t>
            </a:r>
            <a:r>
              <a:rPr lang="en-GB" sz="857" dirty="0" err="1">
                <a:solidFill>
                  <a:srgbClr val="4472C4"/>
                </a:solidFill>
                <a:hlinkClick r:id="rId4"/>
              </a:rPr>
              <a:t>Microgrants</a:t>
            </a:r>
            <a:endParaRPr lang="en-GB" sz="857" dirty="0">
              <a:solidFill>
                <a:srgbClr val="4472C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94268" y="2488935"/>
            <a:ext cx="1337754" cy="2462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prstClr val="white"/>
                </a:solidFill>
              </a:rPr>
              <a:t>e.g. funds to scale up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82964" y="2746415"/>
            <a:ext cx="1342469" cy="55399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prstClr val="white"/>
                </a:solidFill>
              </a:rPr>
              <a:t>e.g. support to evaluate and calculate impact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565606" y="2321535"/>
            <a:ext cx="10196" cy="88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467850" y="3201282"/>
            <a:ext cx="2102114" cy="1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28039" y="2996624"/>
            <a:ext cx="1333384" cy="619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>
                <a:solidFill>
                  <a:srgbClr val="4472C4"/>
                </a:solidFill>
              </a:rPr>
              <a:t>e.g. </a:t>
            </a:r>
            <a:r>
              <a:rPr lang="en-GB" sz="1143" dirty="0">
                <a:solidFill>
                  <a:srgbClr val="4472C4"/>
                </a:solidFill>
                <a:hlinkClick r:id="rId5"/>
              </a:rPr>
              <a:t>West Yorkshire Finding Independence</a:t>
            </a:r>
            <a:endParaRPr lang="en-GB" sz="1143" dirty="0">
              <a:solidFill>
                <a:srgbClr val="4472C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93206" y="4145826"/>
            <a:ext cx="1332228" cy="40011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prstClr val="white"/>
                </a:solidFill>
              </a:rPr>
              <a:t>e.g. data-led decision making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9613" y="3624816"/>
            <a:ext cx="1321811" cy="26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>
                <a:solidFill>
                  <a:srgbClr val="4472C4"/>
                </a:solidFill>
              </a:rPr>
              <a:t>e.g. </a:t>
            </a:r>
            <a:r>
              <a:rPr lang="en-GB" sz="1143" dirty="0">
                <a:solidFill>
                  <a:srgbClr val="4472C4"/>
                </a:solidFill>
                <a:hlinkClick r:id="rId6"/>
              </a:rPr>
              <a:t>ABCD</a:t>
            </a:r>
            <a:endParaRPr lang="en-GB" sz="1143" dirty="0">
              <a:solidFill>
                <a:srgbClr val="4472C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0680" y="3896315"/>
            <a:ext cx="1320744" cy="44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>
                <a:solidFill>
                  <a:srgbClr val="4472C4"/>
                </a:solidFill>
              </a:rPr>
              <a:t>e.g. </a:t>
            </a:r>
            <a:r>
              <a:rPr lang="en-GB" sz="1143" dirty="0">
                <a:solidFill>
                  <a:srgbClr val="4472C4"/>
                </a:solidFill>
                <a:hlinkClick r:id="rId7"/>
              </a:rPr>
              <a:t>Livewell Wakefield </a:t>
            </a:r>
            <a:endParaRPr lang="en-GB" sz="1143" dirty="0">
              <a:solidFill>
                <a:srgbClr val="4472C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0680" y="4343117"/>
            <a:ext cx="1320744" cy="26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 err="1">
                <a:solidFill>
                  <a:srgbClr val="4472C4"/>
                </a:solidFill>
              </a:rPr>
              <a:t>e.</a:t>
            </a:r>
            <a:r>
              <a:rPr lang="en-GB" sz="1143" dirty="0" err="1">
                <a:solidFill>
                  <a:srgbClr val="4472C4"/>
                </a:solidFill>
                <a:hlinkClick r:id="rId8"/>
              </a:rPr>
              <a:t>G</a:t>
            </a:r>
            <a:r>
              <a:rPr lang="en-GB" sz="1143" dirty="0">
                <a:solidFill>
                  <a:srgbClr val="4472C4"/>
                </a:solidFill>
              </a:rPr>
              <a:t>  </a:t>
            </a:r>
            <a:r>
              <a:rPr lang="en-GB" sz="1143" dirty="0">
                <a:solidFill>
                  <a:srgbClr val="4472C4"/>
                </a:solidFill>
                <a:hlinkClick r:id="rId8"/>
              </a:rPr>
              <a:t>Vital Signs </a:t>
            </a:r>
            <a:endParaRPr lang="en-GB" sz="1143" dirty="0">
              <a:solidFill>
                <a:srgbClr val="4472C4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61708" y="4676374"/>
            <a:ext cx="1343936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srgbClr val="4472C4"/>
                </a:solidFill>
              </a:rPr>
              <a:t>e.g. third sector mental health support workforce OR third sector social prescribing staff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991911" y="4528304"/>
            <a:ext cx="1333523" cy="7078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prstClr val="white"/>
                </a:solidFill>
              </a:rPr>
              <a:t>e.g. Systems Leadership OD for third sector workforce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994268" y="5061931"/>
            <a:ext cx="1331165" cy="55399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000" dirty="0">
                <a:solidFill>
                  <a:prstClr val="white"/>
                </a:solidFill>
              </a:rPr>
              <a:t>e.g. Analysis of Third Sector workforce in place 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3585640" y="4902522"/>
            <a:ext cx="0" cy="47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1137" y="4657476"/>
            <a:ext cx="1330287" cy="619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>
                <a:solidFill>
                  <a:srgbClr val="4472C4"/>
                </a:solidFill>
              </a:rPr>
              <a:t>e.g. </a:t>
            </a:r>
            <a:r>
              <a:rPr lang="en-GB" sz="1143" dirty="0">
                <a:solidFill>
                  <a:srgbClr val="4472C4"/>
                </a:solidFill>
                <a:hlinkClick r:id="rId9"/>
              </a:rPr>
              <a:t>System Leadership Sessions</a:t>
            </a:r>
            <a:endParaRPr lang="en-GB" sz="1143" dirty="0">
              <a:solidFill>
                <a:srgbClr val="4472C4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3437" y="5153833"/>
            <a:ext cx="1334414" cy="44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>
                <a:solidFill>
                  <a:srgbClr val="4472C4"/>
                </a:solidFill>
              </a:rPr>
              <a:t>e.g. </a:t>
            </a:r>
            <a:r>
              <a:rPr lang="en-GB" sz="1143" dirty="0">
                <a:solidFill>
                  <a:srgbClr val="4472C4"/>
                </a:solidFill>
                <a:hlinkClick r:id="rId10" action="ppaction://hlinkfile"/>
              </a:rPr>
              <a:t>State of the Sector Kirklees</a:t>
            </a:r>
            <a:endParaRPr lang="en-GB" sz="1143" dirty="0">
              <a:solidFill>
                <a:srgbClr val="4472C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9926" y="5646818"/>
            <a:ext cx="1327924" cy="4880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857" dirty="0">
                <a:solidFill>
                  <a:srgbClr val="4472C4"/>
                </a:solidFill>
              </a:rPr>
              <a:t>e.g. </a:t>
            </a:r>
            <a:r>
              <a:rPr lang="en-GB" sz="857" dirty="0">
                <a:solidFill>
                  <a:srgbClr val="4472C4"/>
                </a:solidFill>
                <a:hlinkClick r:id="rId11"/>
              </a:rPr>
              <a:t>Mental Health First Aid (youth and adult)  Suicide Alertness</a:t>
            </a:r>
            <a:endParaRPr lang="en-GB" sz="857" dirty="0">
              <a:solidFill>
                <a:srgbClr val="4472C4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1603" y="6129817"/>
            <a:ext cx="1326247" cy="795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1143" dirty="0">
                <a:solidFill>
                  <a:srgbClr val="4472C4"/>
                </a:solidFill>
              </a:rPr>
              <a:t>e.g. *Third Sector PCN development post Leeds – Pip Goff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7282" y="2673781"/>
            <a:ext cx="1334141" cy="3561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68003"/>
            <a:r>
              <a:rPr lang="en-GB" sz="857" dirty="0">
                <a:solidFill>
                  <a:srgbClr val="4472C4"/>
                </a:solidFill>
              </a:rPr>
              <a:t>e.g. </a:t>
            </a:r>
            <a:r>
              <a:rPr lang="en-GB" sz="857" dirty="0">
                <a:solidFill>
                  <a:srgbClr val="4472C4"/>
                </a:solidFill>
                <a:hlinkClick r:id="rId12"/>
              </a:rPr>
              <a:t>Bradford Befriending Network</a:t>
            </a:r>
            <a:endParaRPr lang="en-GB" sz="857" dirty="0">
              <a:solidFill>
                <a:srgbClr val="4472C4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7301134" y="2966860"/>
            <a:ext cx="315624" cy="6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077720" y="4881375"/>
            <a:ext cx="201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58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64"/>
            <a:ext cx="9132827" cy="6992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5303" y="215060"/>
            <a:ext cx="2664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“Leeds has a good infrastructure”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879" y="1036680"/>
            <a:ext cx="25836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“We can use our good practice to inspire work in others areas across the region”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6646" y="3906807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“It might take time as the early stages will need to focus on relationship building “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661249"/>
            <a:ext cx="3384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“The LCP development team can help to drive how we link into city wide work and get people round the table”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8570" y="1825314"/>
            <a:ext cx="3273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“really good to heat how much the third sector is valued by GPs”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1648" y="4930060"/>
            <a:ext cx="3897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“Potential to bring different conversations together across the region”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6056" y="107339"/>
            <a:ext cx="3843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“Positive recognition of complexity and richness of assets across the region”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062" y="3645197"/>
            <a:ext cx="4070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“shifting closer to communities and the CCG and Leeds City Council are both committing to this”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4289" y="5500101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“The use of existing networks and routes of engagement is encouraging”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7904" y="12780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“Advantages of localities engaging with diversity of organisations”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05" y="644369"/>
            <a:ext cx="364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“smaller local orgs can connect and have voice”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1454" y="754470"/>
            <a:ext cx="3300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“A massive opportunity to be at the heart of improving health inequalities”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0157" y="1897123"/>
            <a:ext cx="3261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“A collective approach to common issues/ barriers”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789" y="233233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“Drivers for change – coming from conversations”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9448" y="6280323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solidFill>
                  <a:prstClr val="black"/>
                </a:solidFill>
              </a:rPr>
              <a:t>“We feel relieved to hear about </a:t>
            </a:r>
          </a:p>
          <a:p>
            <a:pPr algn="ctr"/>
            <a:r>
              <a:rPr lang="en-GB" sz="1400" i="1" dirty="0">
                <a:solidFill>
                  <a:prstClr val="black"/>
                </a:solidFill>
              </a:rPr>
              <a:t>the vision of the LCPs”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1258" y="4287579"/>
            <a:ext cx="3266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“our time and effort that we’ve invested in existing relationships and local working groups has lead somewhere”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62311" y="2780928"/>
            <a:ext cx="1665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“Real asset having Pip in post as dedicated Third sector champion”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31656" y="4545994"/>
            <a:ext cx="2790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“We need to think bigger than protecting our own organisations and think of what is best for citizens”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7518" y="2919427"/>
            <a:ext cx="228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“Allowing for different ways of engaging”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1541584" y="2616052"/>
            <a:ext cx="6033414" cy="976082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3</a:t>
            </a:r>
            <a:r>
              <a:rPr lang="en-GB" sz="3200" b="1" baseline="30000" dirty="0">
                <a:solidFill>
                  <a:srgbClr val="C00000"/>
                </a:solidFill>
              </a:rPr>
              <a:t>rd</a:t>
            </a:r>
            <a:r>
              <a:rPr lang="en-GB" sz="3200" b="1" dirty="0">
                <a:solidFill>
                  <a:srgbClr val="C00000"/>
                </a:solidFill>
              </a:rPr>
              <a:t> Sector feedback on </a:t>
            </a:r>
            <a:br>
              <a:rPr lang="en-GB" sz="3200" b="1" dirty="0">
                <a:solidFill>
                  <a:srgbClr val="C00000"/>
                </a:solidFill>
              </a:rPr>
            </a:br>
            <a:r>
              <a:rPr lang="en-GB" sz="3200" b="1" dirty="0">
                <a:solidFill>
                  <a:srgbClr val="C00000"/>
                </a:solidFill>
              </a:rPr>
              <a:t>Primary Care Engagement </a:t>
            </a:r>
          </a:p>
        </p:txBody>
      </p:sp>
    </p:spTree>
    <p:extLst>
      <p:ext uri="{BB962C8B-B14F-4D97-AF65-F5344CB8AC3E}">
        <p14:creationId xmlns:p14="http://schemas.microsoft.com/office/powerpoint/2010/main" val="3190107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A6B1-4B4C-47FC-B26C-9E856D95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81037"/>
            <a:ext cx="8175985" cy="1009651"/>
          </a:xfrm>
        </p:spPr>
        <p:txBody>
          <a:bodyPr/>
          <a:lstStyle/>
          <a:p>
            <a:r>
              <a:rPr lang="en-GB" dirty="0"/>
              <a:t>How to guide…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0FA79-C55B-42E1-A7A1-2FCF599E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32" y="1690688"/>
            <a:ext cx="78867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GB" dirty="0"/>
              <a:t>Guidance for STP/ICSs on engaging and working in partnership with the VCSE sector at </a:t>
            </a:r>
          </a:p>
          <a:p>
            <a:pPr lvl="2"/>
            <a:r>
              <a:rPr lang="en-GB" dirty="0"/>
              <a:t>system level </a:t>
            </a:r>
          </a:p>
          <a:p>
            <a:pPr lvl="2"/>
            <a:r>
              <a:rPr lang="en-GB" dirty="0"/>
              <a:t>place and </a:t>
            </a:r>
          </a:p>
          <a:p>
            <a:pPr lvl="2"/>
            <a:r>
              <a:rPr lang="en-GB" dirty="0"/>
              <a:t>neighbourhood level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Co designed and co-developed with VCSE partners at workshops and webinars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Informed by work of Voluntary Partnerships Team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C2018-B222-42F7-9DD8-E6E5AD71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B5918-E61E-4AFA-9A9C-D7401289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0792-56B9-4EB1-AFAD-DBC759F67D0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94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B80A297-E1B9-4B3C-84AD-B8FF819268D4}"/>
              </a:ext>
            </a:extLst>
          </p:cNvPr>
          <p:cNvSpPr txBox="1"/>
          <p:nvPr/>
        </p:nvSpPr>
        <p:spPr>
          <a:xfrm>
            <a:off x="330726" y="394810"/>
            <a:ext cx="715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good looks like at neighbourhood level</a:t>
            </a:r>
          </a:p>
        </p:txBody>
      </p:sp>
      <p:sp>
        <p:nvSpPr>
          <p:cNvPr id="66" name="Footer Placeholder 65">
            <a:extLst>
              <a:ext uri="{FF2B5EF4-FFF2-40B4-BE49-F238E27FC236}">
                <a16:creationId xmlns:a16="http://schemas.microsoft.com/office/drawing/2014/main" id="{847E4C4A-3726-4A2E-AE65-E76FE72F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 </a:t>
            </a:r>
            <a:endParaRPr lang="en-GB" dirty="0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E8D34A31-1245-43E6-874A-3B2F3288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42C-8749-4F7B-8EA9-BC6A95DD27F1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56" name="Diagram 55">
            <a:extLst>
              <a:ext uri="{FF2B5EF4-FFF2-40B4-BE49-F238E27FC236}">
                <a16:creationId xmlns:a16="http://schemas.microsoft.com/office/drawing/2014/main" id="{B45A45A6-DFDC-414D-B2C0-AFA4E2F66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934862"/>
              </p:ext>
            </p:extLst>
          </p:nvPr>
        </p:nvGraphicFramePr>
        <p:xfrm>
          <a:off x="406527" y="968747"/>
          <a:ext cx="8330946" cy="575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868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B80A297-E1B9-4B3C-84AD-B8FF819268D4}"/>
              </a:ext>
            </a:extLst>
          </p:cNvPr>
          <p:cNvSpPr txBox="1"/>
          <p:nvPr/>
        </p:nvSpPr>
        <p:spPr>
          <a:xfrm>
            <a:off x="179898" y="111166"/>
            <a:ext cx="715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good looks like at place level</a:t>
            </a:r>
          </a:p>
        </p:txBody>
      </p:sp>
      <p:sp>
        <p:nvSpPr>
          <p:cNvPr id="66" name="Footer Placeholder 65">
            <a:extLst>
              <a:ext uri="{FF2B5EF4-FFF2-40B4-BE49-F238E27FC236}">
                <a16:creationId xmlns:a16="http://schemas.microsoft.com/office/drawing/2014/main" id="{847E4C4A-3726-4A2E-AE65-E76FE72F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 </a:t>
            </a:r>
            <a:endParaRPr lang="en-GB" dirty="0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E8D34A31-1245-43E6-874A-3B2F3288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42C-8749-4F7B-8EA9-BC6A95DD27F1}" type="slidenum">
              <a:rPr lang="en-GB" smtClean="0"/>
              <a:pPr/>
              <a:t>25</a:t>
            </a:fld>
            <a:endParaRPr lang="en-GB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06B2EFF-04A4-4939-9B60-D08C81CD6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505671"/>
              </p:ext>
            </p:extLst>
          </p:nvPr>
        </p:nvGraphicFramePr>
        <p:xfrm>
          <a:off x="386498" y="829559"/>
          <a:ext cx="8217809" cy="568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623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41DA01-5EF5-4BA7-A1FF-B1CBD72C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91" y="548639"/>
            <a:ext cx="6567055" cy="611649"/>
          </a:xfrm>
        </p:spPr>
        <p:txBody>
          <a:bodyPr/>
          <a:lstStyle/>
          <a:p>
            <a:r>
              <a:rPr lang="en-GB" b="1" dirty="0"/>
              <a:t>Table discussions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51DA0E-D809-4B6B-BBB3-65954746E0EA}"/>
              </a:ext>
            </a:extLst>
          </p:cNvPr>
          <p:cNvSpPr/>
          <p:nvPr/>
        </p:nvSpPr>
        <p:spPr>
          <a:xfrm>
            <a:off x="439445" y="1767006"/>
            <a:ext cx="8265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VCSE partnerships at system and place level</a:t>
            </a:r>
          </a:p>
          <a:p>
            <a:pPr lvl="1"/>
            <a:r>
              <a:rPr lang="en-GB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would/could work, any challenges, how could these be overcome) 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VCSE partnerships at neighbourhood level </a:t>
            </a:r>
          </a:p>
          <a:p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(what would/could work, any challenges, how could these be overcome) </a:t>
            </a:r>
            <a:r>
              <a:rPr lang="en-GB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Connections and communication </a:t>
            </a:r>
          </a:p>
          <a:p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(how do we connect VCSE partnerships and ensure that communication flows between all levels?)</a:t>
            </a:r>
          </a:p>
        </p:txBody>
      </p:sp>
    </p:spTree>
    <p:extLst>
      <p:ext uri="{BB962C8B-B14F-4D97-AF65-F5344CB8AC3E}">
        <p14:creationId xmlns:p14="http://schemas.microsoft.com/office/powerpoint/2010/main" val="4136208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F8EC-45EC-4FC8-9B38-2C32797B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D85D8-A5E6-4BE4-BA42-B7BEDD31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B34C7-D4BA-40B2-B367-1E988FD0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0792-56B9-4EB1-AFAD-DBC759F67D0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3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5478C-BFCD-45E1-B11F-B97E857E6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4623" y="5682341"/>
            <a:ext cx="3269759" cy="1092098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Invest an extra £20.5bn by 2023</a:t>
            </a:r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318FA7-12DF-4C3E-A671-4065EA2D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34" y="202392"/>
            <a:ext cx="7726347" cy="831850"/>
          </a:xfrm>
        </p:spPr>
        <p:txBody>
          <a:bodyPr anchor="t"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NHS Long Term Plan: Our Commitments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F37B17-23E3-4EE3-BAFB-90D0CA2D0022}"/>
              </a:ext>
            </a:extLst>
          </p:cNvPr>
          <p:cNvGrpSpPr/>
          <p:nvPr/>
        </p:nvGrpSpPr>
        <p:grpSpPr>
          <a:xfrm>
            <a:off x="502776" y="1034242"/>
            <a:ext cx="8338223" cy="4457598"/>
            <a:chOff x="443120" y="1450574"/>
            <a:chExt cx="8338223" cy="44575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546B2E0-5456-4B28-A3A2-D82B2BDA9381}"/>
                </a:ext>
              </a:extLst>
            </p:cNvPr>
            <p:cNvGrpSpPr/>
            <p:nvPr/>
          </p:nvGrpSpPr>
          <p:grpSpPr>
            <a:xfrm>
              <a:off x="761589" y="1514268"/>
              <a:ext cx="7949612" cy="509550"/>
              <a:chOff x="388965" y="254872"/>
              <a:chExt cx="7817658" cy="50955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BB79A12-3DAF-4769-B006-5E7E6A6F77FE}"/>
                  </a:ext>
                </a:extLst>
              </p:cNvPr>
              <p:cNvSpPr/>
              <p:nvPr/>
            </p:nvSpPr>
            <p:spPr>
              <a:xfrm>
                <a:off x="388965" y="254872"/>
                <a:ext cx="7817658" cy="50955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A2A049-0867-4374-8AB2-2164ACB85CDB}"/>
                  </a:ext>
                </a:extLst>
              </p:cNvPr>
              <p:cNvSpPr txBox="1"/>
              <p:nvPr/>
            </p:nvSpPr>
            <p:spPr>
              <a:xfrm>
                <a:off x="388965" y="254872"/>
                <a:ext cx="7817658" cy="5095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4456" tIns="50800" rIns="50800" bIns="5080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kern="1200" dirty="0">
                    <a:solidFill>
                      <a:schemeClr val="bg1"/>
                    </a:solidFill>
                  </a:rPr>
                  <a:t>Do things </a:t>
                </a:r>
                <a:r>
                  <a:rPr lang="en-US" sz="2000" b="1" kern="1200" dirty="0">
                    <a:solidFill>
                      <a:schemeClr val="bg1"/>
                    </a:solidFill>
                  </a:rPr>
                  <a:t>differently, through a new service model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46D2BC-D14F-4F20-925E-8344F09946E5}"/>
                </a:ext>
              </a:extLst>
            </p:cNvPr>
            <p:cNvSpPr/>
            <p:nvPr/>
          </p:nvSpPr>
          <p:spPr>
            <a:xfrm>
              <a:off x="443120" y="1450574"/>
              <a:ext cx="636938" cy="636938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GB" b="1" dirty="0"/>
                <a:t>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20446EC-5FED-4FE8-AA7E-3138ACB3F1CB}"/>
                </a:ext>
              </a:extLst>
            </p:cNvPr>
            <p:cNvGrpSpPr/>
            <p:nvPr/>
          </p:nvGrpSpPr>
          <p:grpSpPr>
            <a:xfrm>
              <a:off x="1180729" y="2278496"/>
              <a:ext cx="7530472" cy="509550"/>
              <a:chOff x="808105" y="1019100"/>
              <a:chExt cx="7398518" cy="50955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473AF4-E987-4E98-A4F7-3BF58D1AD84A}"/>
                  </a:ext>
                </a:extLst>
              </p:cNvPr>
              <p:cNvSpPr/>
              <p:nvPr/>
            </p:nvSpPr>
            <p:spPr>
              <a:xfrm>
                <a:off x="808105" y="1019100"/>
                <a:ext cx="7398518" cy="50955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17373D-8761-4834-BCEA-FBFD5248A1DA}"/>
                  </a:ext>
                </a:extLst>
              </p:cNvPr>
              <p:cNvSpPr txBox="1"/>
              <p:nvPr/>
            </p:nvSpPr>
            <p:spPr>
              <a:xfrm>
                <a:off x="808105" y="1019100"/>
                <a:ext cx="7398518" cy="5095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4456" tIns="50800" rIns="50800" bIns="5080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kern="1200" dirty="0">
                    <a:solidFill>
                      <a:schemeClr val="bg1"/>
                    </a:solidFill>
                  </a:rPr>
                  <a:t>Take more action on </a:t>
                </a:r>
                <a:r>
                  <a:rPr lang="en-US" sz="2000" b="1" kern="1200" dirty="0">
                    <a:solidFill>
                      <a:schemeClr val="bg1"/>
                    </a:solidFill>
                  </a:rPr>
                  <a:t>prevention </a:t>
                </a:r>
                <a:r>
                  <a:rPr lang="en-US" sz="2000" b="0" kern="1200" dirty="0">
                    <a:solidFill>
                      <a:schemeClr val="bg1"/>
                    </a:solidFill>
                  </a:rPr>
                  <a:t>and </a:t>
                </a:r>
                <a:r>
                  <a:rPr lang="en-US" sz="2000" b="1" kern="1200" dirty="0">
                    <a:solidFill>
                      <a:schemeClr val="bg1"/>
                    </a:solidFill>
                  </a:rPr>
                  <a:t>health inequalities</a:t>
                </a: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93C11D-DC51-4811-AC79-C8B9FB7D5A14}"/>
                </a:ext>
              </a:extLst>
            </p:cNvPr>
            <p:cNvSpPr/>
            <p:nvPr/>
          </p:nvSpPr>
          <p:spPr>
            <a:xfrm>
              <a:off x="862260" y="2214803"/>
              <a:ext cx="636938" cy="636938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GB" b="1" dirty="0"/>
                <a:t>2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223A2-8AE8-4DBE-9B3E-DDB95113016C}"/>
                </a:ext>
              </a:extLst>
            </p:cNvPr>
            <p:cNvGrpSpPr/>
            <p:nvPr/>
          </p:nvGrpSpPr>
          <p:grpSpPr>
            <a:xfrm>
              <a:off x="1372392" y="3042725"/>
              <a:ext cx="7338809" cy="509550"/>
              <a:chOff x="999768" y="1783329"/>
              <a:chExt cx="7206855" cy="50955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44AD0C6-0B8B-414C-BA4A-C1DB1F6B8A93}"/>
                  </a:ext>
                </a:extLst>
              </p:cNvPr>
              <p:cNvSpPr/>
              <p:nvPr/>
            </p:nvSpPr>
            <p:spPr>
              <a:xfrm>
                <a:off x="999768" y="1783329"/>
                <a:ext cx="7206855" cy="50955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51B723-CA8F-4FCD-976A-F9CA8CD33158}"/>
                  </a:ext>
                </a:extLst>
              </p:cNvPr>
              <p:cNvSpPr txBox="1"/>
              <p:nvPr/>
            </p:nvSpPr>
            <p:spPr>
              <a:xfrm>
                <a:off x="999768" y="1783329"/>
                <a:ext cx="7206855" cy="5095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4456" tIns="50800" rIns="50800" bIns="5080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kern="1200" dirty="0">
                    <a:solidFill>
                      <a:schemeClr val="bg1"/>
                    </a:solidFill>
                  </a:rPr>
                  <a:t>Improve </a:t>
                </a:r>
                <a:r>
                  <a:rPr lang="en-US" sz="2000" b="1" kern="1200" dirty="0">
                    <a:solidFill>
                      <a:schemeClr val="bg1"/>
                    </a:solidFill>
                  </a:rPr>
                  <a:t>care</a:t>
                </a:r>
                <a:r>
                  <a:rPr lang="en-US" sz="2000" kern="12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kern="1200" dirty="0">
                    <a:solidFill>
                      <a:schemeClr val="bg1"/>
                    </a:solidFill>
                  </a:rPr>
                  <a:t>quality and outcomes </a:t>
                </a:r>
                <a:r>
                  <a:rPr lang="en-US" sz="2000" kern="1200" dirty="0">
                    <a:solidFill>
                      <a:schemeClr val="bg1"/>
                    </a:solidFill>
                  </a:rPr>
                  <a:t>for </a:t>
                </a:r>
                <a:r>
                  <a:rPr lang="en-US" sz="2000" b="0" kern="1200" dirty="0">
                    <a:solidFill>
                      <a:schemeClr val="bg1"/>
                    </a:solidFill>
                  </a:rPr>
                  <a:t>major conditions</a:t>
                </a: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F5563B-D2A9-43B2-B93E-A604AAAA01D1}"/>
                </a:ext>
              </a:extLst>
            </p:cNvPr>
            <p:cNvSpPr/>
            <p:nvPr/>
          </p:nvSpPr>
          <p:spPr>
            <a:xfrm>
              <a:off x="1053923" y="2979032"/>
              <a:ext cx="636938" cy="636938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GB" b="1" dirty="0"/>
                <a:t>3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BB9C42A-9542-40DB-A16C-650DC7237210}"/>
                </a:ext>
              </a:extLst>
            </p:cNvPr>
            <p:cNvGrpSpPr/>
            <p:nvPr/>
          </p:nvGrpSpPr>
          <p:grpSpPr>
            <a:xfrm>
              <a:off x="1372392" y="3806470"/>
              <a:ext cx="7338809" cy="509550"/>
              <a:chOff x="999768" y="2547074"/>
              <a:chExt cx="7206855" cy="50955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7232F30-59CE-4B43-ABE9-B1CEA447353B}"/>
                  </a:ext>
                </a:extLst>
              </p:cNvPr>
              <p:cNvSpPr/>
              <p:nvPr/>
            </p:nvSpPr>
            <p:spPr>
              <a:xfrm>
                <a:off x="999768" y="2547074"/>
                <a:ext cx="7206855" cy="50955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CF6A0F-3664-4300-B104-802330E82A8A}"/>
                  </a:ext>
                </a:extLst>
              </p:cNvPr>
              <p:cNvSpPr txBox="1"/>
              <p:nvPr/>
            </p:nvSpPr>
            <p:spPr>
              <a:xfrm>
                <a:off x="999768" y="2547074"/>
                <a:ext cx="7206855" cy="5095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4456" tIns="50800" rIns="50800" bIns="5080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0" kern="1200" dirty="0">
                    <a:solidFill>
                      <a:schemeClr val="bg1"/>
                    </a:solidFill>
                  </a:rPr>
                  <a:t>Ensure that </a:t>
                </a:r>
                <a:r>
                  <a:rPr lang="en-US" sz="2000" b="1" kern="1200" dirty="0">
                    <a:solidFill>
                      <a:schemeClr val="bg1"/>
                    </a:solidFill>
                  </a:rPr>
                  <a:t>NHS staff </a:t>
                </a:r>
                <a:r>
                  <a:rPr lang="en-US" sz="2000" b="0" kern="1200" dirty="0">
                    <a:solidFill>
                      <a:schemeClr val="bg1"/>
                    </a:solidFill>
                  </a:rPr>
                  <a:t>get the backing that they need</a:t>
                </a: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CC3AF3-D241-4708-9C8C-1901E37BB4B3}"/>
                </a:ext>
              </a:extLst>
            </p:cNvPr>
            <p:cNvSpPr/>
            <p:nvPr/>
          </p:nvSpPr>
          <p:spPr>
            <a:xfrm>
              <a:off x="1053923" y="3742776"/>
              <a:ext cx="636938" cy="636938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GB" b="1" dirty="0"/>
                <a:t>4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0C59562-57F1-4128-A2E2-F548B0E741CB}"/>
                </a:ext>
              </a:extLst>
            </p:cNvPr>
            <p:cNvGrpSpPr/>
            <p:nvPr/>
          </p:nvGrpSpPr>
          <p:grpSpPr>
            <a:xfrm>
              <a:off x="1180729" y="4570699"/>
              <a:ext cx="7530472" cy="509550"/>
              <a:chOff x="808105" y="3311303"/>
              <a:chExt cx="7398518" cy="50955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643714B-F7D7-48F6-BF27-7327DEC142A7}"/>
                  </a:ext>
                </a:extLst>
              </p:cNvPr>
              <p:cNvSpPr/>
              <p:nvPr/>
            </p:nvSpPr>
            <p:spPr>
              <a:xfrm>
                <a:off x="808105" y="3311303"/>
                <a:ext cx="7398518" cy="50955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37ABF0-9EAF-4475-AC9B-B3817254C451}"/>
                  </a:ext>
                </a:extLst>
              </p:cNvPr>
              <p:cNvSpPr txBox="1"/>
              <p:nvPr/>
            </p:nvSpPr>
            <p:spPr>
              <a:xfrm>
                <a:off x="808105" y="3311303"/>
                <a:ext cx="7398518" cy="5095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4456" tIns="50800" rIns="50800" bIns="5080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kern="1200" dirty="0">
                    <a:solidFill>
                      <a:schemeClr val="bg1"/>
                    </a:solidFill>
                  </a:rPr>
                  <a:t>Make better use of </a:t>
                </a:r>
                <a:r>
                  <a:rPr lang="en-US" sz="2000" b="1" kern="1200" dirty="0">
                    <a:solidFill>
                      <a:schemeClr val="bg1"/>
                    </a:solidFill>
                  </a:rPr>
                  <a:t>data</a:t>
                </a:r>
                <a:r>
                  <a:rPr lang="en-US" sz="2000" kern="1200" dirty="0">
                    <a:solidFill>
                      <a:schemeClr val="bg1"/>
                    </a:solidFill>
                  </a:rPr>
                  <a:t> and </a:t>
                </a:r>
                <a:r>
                  <a:rPr lang="en-US" sz="2000" b="1" kern="1200" dirty="0">
                    <a:solidFill>
                      <a:schemeClr val="bg1"/>
                    </a:solidFill>
                  </a:rPr>
                  <a:t>digital</a:t>
                </a:r>
                <a:r>
                  <a:rPr lang="en-US" sz="2000" kern="12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kern="1200" dirty="0">
                    <a:solidFill>
                      <a:schemeClr val="bg1"/>
                    </a:solidFill>
                  </a:rPr>
                  <a:t>technology</a:t>
                </a:r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56A3D0-BE02-426D-92FB-B40EA6FB397B}"/>
                </a:ext>
              </a:extLst>
            </p:cNvPr>
            <p:cNvSpPr/>
            <p:nvPr/>
          </p:nvSpPr>
          <p:spPr>
            <a:xfrm>
              <a:off x="862260" y="4507005"/>
              <a:ext cx="636938" cy="636938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GB" b="1" dirty="0"/>
                <a:t>5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F86898E-D27D-42FD-976B-05AFE773C2D3}"/>
                </a:ext>
              </a:extLst>
            </p:cNvPr>
            <p:cNvGrpSpPr/>
            <p:nvPr/>
          </p:nvGrpSpPr>
          <p:grpSpPr>
            <a:xfrm>
              <a:off x="761589" y="5334928"/>
              <a:ext cx="8019754" cy="509550"/>
              <a:chOff x="388965" y="4075532"/>
              <a:chExt cx="7886636" cy="50955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965B71-FCBF-44F3-A8BE-926D5F304BDE}"/>
                  </a:ext>
                </a:extLst>
              </p:cNvPr>
              <p:cNvSpPr/>
              <p:nvPr/>
            </p:nvSpPr>
            <p:spPr>
              <a:xfrm>
                <a:off x="388965" y="4075532"/>
                <a:ext cx="7817658" cy="50955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94B77C-790C-41FC-9524-56A0A7099C38}"/>
                  </a:ext>
                </a:extLst>
              </p:cNvPr>
              <p:cNvSpPr txBox="1"/>
              <p:nvPr/>
            </p:nvSpPr>
            <p:spPr>
              <a:xfrm>
                <a:off x="388965" y="4075532"/>
                <a:ext cx="7886636" cy="5095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4456" tIns="50800" rIns="50800" bIns="50800" numCol="1" spcCol="1270" anchor="ctr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kern="1200" dirty="0">
                    <a:solidFill>
                      <a:schemeClr val="bg1"/>
                    </a:solidFill>
                  </a:rPr>
                  <a:t>Ensure we get the most out of </a:t>
                </a:r>
                <a:r>
                  <a:rPr lang="en-US" sz="2000" b="1" kern="1200" dirty="0">
                    <a:solidFill>
                      <a:schemeClr val="bg1"/>
                    </a:solidFill>
                  </a:rPr>
                  <a:t>taxpayers’ investment </a:t>
                </a:r>
                <a:r>
                  <a:rPr lang="en-US" sz="2000" kern="1200" dirty="0">
                    <a:solidFill>
                      <a:schemeClr val="bg1"/>
                    </a:solidFill>
                  </a:rPr>
                  <a:t>in the NHS</a:t>
                </a: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CD280FC-C4B6-4684-82ED-C7B570ADF811}"/>
                </a:ext>
              </a:extLst>
            </p:cNvPr>
            <p:cNvSpPr/>
            <p:nvPr/>
          </p:nvSpPr>
          <p:spPr>
            <a:xfrm>
              <a:off x="443120" y="5271234"/>
              <a:ext cx="636938" cy="636938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GB" b="1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11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0FBE-22BD-43E7-A341-09736C7E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04" y="209964"/>
            <a:ext cx="7726347" cy="736321"/>
          </a:xfrm>
        </p:spPr>
        <p:txBody>
          <a:bodyPr anchor="t"/>
          <a:lstStyle/>
          <a:p>
            <a:r>
              <a:rPr lang="en-GB" sz="2800" dirty="0"/>
              <a:t>Developing a new service model for the 21</a:t>
            </a:r>
            <a:r>
              <a:rPr lang="en-GB" sz="2800" baseline="30000" dirty="0"/>
              <a:t>st</a:t>
            </a:r>
            <a:r>
              <a:rPr lang="en-GB" sz="2800" dirty="0"/>
              <a:t> century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C8E90-DFBC-470A-97CC-C3EB9003B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975" y="1362938"/>
            <a:ext cx="7967361" cy="3640316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GB" sz="2000" dirty="0"/>
              <a:t>Key changes</a:t>
            </a:r>
            <a:endParaRPr lang="en-GB" sz="1800" dirty="0"/>
          </a:p>
          <a:p>
            <a:pPr marL="676267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800" b="0" dirty="0"/>
              <a:t>Boosting ‘out-of-hospital’ </a:t>
            </a:r>
            <a:r>
              <a:rPr lang="en-GB" sz="1800" dirty="0"/>
              <a:t>care bringing, primary and community health services together</a:t>
            </a:r>
            <a:endParaRPr lang="en-GB" sz="1800" b="0" dirty="0"/>
          </a:p>
          <a:p>
            <a:pPr marL="676267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800" b="0" dirty="0"/>
              <a:t>Redesigning emergency hospital services</a:t>
            </a:r>
          </a:p>
          <a:p>
            <a:pPr marL="676267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800" dirty="0"/>
              <a:t>M</a:t>
            </a:r>
            <a:r>
              <a:rPr lang="en-GB" sz="1800" b="0" dirty="0"/>
              <a:t>ore personalised care </a:t>
            </a:r>
          </a:p>
          <a:p>
            <a:pPr marL="676267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800" b="0" dirty="0"/>
              <a:t>Making </a:t>
            </a:r>
            <a:r>
              <a:rPr lang="en-GB" sz="1800" dirty="0"/>
              <a:t>better use of digital approaches to care</a:t>
            </a:r>
            <a:endParaRPr lang="en-GB" sz="1800" b="0" dirty="0"/>
          </a:p>
          <a:p>
            <a:pPr marL="676267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800" b="0" dirty="0"/>
              <a:t>Focusing on population health management</a:t>
            </a:r>
            <a:endParaRPr lang="en-GB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BE02C-4387-4935-AA36-D081973C902E}"/>
              </a:ext>
            </a:extLst>
          </p:cNvPr>
          <p:cNvSpPr/>
          <p:nvPr/>
        </p:nvSpPr>
        <p:spPr bwMode="auto">
          <a:xfrm>
            <a:off x="281622" y="5421211"/>
            <a:ext cx="8274066" cy="10328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89000" fontAlgn="base"/>
            <a:r>
              <a:rPr lang="en-GB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Backed by additional investment of at least £4.5 billion in primary and community care by 2023/24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D0E64-2BA2-402B-A928-D89A91F88215}"/>
              </a:ext>
            </a:extLst>
          </p:cNvPr>
          <p:cNvSpPr txBox="1"/>
          <p:nvPr/>
        </p:nvSpPr>
        <p:spPr>
          <a:xfrm>
            <a:off x="1194687" y="4201469"/>
            <a:ext cx="2582945" cy="1218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b="1" dirty="0"/>
              <a:t>1</a:t>
            </a:r>
            <a:r>
              <a:rPr lang="en-GB" b="1" dirty="0">
                <a:latin typeface="+mn-lt"/>
              </a:rPr>
              <a:t>,000 social prescribing link workers recruited by end of 2020/2021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222A9-9BD1-4CAB-A077-B3B6EC89CC90}"/>
              </a:ext>
            </a:extLst>
          </p:cNvPr>
          <p:cNvSpPr txBox="1"/>
          <p:nvPr/>
        </p:nvSpPr>
        <p:spPr>
          <a:xfrm>
            <a:off x="4985834" y="4201469"/>
            <a:ext cx="2582945" cy="1218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b="1" dirty="0">
                <a:latin typeface="+mn-lt"/>
              </a:rPr>
              <a:t>1,200 Primary Care Networks created by July 2019 </a:t>
            </a:r>
          </a:p>
        </p:txBody>
      </p:sp>
    </p:spTree>
    <p:extLst>
      <p:ext uri="{BB962C8B-B14F-4D97-AF65-F5344CB8AC3E}">
        <p14:creationId xmlns:p14="http://schemas.microsoft.com/office/powerpoint/2010/main" val="79982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4A42EC-E3A3-4716-9FB0-482A6E50A93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5853837"/>
              </p:ext>
            </p:extLst>
          </p:nvPr>
        </p:nvGraphicFramePr>
        <p:xfrm>
          <a:off x="496094" y="2992825"/>
          <a:ext cx="8151812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906">
                  <a:extLst>
                    <a:ext uri="{9D8B030D-6E8A-4147-A177-3AD203B41FA5}">
                      <a16:colId xmlns:a16="http://schemas.microsoft.com/office/drawing/2014/main" val="1229496377"/>
                    </a:ext>
                  </a:extLst>
                </a:gridCol>
                <a:gridCol w="4075906">
                  <a:extLst>
                    <a:ext uri="{9D8B030D-6E8A-4147-A177-3AD203B41FA5}">
                      <a16:colId xmlns:a16="http://schemas.microsoft.com/office/drawing/2014/main" val="2479271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NHS Long Term Plan Commitments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will achieve this 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6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continue to commission, partner with and champion VCSE 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Facilitating the spread and scale of innovative practice and effective partnership working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13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 ICS to have a partnership board, drawn from ……….the voluntary and community sector and other partners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Embedding the voice of the VCSE sector across the NHS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3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double the number of volunteers in the NHS in three years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Reducing the barriers to volunteering and partnership 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690461"/>
                  </a:ext>
                </a:extLst>
              </a:tr>
            </a:tbl>
          </a:graphicData>
        </a:graphic>
      </p:graphicFrame>
      <p:sp>
        <p:nvSpPr>
          <p:cNvPr id="3" name="Title 12">
            <a:extLst>
              <a:ext uri="{FF2B5EF4-FFF2-40B4-BE49-F238E27FC236}">
                <a16:creationId xmlns:a16="http://schemas.microsoft.com/office/drawing/2014/main" id="{BCD1F630-1A51-4D62-A374-0D8AB38726E4}"/>
              </a:ext>
            </a:extLst>
          </p:cNvPr>
          <p:cNvSpPr txBox="1">
            <a:spLocks/>
          </p:cNvSpPr>
          <p:nvPr/>
        </p:nvSpPr>
        <p:spPr>
          <a:xfrm>
            <a:off x="188538" y="337764"/>
            <a:ext cx="7356475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GB" sz="27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GB" sz="2800" dirty="0">
                <a:solidFill>
                  <a:srgbClr val="0072C6"/>
                </a:solidFill>
              </a:rPr>
              <a:t>Working with the Voluntary Community and Social Enterprise (VCSE) Sector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D388B9-0908-4646-A81A-C42FFCEA442A}"/>
              </a:ext>
            </a:extLst>
          </p:cNvPr>
          <p:cNvSpPr/>
          <p:nvPr/>
        </p:nvSpPr>
        <p:spPr>
          <a:xfrm>
            <a:off x="999242" y="1364669"/>
            <a:ext cx="6900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NHSE/I Voluntary Partnerships Team; 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‘Working to develop and maximise the contribution that the voluntary sector and volunteering can have on services, communities and individuals and system transformation’. </a:t>
            </a:r>
          </a:p>
        </p:txBody>
      </p:sp>
    </p:spTree>
    <p:extLst>
      <p:ext uri="{BB962C8B-B14F-4D97-AF65-F5344CB8AC3E}">
        <p14:creationId xmlns:p14="http://schemas.microsoft.com/office/powerpoint/2010/main" val="329481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708BAA-78BC-4480-8511-812590243E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6791" y="1557348"/>
            <a:ext cx="7737674" cy="4520354"/>
          </a:xfrm>
        </p:spPr>
        <p:txBody>
          <a:bodyPr/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41DA01-5EF5-4BA7-A1FF-B1CBD72C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6" y="691374"/>
            <a:ext cx="7592241" cy="611649"/>
          </a:xfrm>
        </p:spPr>
        <p:txBody>
          <a:bodyPr/>
          <a:lstStyle/>
          <a:p>
            <a:r>
              <a:rPr lang="en-GB" b="1" dirty="0"/>
              <a:t>Why partner with the VCSE?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4C85F-9FD8-42AC-9FC3-636B7C40D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0A30A-1D94-43D5-A14A-4A46CF4BE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61" y="1557348"/>
            <a:ext cx="8632684" cy="41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6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85007" y="1808820"/>
            <a:ext cx="7594493" cy="381570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586" y="1921872"/>
            <a:ext cx="1566174" cy="2342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072" b="1" dirty="0"/>
              <a:t>Level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70207" y="1847471"/>
            <a:ext cx="883098" cy="3992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072" b="1" dirty="0"/>
              <a:t>Population size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29846" y="1921872"/>
            <a:ext cx="3542455" cy="2342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072" b="1" dirty="0"/>
              <a:t>Purpose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061611" y="2203001"/>
            <a:ext cx="6660896" cy="1020496"/>
            <a:chOff x="3466245" y="1789016"/>
            <a:chExt cx="5282219" cy="1072649"/>
          </a:xfrm>
        </p:grpSpPr>
        <p:sp>
          <p:nvSpPr>
            <p:cNvPr id="11" name="Rectangle 10"/>
            <p:cNvSpPr/>
            <p:nvPr/>
          </p:nvSpPr>
          <p:spPr>
            <a:xfrm>
              <a:off x="3761710" y="1789016"/>
              <a:ext cx="4986754" cy="1065167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GB" sz="1072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66245" y="2047407"/>
              <a:ext cx="1482578" cy="270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72" b="1" dirty="0"/>
                <a:t>Neighbourhood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598123" y="2041426"/>
              <a:ext cx="792088" cy="44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72" b="1" dirty="0"/>
                <a:t>c. 30,000 to 50,000 people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78654" y="1897550"/>
              <a:ext cx="3126927" cy="964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90" indent="-128590">
                <a:buFont typeface="Arial"/>
                <a:buChar char="•"/>
              </a:pPr>
              <a:r>
                <a:rPr lang="en-GB" sz="1072" dirty="0"/>
                <a:t>Integrated multi-disciplinary teams</a:t>
              </a:r>
            </a:p>
            <a:p>
              <a:pPr marL="128590" indent="-128590">
                <a:buFont typeface="Arial"/>
                <a:buChar char="•"/>
              </a:pPr>
              <a:r>
                <a:rPr lang="en-GB" sz="1072" dirty="0"/>
                <a:t>Strengthen primary care through primary care networks</a:t>
              </a:r>
            </a:p>
            <a:p>
              <a:pPr marL="128590" indent="-128590">
                <a:buFont typeface="Arial"/>
                <a:buChar char="•"/>
              </a:pPr>
              <a:r>
                <a:rPr lang="en-GB" sz="1072" dirty="0"/>
                <a:t>Proactive role in population health and prevention</a:t>
              </a:r>
            </a:p>
            <a:p>
              <a:pPr marL="128590" indent="-128590">
                <a:buFont typeface="Arial"/>
                <a:buChar char="•"/>
              </a:pPr>
              <a:r>
                <a:rPr lang="en-GB" sz="1072" dirty="0"/>
                <a:t>Services drawing on resource across, VCSE and , independent sectors plus other public services e.g. housing teams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77337" y="3309479"/>
            <a:ext cx="6552642" cy="867903"/>
            <a:chOff x="3559007" y="2653219"/>
            <a:chExt cx="5213673" cy="1157204"/>
          </a:xfrm>
        </p:grpSpPr>
        <p:sp>
          <p:nvSpPr>
            <p:cNvPr id="81" name="Rectangle 80"/>
            <p:cNvSpPr/>
            <p:nvPr/>
          </p:nvSpPr>
          <p:spPr>
            <a:xfrm>
              <a:off x="3761710" y="2653219"/>
              <a:ext cx="5010970" cy="110193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GB" sz="1072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559007" y="2936039"/>
              <a:ext cx="792088" cy="34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72" b="1" dirty="0"/>
                <a:t>Place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41754" y="2944630"/>
              <a:ext cx="1143000" cy="56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72" b="1" dirty="0"/>
                <a:t>c.250,000 to 500,000 people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69586" y="2807414"/>
              <a:ext cx="3276562" cy="1003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90" indent="-128590">
                <a:buFont typeface="Arial"/>
                <a:buChar char="•"/>
              </a:pPr>
              <a:r>
                <a:rPr lang="en-GB" sz="1072" dirty="0"/>
                <a:t>Typically borough/council level</a:t>
              </a:r>
            </a:p>
            <a:p>
              <a:pPr marL="128590" indent="-128590">
                <a:buFont typeface="Arial"/>
                <a:buChar char="•"/>
              </a:pPr>
              <a:r>
                <a:rPr lang="en-GB" sz="1072" dirty="0"/>
                <a:t>Integrate primary, community, local govt &amp; hospital services</a:t>
              </a:r>
            </a:p>
            <a:p>
              <a:pPr marL="128590" indent="-128590">
                <a:buFont typeface="Arial"/>
                <a:buChar char="•"/>
              </a:pPr>
              <a:r>
                <a:rPr lang="en-GB" sz="1072" dirty="0"/>
                <a:t>Develop new provider models for ‘anticipatory’ care</a:t>
              </a:r>
            </a:p>
            <a:p>
              <a:pPr marL="128590" indent="-128590">
                <a:buFont typeface="Arial"/>
                <a:buChar char="•"/>
              </a:pPr>
              <a:r>
                <a:rPr lang="en-GB" sz="1072" dirty="0"/>
                <a:t>Typically, over 80% of VCSE funding and delivery is at place level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15914" y="4271953"/>
            <a:ext cx="6506596" cy="1082219"/>
            <a:chOff x="3587769" y="3807887"/>
            <a:chExt cx="5184912" cy="1192522"/>
          </a:xfrm>
        </p:grpSpPr>
        <p:sp>
          <p:nvSpPr>
            <p:cNvPr id="82" name="Rectangle 81"/>
            <p:cNvSpPr/>
            <p:nvPr/>
          </p:nvSpPr>
          <p:spPr>
            <a:xfrm>
              <a:off x="3741091" y="3814544"/>
              <a:ext cx="5010970" cy="116021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GB" sz="1072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7769" y="4000391"/>
              <a:ext cx="792088" cy="283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72" b="1" dirty="0"/>
                <a:t>System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602183" y="4020426"/>
              <a:ext cx="792088" cy="64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72" b="1" dirty="0"/>
                <a:t>c. 1 million to 2 million people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86990" y="3807887"/>
              <a:ext cx="3285691" cy="119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90" indent="-128590">
                <a:buFont typeface="Arial"/>
                <a:buChar char="•"/>
              </a:pPr>
              <a:r>
                <a:rPr lang="en-GB" sz="1072" dirty="0"/>
                <a:t>System strategy and planning</a:t>
              </a:r>
            </a:p>
            <a:p>
              <a:pPr marL="128590" indent="-128590">
                <a:buFont typeface="Arial"/>
                <a:buChar char="•"/>
              </a:pPr>
              <a:r>
                <a:rPr lang="en-GB" sz="1072" dirty="0"/>
                <a:t>Develop governance and accountability arrangements across system</a:t>
              </a:r>
            </a:p>
            <a:p>
              <a:pPr marL="128590" indent="-128590">
                <a:buFont typeface="Arial"/>
                <a:buChar char="•"/>
              </a:pPr>
              <a:r>
                <a:rPr lang="en-GB" sz="1072" dirty="0"/>
                <a:t>Implement strategic change</a:t>
              </a:r>
            </a:p>
            <a:p>
              <a:pPr marL="128590" indent="-128590">
                <a:buFont typeface="Arial"/>
                <a:buChar char="•"/>
              </a:pPr>
              <a:r>
                <a:rPr lang="en-GB" sz="1072" dirty="0"/>
                <a:t>Manage performance and collective financial resources</a:t>
              </a:r>
            </a:p>
            <a:p>
              <a:pPr marL="128590" indent="-128590">
                <a:buFont typeface="Arial"/>
                <a:buChar char="•"/>
              </a:pPr>
              <a:r>
                <a:rPr lang="en-GB" sz="1072" dirty="0"/>
                <a:t>Identify and share best practice across the system, to reduce unwarranted variations in care and outcomes</a:t>
              </a:r>
            </a:p>
          </p:txBody>
        </p:sp>
      </p:grpSp>
      <p:sp>
        <p:nvSpPr>
          <p:cNvPr id="86" name="Title 3"/>
          <p:cNvSpPr>
            <a:spLocks noGrp="1"/>
          </p:cNvSpPr>
          <p:nvPr>
            <p:ph type="title"/>
          </p:nvPr>
        </p:nvSpPr>
        <p:spPr>
          <a:xfrm>
            <a:off x="285008" y="998731"/>
            <a:ext cx="7437498" cy="6723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D2DC2-D101-4914-B012-FC7BFB8F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6" y="2246618"/>
            <a:ext cx="1181312" cy="926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795542-8F4A-4D7F-8D8B-A16DF0A4B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4" y="3304815"/>
            <a:ext cx="1116224" cy="81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C7DF6B-E541-4E1F-BCCC-B64BF6EEB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5" y="4400029"/>
            <a:ext cx="1152463" cy="816479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483B3D0-39E9-48CB-9940-761C5FDE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FOR DISCUSSION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10BA0-D4FE-4079-A9CD-64CAAD8B3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4085"/>
            <a:ext cx="851685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5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1BF1F-FA5C-4583-AA12-09F12A97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Spotlight on Lancashire and South Cumbria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A1E2-B4B5-4087-A33B-00975FAC3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Neil Greaves - Head of Communications and Engagement, Healthier Lancashire and South Cumbria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D4DD5-02DE-474B-A669-98D176B5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8A16B-D474-4F69-AFB4-87151DC1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0792-56B9-4EB1-AFAD-DBC759F67D0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3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36917-1AA1-4AE8-AFEB-56074B37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0792-56B9-4EB1-AFAD-DBC759F67D0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B4D6D6-C85F-445F-8ED5-D5D248EB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0" y="513657"/>
            <a:ext cx="5441238" cy="5546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9406CB-2D37-4A01-894E-E2B0D06E096E}"/>
              </a:ext>
            </a:extLst>
          </p:cNvPr>
          <p:cNvSpPr txBox="1"/>
          <p:nvPr/>
        </p:nvSpPr>
        <p:spPr>
          <a:xfrm>
            <a:off x="6115050" y="1934620"/>
            <a:ext cx="26915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Covers 1.7 million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 Integrated Care Partnerships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b="1" dirty="0"/>
              <a:t>Priorities</a:t>
            </a:r>
          </a:p>
          <a:p>
            <a:pPr marL="342900" indent="-342900">
              <a:buAutoNum type="arabicPeriod"/>
            </a:pPr>
            <a:r>
              <a:rPr lang="en-GB" dirty="0"/>
              <a:t>Out of Hospital</a:t>
            </a:r>
          </a:p>
          <a:p>
            <a:pPr marL="342900" indent="-342900">
              <a:buAutoNum type="arabicPeriod"/>
            </a:pPr>
            <a:r>
              <a:rPr lang="en-GB" dirty="0"/>
              <a:t>Acute and specialised services</a:t>
            </a:r>
          </a:p>
          <a:p>
            <a:pPr marL="342900" indent="-342900">
              <a:buAutoNum type="arabicPeriod"/>
            </a:pPr>
            <a:r>
              <a:rPr lang="en-GB" dirty="0"/>
              <a:t>Mental Health</a:t>
            </a:r>
          </a:p>
          <a:p>
            <a:pPr marL="342900" indent="-342900">
              <a:buAutoNum type="arabicPeriod"/>
            </a:pPr>
            <a:r>
              <a:rPr lang="en-GB" dirty="0"/>
              <a:t>Prevention and Population health</a:t>
            </a:r>
          </a:p>
          <a:p>
            <a:pPr marL="342900" indent="-342900">
              <a:buAutoNum type="arabicPeriod"/>
            </a:pPr>
            <a:r>
              <a:rPr lang="en-GB" dirty="0"/>
              <a:t>Workforce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C7668-3A83-460E-BFB7-0D494F86F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358" y="389274"/>
            <a:ext cx="25727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7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NHS_England_Nov15">
  <a:themeElements>
    <a:clrScheme name="NHS England 2014 v2">
      <a:dk1>
        <a:srgbClr val="000000"/>
      </a:dk1>
      <a:lt1>
        <a:srgbClr val="FFFFFF"/>
      </a:lt1>
      <a:dk2>
        <a:srgbClr val="0072C6"/>
      </a:dk2>
      <a:lt2>
        <a:srgbClr val="808080"/>
      </a:lt2>
      <a:accent1>
        <a:srgbClr val="E2E2E2"/>
      </a:accent1>
      <a:accent2>
        <a:srgbClr val="C5DCDF"/>
      </a:accent2>
      <a:accent3>
        <a:srgbClr val="FFFFFF"/>
      </a:accent3>
      <a:accent4>
        <a:srgbClr val="0072C6"/>
      </a:accent4>
      <a:accent5>
        <a:srgbClr val="003893"/>
      </a:accent5>
      <a:accent6>
        <a:srgbClr val="B2C7CA"/>
      </a:accent6>
      <a:hlink>
        <a:srgbClr val="0072C6"/>
      </a:hlink>
      <a:folHlink>
        <a:srgbClr val="9CBDC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400" b="0" i="0" u="none" strike="noStrike" cap="none" normalizeH="0" baseline="0" dirty="0" err="1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2047</Words>
  <Application>Microsoft Office PowerPoint</Application>
  <PresentationFormat>On-screen Show (4:3)</PresentationFormat>
  <Paragraphs>315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1_NHS_England_Nov15</vt:lpstr>
      <vt:lpstr>Office Theme</vt:lpstr>
      <vt:lpstr>think-cell Slide</vt:lpstr>
      <vt:lpstr>PowerPoint Presentation</vt:lpstr>
      <vt:lpstr>Overview</vt:lpstr>
      <vt:lpstr>NHS Long Term Plan: Our Commitments </vt:lpstr>
      <vt:lpstr>Developing a new service model for the 21st century </vt:lpstr>
      <vt:lpstr>PowerPoint Presentation</vt:lpstr>
      <vt:lpstr>Why partner with the VCSE?</vt:lpstr>
      <vt:lpstr> </vt:lpstr>
      <vt:lpstr>Spotlight on Lancashire and South Cumbria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Leeds Approach: Local Care Partnerships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3rd Sector feedback on  Primary Care Engagement </vt:lpstr>
      <vt:lpstr>How to guide…</vt:lpstr>
      <vt:lpstr>PowerPoint Presentation</vt:lpstr>
      <vt:lpstr>PowerPoint Presentation</vt:lpstr>
      <vt:lpstr>Table discussions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Mckenzie, Carrie</dc:creator>
  <cp:lastModifiedBy>Vanessa Norris</cp:lastModifiedBy>
  <cp:revision>1</cp:revision>
  <dcterms:created xsi:type="dcterms:W3CDTF">2019-09-25T11:55:07Z</dcterms:created>
  <dcterms:modified xsi:type="dcterms:W3CDTF">2019-09-25T12:02:38Z</dcterms:modified>
</cp:coreProperties>
</file>