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2"/>
  </p:notesMasterIdLst>
  <p:sldIdLst>
    <p:sldId id="256" r:id="rId3"/>
    <p:sldId id="260" r:id="rId4"/>
    <p:sldId id="273" r:id="rId5"/>
    <p:sldId id="274" r:id="rId6"/>
    <p:sldId id="275" r:id="rId7"/>
    <p:sldId id="276" r:id="rId8"/>
    <p:sldId id="277" r:id="rId9"/>
    <p:sldId id="261" r:id="rId10"/>
    <p:sldId id="270" r:id="rId11"/>
    <p:sldId id="269" r:id="rId12"/>
    <p:sldId id="271" r:id="rId13"/>
    <p:sldId id="272" r:id="rId14"/>
    <p:sldId id="262" r:id="rId15"/>
    <p:sldId id="263" r:id="rId16"/>
    <p:sldId id="264" r:id="rId17"/>
    <p:sldId id="265" r:id="rId18"/>
    <p:sldId id="266" r:id="rId19"/>
    <p:sldId id="267"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64"/>
    <a:srgbClr val="000000"/>
    <a:srgbClr val="4982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1"/>
  </p:normalViewPr>
  <p:slideViewPr>
    <p:cSldViewPr snapToGrid="0" snapToObjects="1">
      <p:cViewPr varScale="1">
        <p:scale>
          <a:sx n="79" d="100"/>
          <a:sy n="79" d="100"/>
        </p:scale>
        <p:origin x="108"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BFBB45-4412-42B3-954C-EA42B92323EA}" type="datetimeFigureOut">
              <a:rPr lang="en-GB" smtClean="0"/>
              <a:t>03/10/2019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95F68C-A620-4065-9B82-DD9A93D27E20}" type="slidenum">
              <a:rPr lang="en-GB" smtClean="0"/>
              <a:t>‹#›</a:t>
            </a:fld>
            <a:endParaRPr lang="en-GB"/>
          </a:p>
        </p:txBody>
      </p:sp>
    </p:spTree>
    <p:extLst>
      <p:ext uri="{BB962C8B-B14F-4D97-AF65-F5344CB8AC3E}">
        <p14:creationId xmlns:p14="http://schemas.microsoft.com/office/powerpoint/2010/main" val="327063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95F68C-A620-4065-9B82-DD9A93D27E20}" type="slidenum">
              <a:rPr lang="en-GB" smtClean="0"/>
              <a:t>2</a:t>
            </a:fld>
            <a:endParaRPr lang="en-GB"/>
          </a:p>
        </p:txBody>
      </p:sp>
    </p:spTree>
    <p:extLst>
      <p:ext uri="{BB962C8B-B14F-4D97-AF65-F5344CB8AC3E}">
        <p14:creationId xmlns:p14="http://schemas.microsoft.com/office/powerpoint/2010/main" val="2698522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95F68C-A620-4065-9B82-DD9A93D27E20}" type="slidenum">
              <a:rPr lang="en-GB" smtClean="0"/>
              <a:t>14</a:t>
            </a:fld>
            <a:endParaRPr lang="en-GB"/>
          </a:p>
        </p:txBody>
      </p:sp>
    </p:spTree>
    <p:extLst>
      <p:ext uri="{BB962C8B-B14F-4D97-AF65-F5344CB8AC3E}">
        <p14:creationId xmlns:p14="http://schemas.microsoft.com/office/powerpoint/2010/main" val="3032069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95F68C-A620-4065-9B82-DD9A93D27E20}" type="slidenum">
              <a:rPr lang="en-GB" smtClean="0"/>
              <a:t>15</a:t>
            </a:fld>
            <a:endParaRPr lang="en-GB"/>
          </a:p>
        </p:txBody>
      </p:sp>
    </p:spTree>
    <p:extLst>
      <p:ext uri="{BB962C8B-B14F-4D97-AF65-F5344CB8AC3E}">
        <p14:creationId xmlns:p14="http://schemas.microsoft.com/office/powerpoint/2010/main" val="540059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95F68C-A620-4065-9B82-DD9A93D27E20}" type="slidenum">
              <a:rPr lang="en-GB" smtClean="0"/>
              <a:t>16</a:t>
            </a:fld>
            <a:endParaRPr lang="en-GB"/>
          </a:p>
        </p:txBody>
      </p:sp>
    </p:spTree>
    <p:extLst>
      <p:ext uri="{BB962C8B-B14F-4D97-AF65-F5344CB8AC3E}">
        <p14:creationId xmlns:p14="http://schemas.microsoft.com/office/powerpoint/2010/main" val="1358786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95F68C-A620-4065-9B82-DD9A93D27E20}" type="slidenum">
              <a:rPr lang="en-GB" smtClean="0"/>
              <a:t>17</a:t>
            </a:fld>
            <a:endParaRPr lang="en-GB"/>
          </a:p>
        </p:txBody>
      </p:sp>
    </p:spTree>
    <p:extLst>
      <p:ext uri="{BB962C8B-B14F-4D97-AF65-F5344CB8AC3E}">
        <p14:creationId xmlns:p14="http://schemas.microsoft.com/office/powerpoint/2010/main" val="40729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95F68C-A620-4065-9B82-DD9A93D27E20}" type="slidenum">
              <a:rPr lang="en-GB" smtClean="0"/>
              <a:t>18</a:t>
            </a:fld>
            <a:endParaRPr lang="en-GB"/>
          </a:p>
        </p:txBody>
      </p:sp>
    </p:spTree>
    <p:extLst>
      <p:ext uri="{BB962C8B-B14F-4D97-AF65-F5344CB8AC3E}">
        <p14:creationId xmlns:p14="http://schemas.microsoft.com/office/powerpoint/2010/main" val="3476588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NHS Improvement</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90AB7D-FC04-41BF-88F7-E47891A0628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24003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Building Health Partnerships Programme focuses on VCSE in a service design and delivery role.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North Cumbria – Prevention of Stroke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80% of strokes are avoidable and VCSE organisations in Copeland worked on a public health campaign and carried out health MOTs at community events. </a:t>
            </a:r>
          </a:p>
          <a:p>
            <a:r>
              <a:rPr lang="en-GB" sz="1200" kern="1200" dirty="0">
                <a:solidFill>
                  <a:schemeClr val="tx1"/>
                </a:solidFill>
                <a:effectLst/>
                <a:latin typeface="+mn-lt"/>
                <a:ea typeface="+mn-ea"/>
                <a:cs typeface="+mn-cs"/>
              </a:rPr>
              <a:t>215 people were tested, 43 referrals were made to GPs or Pharmacists and 200 people received advice and information on stroke prevention.</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In Wakefield - Preventing sight loss.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50% of sight loss is preventable, VCSE organisations and community groups delivered awareness raising sessions using Eyes Right Toolkit. The toolkit is used by Carers Wakefield which provides this free eye screening for some of the 36,000 carers in the area routinely as part of its support work. This initiative is offering real benefits for local carers who often forget about their own health because they are too busy thinking about someone else’s.</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STP/ICS Accelerator Programme focuses on the creation of VCSE alliances/partnerships</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Staffordshire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Creation of an End of Life Care Alliance bringing 17 organisations VCSE organisations together. Other activity included a Community Development in End of Life Care Conference, workshops for members and training on Asset Based Community Development</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Bristol, North East Somerset and Gloucestershire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An alliance has been developed and funding was made available to ensure smaller VCSE organisations could participate.  Impacts have included the creation of a VCSE involvement checklist and development of a 2-year action plan and supporting activity in the frailty workstream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NHS Improvement</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90AB7D-FC04-41BF-88F7-E47891A0628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3325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95F68C-A620-4065-9B82-DD9A93D27E20}" type="slidenum">
              <a:rPr lang="en-GB" smtClean="0"/>
              <a:t>8</a:t>
            </a:fld>
            <a:endParaRPr lang="en-GB"/>
          </a:p>
        </p:txBody>
      </p:sp>
    </p:spTree>
    <p:extLst>
      <p:ext uri="{BB962C8B-B14F-4D97-AF65-F5344CB8AC3E}">
        <p14:creationId xmlns:p14="http://schemas.microsoft.com/office/powerpoint/2010/main" val="857409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95F68C-A620-4065-9B82-DD9A93D27E20}" type="slidenum">
              <a:rPr lang="en-GB" smtClean="0"/>
              <a:t>9</a:t>
            </a:fld>
            <a:endParaRPr lang="en-GB"/>
          </a:p>
        </p:txBody>
      </p:sp>
    </p:spTree>
    <p:extLst>
      <p:ext uri="{BB962C8B-B14F-4D97-AF65-F5344CB8AC3E}">
        <p14:creationId xmlns:p14="http://schemas.microsoft.com/office/powerpoint/2010/main" val="2877318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95F68C-A620-4065-9B82-DD9A93D27E20}" type="slidenum">
              <a:rPr lang="en-GB" smtClean="0"/>
              <a:t>10</a:t>
            </a:fld>
            <a:endParaRPr lang="en-GB"/>
          </a:p>
        </p:txBody>
      </p:sp>
    </p:spTree>
    <p:extLst>
      <p:ext uri="{BB962C8B-B14F-4D97-AF65-F5344CB8AC3E}">
        <p14:creationId xmlns:p14="http://schemas.microsoft.com/office/powerpoint/2010/main" val="3558123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5F68C-A620-4065-9B82-DD9A93D27E2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446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95F68C-A620-4065-9B82-DD9A93D27E20}" type="slidenum">
              <a:rPr lang="en-GB" smtClean="0"/>
              <a:t>12</a:t>
            </a:fld>
            <a:endParaRPr lang="en-GB"/>
          </a:p>
        </p:txBody>
      </p:sp>
    </p:spTree>
    <p:extLst>
      <p:ext uri="{BB962C8B-B14F-4D97-AF65-F5344CB8AC3E}">
        <p14:creationId xmlns:p14="http://schemas.microsoft.com/office/powerpoint/2010/main" val="359822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95F68C-A620-4065-9B82-DD9A93D27E20}" type="slidenum">
              <a:rPr lang="en-GB" smtClean="0"/>
              <a:t>13</a:t>
            </a:fld>
            <a:endParaRPr lang="en-GB"/>
          </a:p>
        </p:txBody>
      </p:sp>
    </p:spTree>
    <p:extLst>
      <p:ext uri="{BB962C8B-B14F-4D97-AF65-F5344CB8AC3E}">
        <p14:creationId xmlns:p14="http://schemas.microsoft.com/office/powerpoint/2010/main" val="280889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92F66-3FD5-F140-97D8-0A3404A2AFE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601AFB-8587-F940-BB3E-E4D410976346}"/>
              </a:ext>
            </a:extLst>
          </p:cNvPr>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6B1387-D116-4D4F-8995-DD73B75876EC}"/>
              </a:ext>
            </a:extLst>
          </p:cNvPr>
          <p:cNvSpPr>
            <a:spLocks noGrp="1"/>
          </p:cNvSpPr>
          <p:nvPr>
            <p:ph type="dt" sz="half" idx="10"/>
          </p:nvPr>
        </p:nvSpPr>
        <p:spPr/>
        <p:txBody>
          <a:bodyPr/>
          <a:lstStyle/>
          <a:p>
            <a:fld id="{820A7645-D155-A44F-A2A7-B41B347A6590}" type="datetimeFigureOut">
              <a:t>10/3/2019</a:t>
            </a:fld>
            <a:endParaRPr lang="en-US"/>
          </a:p>
        </p:txBody>
      </p:sp>
      <p:sp>
        <p:nvSpPr>
          <p:cNvPr id="5" name="Footer Placeholder 4">
            <a:extLst>
              <a:ext uri="{FF2B5EF4-FFF2-40B4-BE49-F238E27FC236}">
                <a16:creationId xmlns:a16="http://schemas.microsoft.com/office/drawing/2014/main" id="{6090E963-58FA-B743-BF13-B5CC08B53F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09ACF3-3B7E-E349-A124-4D9D8AE29D74}"/>
              </a:ext>
            </a:extLst>
          </p:cNvPr>
          <p:cNvSpPr>
            <a:spLocks noGrp="1"/>
          </p:cNvSpPr>
          <p:nvPr>
            <p:ph type="sldNum" sz="quarter" idx="12"/>
          </p:nvPr>
        </p:nvSpPr>
        <p:spPr/>
        <p:txBody>
          <a:bodyPr/>
          <a:lstStyle/>
          <a:p>
            <a:fld id="{DF741CB5-06A2-8044-9495-AA75DB7CA4DD}" type="slidenum">
              <a:t>‹#›</a:t>
            </a:fld>
            <a:endParaRPr lang="en-US"/>
          </a:p>
        </p:txBody>
      </p:sp>
    </p:spTree>
    <p:extLst>
      <p:ext uri="{BB962C8B-B14F-4D97-AF65-F5344CB8AC3E}">
        <p14:creationId xmlns:p14="http://schemas.microsoft.com/office/powerpoint/2010/main" val="6785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A8573-2C83-3640-8498-F9881DC2FD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FCCFFF-423D-D942-9D8B-8779577D1A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0FAB7E-B64E-5840-A791-6A8715612529}"/>
              </a:ext>
            </a:extLst>
          </p:cNvPr>
          <p:cNvSpPr>
            <a:spLocks noGrp="1"/>
          </p:cNvSpPr>
          <p:nvPr>
            <p:ph type="dt" sz="half" idx="10"/>
          </p:nvPr>
        </p:nvSpPr>
        <p:spPr/>
        <p:txBody>
          <a:bodyPr/>
          <a:lstStyle/>
          <a:p>
            <a:fld id="{820A7645-D155-A44F-A2A7-B41B347A6590}" type="datetimeFigureOut">
              <a:t>10/3/2019</a:t>
            </a:fld>
            <a:endParaRPr lang="en-US"/>
          </a:p>
        </p:txBody>
      </p:sp>
      <p:sp>
        <p:nvSpPr>
          <p:cNvPr id="5" name="Footer Placeholder 4">
            <a:extLst>
              <a:ext uri="{FF2B5EF4-FFF2-40B4-BE49-F238E27FC236}">
                <a16:creationId xmlns:a16="http://schemas.microsoft.com/office/drawing/2014/main" id="{A7BB3BB9-BC37-894B-BBC1-C1255A6AE5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465C10-8325-D543-91A2-0A57C13F084C}"/>
              </a:ext>
            </a:extLst>
          </p:cNvPr>
          <p:cNvSpPr>
            <a:spLocks noGrp="1"/>
          </p:cNvSpPr>
          <p:nvPr>
            <p:ph type="sldNum" sz="quarter" idx="12"/>
          </p:nvPr>
        </p:nvSpPr>
        <p:spPr/>
        <p:txBody>
          <a:bodyPr/>
          <a:lstStyle/>
          <a:p>
            <a:fld id="{DF741CB5-06A2-8044-9495-AA75DB7CA4DD}" type="slidenum">
              <a:t>‹#›</a:t>
            </a:fld>
            <a:endParaRPr lang="en-US"/>
          </a:p>
        </p:txBody>
      </p:sp>
    </p:spTree>
    <p:extLst>
      <p:ext uri="{BB962C8B-B14F-4D97-AF65-F5344CB8AC3E}">
        <p14:creationId xmlns:p14="http://schemas.microsoft.com/office/powerpoint/2010/main" val="118990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399ABC-293A-1646-A05A-CB6C4ADD69AB}"/>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90E249-9104-744F-95E0-6E4358D45B91}"/>
              </a:ext>
            </a:extLst>
          </p:cNvPr>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9336AE-82B1-904C-BA19-9A887455085B}"/>
              </a:ext>
            </a:extLst>
          </p:cNvPr>
          <p:cNvSpPr>
            <a:spLocks noGrp="1"/>
          </p:cNvSpPr>
          <p:nvPr>
            <p:ph type="dt" sz="half" idx="10"/>
          </p:nvPr>
        </p:nvSpPr>
        <p:spPr/>
        <p:txBody>
          <a:bodyPr/>
          <a:lstStyle/>
          <a:p>
            <a:fld id="{820A7645-D155-A44F-A2A7-B41B347A6590}" type="datetimeFigureOut">
              <a:t>10/3/2019</a:t>
            </a:fld>
            <a:endParaRPr lang="en-US"/>
          </a:p>
        </p:txBody>
      </p:sp>
      <p:sp>
        <p:nvSpPr>
          <p:cNvPr id="5" name="Footer Placeholder 4">
            <a:extLst>
              <a:ext uri="{FF2B5EF4-FFF2-40B4-BE49-F238E27FC236}">
                <a16:creationId xmlns:a16="http://schemas.microsoft.com/office/drawing/2014/main" id="{42C448B9-24F3-CA48-AD38-A03435342D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66F669-B85F-8F4B-9D79-1704BC7C5312}"/>
              </a:ext>
            </a:extLst>
          </p:cNvPr>
          <p:cNvSpPr>
            <a:spLocks noGrp="1"/>
          </p:cNvSpPr>
          <p:nvPr>
            <p:ph type="sldNum" sz="quarter" idx="12"/>
          </p:nvPr>
        </p:nvSpPr>
        <p:spPr/>
        <p:txBody>
          <a:bodyPr/>
          <a:lstStyle/>
          <a:p>
            <a:fld id="{DF741CB5-06A2-8044-9495-AA75DB7CA4DD}" type="slidenum">
              <a:t>‹#›</a:t>
            </a:fld>
            <a:endParaRPr lang="en-US"/>
          </a:p>
        </p:txBody>
      </p:sp>
    </p:spTree>
    <p:extLst>
      <p:ext uri="{BB962C8B-B14F-4D97-AF65-F5344CB8AC3E}">
        <p14:creationId xmlns:p14="http://schemas.microsoft.com/office/powerpoint/2010/main" val="86991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49539"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6"/>
            <a:ext cx="9144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2575560" y="5792942"/>
            <a:ext cx="399288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0822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5180" y="1649628"/>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461190" y="854464"/>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Tree>
    <p:extLst>
      <p:ext uri="{BB962C8B-B14F-4D97-AF65-F5344CB8AC3E}">
        <p14:creationId xmlns:p14="http://schemas.microsoft.com/office/powerpoint/2010/main" val="3806953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EF503-CB72-3340-A493-30D67957B6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1F7F63-ED55-0748-8251-45681D1EFDD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CF1F8-46C0-5643-9C4B-5DA2D83FFC4C}"/>
              </a:ext>
            </a:extLst>
          </p:cNvPr>
          <p:cNvSpPr>
            <a:spLocks noGrp="1"/>
          </p:cNvSpPr>
          <p:nvPr>
            <p:ph type="dt" sz="half" idx="10"/>
          </p:nvPr>
        </p:nvSpPr>
        <p:spPr/>
        <p:txBody>
          <a:bodyPr/>
          <a:lstStyle/>
          <a:p>
            <a:fld id="{820A7645-D155-A44F-A2A7-B41B347A6590}" type="datetimeFigureOut">
              <a:t>10/3/2019</a:t>
            </a:fld>
            <a:endParaRPr lang="en-US"/>
          </a:p>
        </p:txBody>
      </p:sp>
      <p:sp>
        <p:nvSpPr>
          <p:cNvPr id="5" name="Footer Placeholder 4">
            <a:extLst>
              <a:ext uri="{FF2B5EF4-FFF2-40B4-BE49-F238E27FC236}">
                <a16:creationId xmlns:a16="http://schemas.microsoft.com/office/drawing/2014/main" id="{67698446-2847-C74B-A6DC-406706E14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FCA3D0-EA02-BA4F-A6E2-8B276B8729CB}"/>
              </a:ext>
            </a:extLst>
          </p:cNvPr>
          <p:cNvSpPr>
            <a:spLocks noGrp="1"/>
          </p:cNvSpPr>
          <p:nvPr>
            <p:ph type="sldNum" sz="quarter" idx="12"/>
          </p:nvPr>
        </p:nvSpPr>
        <p:spPr/>
        <p:txBody>
          <a:bodyPr/>
          <a:lstStyle/>
          <a:p>
            <a:fld id="{DF741CB5-06A2-8044-9495-AA75DB7CA4DD}" type="slidenum">
              <a:t>‹#›</a:t>
            </a:fld>
            <a:endParaRPr lang="en-US"/>
          </a:p>
        </p:txBody>
      </p:sp>
    </p:spTree>
    <p:extLst>
      <p:ext uri="{BB962C8B-B14F-4D97-AF65-F5344CB8AC3E}">
        <p14:creationId xmlns:p14="http://schemas.microsoft.com/office/powerpoint/2010/main" val="3684059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1458-CEA8-B543-8922-09FF73AE3FD3}"/>
              </a:ext>
            </a:extLst>
          </p:cNvPr>
          <p:cNvSpPr>
            <a:spLocks noGrp="1"/>
          </p:cNvSpPr>
          <p:nvPr>
            <p:ph type="title"/>
          </p:nvPr>
        </p:nvSpPr>
        <p:spPr>
          <a:xfrm>
            <a:off x="623888" y="1709741"/>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9B90ED-E9DE-D04F-96E3-81688CD91F99}"/>
              </a:ext>
            </a:extLst>
          </p:cNvPr>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B80C29-7132-1C49-91E7-9D5C160721E7}"/>
              </a:ext>
            </a:extLst>
          </p:cNvPr>
          <p:cNvSpPr>
            <a:spLocks noGrp="1"/>
          </p:cNvSpPr>
          <p:nvPr>
            <p:ph type="dt" sz="half" idx="10"/>
          </p:nvPr>
        </p:nvSpPr>
        <p:spPr/>
        <p:txBody>
          <a:bodyPr/>
          <a:lstStyle/>
          <a:p>
            <a:fld id="{820A7645-D155-A44F-A2A7-B41B347A6590}" type="datetimeFigureOut">
              <a:t>10/3/2019</a:t>
            </a:fld>
            <a:endParaRPr lang="en-US"/>
          </a:p>
        </p:txBody>
      </p:sp>
      <p:sp>
        <p:nvSpPr>
          <p:cNvPr id="5" name="Footer Placeholder 4">
            <a:extLst>
              <a:ext uri="{FF2B5EF4-FFF2-40B4-BE49-F238E27FC236}">
                <a16:creationId xmlns:a16="http://schemas.microsoft.com/office/drawing/2014/main" id="{7B6A598C-EC64-B748-8DDD-3289BCA29D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82945-0A1C-7F4A-8953-BFBCD04D777F}"/>
              </a:ext>
            </a:extLst>
          </p:cNvPr>
          <p:cNvSpPr>
            <a:spLocks noGrp="1"/>
          </p:cNvSpPr>
          <p:nvPr>
            <p:ph type="sldNum" sz="quarter" idx="12"/>
          </p:nvPr>
        </p:nvSpPr>
        <p:spPr/>
        <p:txBody>
          <a:bodyPr/>
          <a:lstStyle/>
          <a:p>
            <a:fld id="{DF741CB5-06A2-8044-9495-AA75DB7CA4DD}" type="slidenum">
              <a:t>‹#›</a:t>
            </a:fld>
            <a:endParaRPr lang="en-US"/>
          </a:p>
        </p:txBody>
      </p:sp>
    </p:spTree>
    <p:extLst>
      <p:ext uri="{BB962C8B-B14F-4D97-AF65-F5344CB8AC3E}">
        <p14:creationId xmlns:p14="http://schemas.microsoft.com/office/powerpoint/2010/main" val="461749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9488F-08ED-5C4A-8057-592FA1C546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5D6025-9492-D846-A798-BBFACDB60661}"/>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146384-2593-C14F-853F-A44C56F83F52}"/>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771C75-0BDD-3245-8C75-72DA71D13A2D}"/>
              </a:ext>
            </a:extLst>
          </p:cNvPr>
          <p:cNvSpPr>
            <a:spLocks noGrp="1"/>
          </p:cNvSpPr>
          <p:nvPr>
            <p:ph type="dt" sz="half" idx="10"/>
          </p:nvPr>
        </p:nvSpPr>
        <p:spPr/>
        <p:txBody>
          <a:bodyPr/>
          <a:lstStyle/>
          <a:p>
            <a:fld id="{820A7645-D155-A44F-A2A7-B41B347A6590}" type="datetimeFigureOut">
              <a:t>10/3/2019</a:t>
            </a:fld>
            <a:endParaRPr lang="en-US"/>
          </a:p>
        </p:txBody>
      </p:sp>
      <p:sp>
        <p:nvSpPr>
          <p:cNvPr id="6" name="Footer Placeholder 5">
            <a:extLst>
              <a:ext uri="{FF2B5EF4-FFF2-40B4-BE49-F238E27FC236}">
                <a16:creationId xmlns:a16="http://schemas.microsoft.com/office/drawing/2014/main" id="{B8D723F3-0CAB-0E45-A11F-1D7A93470D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7E10A6-372D-1D49-B4A6-8DE2A89B771A}"/>
              </a:ext>
            </a:extLst>
          </p:cNvPr>
          <p:cNvSpPr>
            <a:spLocks noGrp="1"/>
          </p:cNvSpPr>
          <p:nvPr>
            <p:ph type="sldNum" sz="quarter" idx="12"/>
          </p:nvPr>
        </p:nvSpPr>
        <p:spPr/>
        <p:txBody>
          <a:bodyPr/>
          <a:lstStyle/>
          <a:p>
            <a:fld id="{DF741CB5-06A2-8044-9495-AA75DB7CA4DD}" type="slidenum">
              <a:t>‹#›</a:t>
            </a:fld>
            <a:endParaRPr lang="en-US"/>
          </a:p>
        </p:txBody>
      </p:sp>
    </p:spTree>
    <p:extLst>
      <p:ext uri="{BB962C8B-B14F-4D97-AF65-F5344CB8AC3E}">
        <p14:creationId xmlns:p14="http://schemas.microsoft.com/office/powerpoint/2010/main" val="2289031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C4532-7697-1148-B0E7-58EF9FD36CF4}"/>
              </a:ext>
            </a:extLst>
          </p:cNvPr>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736164-E7C3-D440-8495-88F729930D62}"/>
              </a:ext>
            </a:extLst>
          </p:cNvPr>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491D477-90D9-8C49-B651-CD47453F6BE5}"/>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AF945E-2F70-7D44-B920-F0ABD331CCC2}"/>
              </a:ext>
            </a:extLst>
          </p:cNvPr>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9052745-23E5-E141-814A-44713D0CF4EC}"/>
              </a:ext>
            </a:extLst>
          </p:cNvPr>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B5A7B5-3B62-2347-AF6A-39093BAC1F0F}"/>
              </a:ext>
            </a:extLst>
          </p:cNvPr>
          <p:cNvSpPr>
            <a:spLocks noGrp="1"/>
          </p:cNvSpPr>
          <p:nvPr>
            <p:ph type="dt" sz="half" idx="10"/>
          </p:nvPr>
        </p:nvSpPr>
        <p:spPr/>
        <p:txBody>
          <a:bodyPr/>
          <a:lstStyle/>
          <a:p>
            <a:fld id="{820A7645-D155-A44F-A2A7-B41B347A6590}" type="datetimeFigureOut">
              <a:t>10/3/2019</a:t>
            </a:fld>
            <a:endParaRPr lang="en-US"/>
          </a:p>
        </p:txBody>
      </p:sp>
      <p:sp>
        <p:nvSpPr>
          <p:cNvPr id="8" name="Footer Placeholder 7">
            <a:extLst>
              <a:ext uri="{FF2B5EF4-FFF2-40B4-BE49-F238E27FC236}">
                <a16:creationId xmlns:a16="http://schemas.microsoft.com/office/drawing/2014/main" id="{764E93D7-72D8-AD46-8FD3-3CE241C3B2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6E9724-D0D3-834B-9344-83BB66129EB1}"/>
              </a:ext>
            </a:extLst>
          </p:cNvPr>
          <p:cNvSpPr>
            <a:spLocks noGrp="1"/>
          </p:cNvSpPr>
          <p:nvPr>
            <p:ph type="sldNum" sz="quarter" idx="12"/>
          </p:nvPr>
        </p:nvSpPr>
        <p:spPr/>
        <p:txBody>
          <a:bodyPr/>
          <a:lstStyle/>
          <a:p>
            <a:fld id="{DF741CB5-06A2-8044-9495-AA75DB7CA4DD}" type="slidenum">
              <a:t>‹#›</a:t>
            </a:fld>
            <a:endParaRPr lang="en-US"/>
          </a:p>
        </p:txBody>
      </p:sp>
    </p:spTree>
    <p:extLst>
      <p:ext uri="{BB962C8B-B14F-4D97-AF65-F5344CB8AC3E}">
        <p14:creationId xmlns:p14="http://schemas.microsoft.com/office/powerpoint/2010/main" val="191933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2C58-E533-BD47-A0CE-267784863A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AF1863-F3E5-414D-928B-3C7166659538}"/>
              </a:ext>
            </a:extLst>
          </p:cNvPr>
          <p:cNvSpPr>
            <a:spLocks noGrp="1"/>
          </p:cNvSpPr>
          <p:nvPr>
            <p:ph type="dt" sz="half" idx="10"/>
          </p:nvPr>
        </p:nvSpPr>
        <p:spPr/>
        <p:txBody>
          <a:bodyPr/>
          <a:lstStyle/>
          <a:p>
            <a:fld id="{820A7645-D155-A44F-A2A7-B41B347A6590}" type="datetimeFigureOut">
              <a:t>10/3/2019</a:t>
            </a:fld>
            <a:endParaRPr lang="en-US"/>
          </a:p>
        </p:txBody>
      </p:sp>
      <p:sp>
        <p:nvSpPr>
          <p:cNvPr id="4" name="Footer Placeholder 3">
            <a:extLst>
              <a:ext uri="{FF2B5EF4-FFF2-40B4-BE49-F238E27FC236}">
                <a16:creationId xmlns:a16="http://schemas.microsoft.com/office/drawing/2014/main" id="{661506ED-E296-F242-AA37-F6BB35E3B8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8B11DB-1BE2-8D47-B450-B174CA06D567}"/>
              </a:ext>
            </a:extLst>
          </p:cNvPr>
          <p:cNvSpPr>
            <a:spLocks noGrp="1"/>
          </p:cNvSpPr>
          <p:nvPr>
            <p:ph type="sldNum" sz="quarter" idx="12"/>
          </p:nvPr>
        </p:nvSpPr>
        <p:spPr/>
        <p:txBody>
          <a:bodyPr/>
          <a:lstStyle/>
          <a:p>
            <a:fld id="{DF741CB5-06A2-8044-9495-AA75DB7CA4DD}" type="slidenum">
              <a:t>‹#›</a:t>
            </a:fld>
            <a:endParaRPr lang="en-US"/>
          </a:p>
        </p:txBody>
      </p:sp>
    </p:spTree>
    <p:extLst>
      <p:ext uri="{BB962C8B-B14F-4D97-AF65-F5344CB8AC3E}">
        <p14:creationId xmlns:p14="http://schemas.microsoft.com/office/powerpoint/2010/main" val="21106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280EB7-BA9D-3F48-9078-476CB012E8AB}"/>
              </a:ext>
            </a:extLst>
          </p:cNvPr>
          <p:cNvSpPr>
            <a:spLocks noGrp="1"/>
          </p:cNvSpPr>
          <p:nvPr>
            <p:ph type="dt" sz="half" idx="10"/>
          </p:nvPr>
        </p:nvSpPr>
        <p:spPr/>
        <p:txBody>
          <a:bodyPr/>
          <a:lstStyle/>
          <a:p>
            <a:fld id="{820A7645-D155-A44F-A2A7-B41B347A6590}" type="datetimeFigureOut">
              <a:t>10/3/2019</a:t>
            </a:fld>
            <a:endParaRPr lang="en-US"/>
          </a:p>
        </p:txBody>
      </p:sp>
      <p:sp>
        <p:nvSpPr>
          <p:cNvPr id="3" name="Footer Placeholder 2">
            <a:extLst>
              <a:ext uri="{FF2B5EF4-FFF2-40B4-BE49-F238E27FC236}">
                <a16:creationId xmlns:a16="http://schemas.microsoft.com/office/drawing/2014/main" id="{D4D28764-3F68-3C40-A3FE-8BF1C264F7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AA04B5-24FA-7A4B-A9C9-D63985E100FE}"/>
              </a:ext>
            </a:extLst>
          </p:cNvPr>
          <p:cNvSpPr>
            <a:spLocks noGrp="1"/>
          </p:cNvSpPr>
          <p:nvPr>
            <p:ph type="sldNum" sz="quarter" idx="12"/>
          </p:nvPr>
        </p:nvSpPr>
        <p:spPr/>
        <p:txBody>
          <a:bodyPr/>
          <a:lstStyle/>
          <a:p>
            <a:fld id="{DF741CB5-06A2-8044-9495-AA75DB7CA4DD}" type="slidenum">
              <a:t>‹#›</a:t>
            </a:fld>
            <a:endParaRPr lang="en-US"/>
          </a:p>
        </p:txBody>
      </p:sp>
    </p:spTree>
    <p:extLst>
      <p:ext uri="{BB962C8B-B14F-4D97-AF65-F5344CB8AC3E}">
        <p14:creationId xmlns:p14="http://schemas.microsoft.com/office/powerpoint/2010/main" val="569334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73285-48F8-E64B-8131-F90F7177733F}"/>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5175D2-1B23-9244-93B7-3F1998DE048D}"/>
              </a:ext>
            </a:extLst>
          </p:cNvPr>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72F286-6E36-DC47-9907-907DAF178080}"/>
              </a:ext>
            </a:extLst>
          </p:cNvPr>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DE1C85-F73B-D548-B7EA-2FC37DC82D51}"/>
              </a:ext>
            </a:extLst>
          </p:cNvPr>
          <p:cNvSpPr>
            <a:spLocks noGrp="1"/>
          </p:cNvSpPr>
          <p:nvPr>
            <p:ph type="dt" sz="half" idx="10"/>
          </p:nvPr>
        </p:nvSpPr>
        <p:spPr/>
        <p:txBody>
          <a:bodyPr/>
          <a:lstStyle/>
          <a:p>
            <a:fld id="{820A7645-D155-A44F-A2A7-B41B347A6590}" type="datetimeFigureOut">
              <a:t>10/3/2019</a:t>
            </a:fld>
            <a:endParaRPr lang="en-US"/>
          </a:p>
        </p:txBody>
      </p:sp>
      <p:sp>
        <p:nvSpPr>
          <p:cNvPr id="6" name="Footer Placeholder 5">
            <a:extLst>
              <a:ext uri="{FF2B5EF4-FFF2-40B4-BE49-F238E27FC236}">
                <a16:creationId xmlns:a16="http://schemas.microsoft.com/office/drawing/2014/main" id="{01BC6B0B-6CA5-0A42-B55B-2EEAAA444A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415D13-7B91-E648-97C2-988938B94E7C}"/>
              </a:ext>
            </a:extLst>
          </p:cNvPr>
          <p:cNvSpPr>
            <a:spLocks noGrp="1"/>
          </p:cNvSpPr>
          <p:nvPr>
            <p:ph type="sldNum" sz="quarter" idx="12"/>
          </p:nvPr>
        </p:nvSpPr>
        <p:spPr/>
        <p:txBody>
          <a:bodyPr/>
          <a:lstStyle/>
          <a:p>
            <a:fld id="{DF741CB5-06A2-8044-9495-AA75DB7CA4DD}" type="slidenum">
              <a:t>‹#›</a:t>
            </a:fld>
            <a:endParaRPr lang="en-US"/>
          </a:p>
        </p:txBody>
      </p:sp>
    </p:spTree>
    <p:extLst>
      <p:ext uri="{BB962C8B-B14F-4D97-AF65-F5344CB8AC3E}">
        <p14:creationId xmlns:p14="http://schemas.microsoft.com/office/powerpoint/2010/main" val="2691344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3F89E-DB34-E741-A804-F3B312FB2326}"/>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871945-4F1A-AE4F-BD78-EA7BCACEAC97}"/>
              </a:ext>
            </a:extLst>
          </p:cNvPr>
          <p:cNvSpPr>
            <a:spLocks noGrp="1"/>
          </p:cNvSpPr>
          <p:nvPr>
            <p:ph type="pic" idx="1"/>
          </p:nvPr>
        </p:nvSpPr>
        <p:spPr>
          <a:xfrm>
            <a:off x="3887391" y="987428"/>
            <a:ext cx="462915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77ADAB0A-D16B-9D45-9CAC-4E6FA3E02F3B}"/>
              </a:ext>
            </a:extLst>
          </p:cNvPr>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1DFAFBF-4019-BF4C-A14D-62C69BB3227B}"/>
              </a:ext>
            </a:extLst>
          </p:cNvPr>
          <p:cNvSpPr>
            <a:spLocks noGrp="1"/>
          </p:cNvSpPr>
          <p:nvPr>
            <p:ph type="dt" sz="half" idx="10"/>
          </p:nvPr>
        </p:nvSpPr>
        <p:spPr/>
        <p:txBody>
          <a:bodyPr/>
          <a:lstStyle/>
          <a:p>
            <a:fld id="{820A7645-D155-A44F-A2A7-B41B347A6590}" type="datetimeFigureOut">
              <a:t>10/3/2019</a:t>
            </a:fld>
            <a:endParaRPr lang="en-US"/>
          </a:p>
        </p:txBody>
      </p:sp>
      <p:sp>
        <p:nvSpPr>
          <p:cNvPr id="6" name="Footer Placeholder 5">
            <a:extLst>
              <a:ext uri="{FF2B5EF4-FFF2-40B4-BE49-F238E27FC236}">
                <a16:creationId xmlns:a16="http://schemas.microsoft.com/office/drawing/2014/main" id="{A6B0F534-EFE8-824A-9052-37B29624FF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AFA43F-04D6-7E44-BAC3-22AAD211BCE7}"/>
              </a:ext>
            </a:extLst>
          </p:cNvPr>
          <p:cNvSpPr>
            <a:spLocks noGrp="1"/>
          </p:cNvSpPr>
          <p:nvPr>
            <p:ph type="sldNum" sz="quarter" idx="12"/>
          </p:nvPr>
        </p:nvSpPr>
        <p:spPr/>
        <p:txBody>
          <a:bodyPr/>
          <a:lstStyle/>
          <a:p>
            <a:fld id="{DF741CB5-06A2-8044-9495-AA75DB7CA4DD}" type="slidenum">
              <a:t>‹#›</a:t>
            </a:fld>
            <a:endParaRPr lang="en-US"/>
          </a:p>
        </p:txBody>
      </p:sp>
    </p:spTree>
    <p:extLst>
      <p:ext uri="{BB962C8B-B14F-4D97-AF65-F5344CB8AC3E}">
        <p14:creationId xmlns:p14="http://schemas.microsoft.com/office/powerpoint/2010/main" val="3769520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92682E-6319-1341-99A6-F6309614AEA7}"/>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BDACEE-09D0-0F41-A6F5-98C0514BCCF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35B49B-6335-7C43-84BB-658A96F08F0C}"/>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A7645-D155-A44F-A2A7-B41B347A6590}" type="datetimeFigureOut">
              <a:t>10/3/2019</a:t>
            </a:fld>
            <a:endParaRPr lang="en-US"/>
          </a:p>
        </p:txBody>
      </p:sp>
      <p:sp>
        <p:nvSpPr>
          <p:cNvPr id="5" name="Footer Placeholder 4">
            <a:extLst>
              <a:ext uri="{FF2B5EF4-FFF2-40B4-BE49-F238E27FC236}">
                <a16:creationId xmlns:a16="http://schemas.microsoft.com/office/drawing/2014/main" id="{3870043D-D9BD-3344-AE53-F4BD23D2AD89}"/>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F10DE1-3A7A-B244-967A-9724CB1AF6D7}"/>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41CB5-06A2-8044-9495-AA75DB7CA4DD}" type="slidenum">
              <a:t>‹#›</a:t>
            </a:fld>
            <a:endParaRPr lang="en-US"/>
          </a:p>
        </p:txBody>
      </p:sp>
    </p:spTree>
    <p:extLst>
      <p:ext uri="{BB962C8B-B14F-4D97-AF65-F5344CB8AC3E}">
        <p14:creationId xmlns:p14="http://schemas.microsoft.com/office/powerpoint/2010/main" val="1425299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739402624"/>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arkansasgopwing.blogspot.com/2015/05/lets-talk.htm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gadgetsin.com/tag/rubber-duc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3943961-1E87-444F-A617-8965D4A87743}"/>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9ACD755A-8322-F64A-B325-5CB0C3588BAC}"/>
              </a:ext>
            </a:extLst>
          </p:cNvPr>
          <p:cNvPicPr>
            <a:picLocks noChangeAspect="1"/>
          </p:cNvPicPr>
          <p:nvPr/>
        </p:nvPicPr>
        <p:blipFill rotWithShape="1">
          <a:blip r:embed="rId2"/>
          <a:srcRect l="10760" t="40832" r="13935" b="9167"/>
          <a:stretch/>
        </p:blipFill>
        <p:spPr>
          <a:xfrm>
            <a:off x="0" y="3518210"/>
            <a:ext cx="9181367" cy="3428998"/>
          </a:xfrm>
          <a:prstGeom prst="rect">
            <a:avLst/>
          </a:prstGeom>
        </p:spPr>
      </p:pic>
      <p:grpSp>
        <p:nvGrpSpPr>
          <p:cNvPr id="23" name="Group 22">
            <a:extLst>
              <a:ext uri="{FF2B5EF4-FFF2-40B4-BE49-F238E27FC236}">
                <a16:creationId xmlns:a16="http://schemas.microsoft.com/office/drawing/2014/main" id="{46A597D0-0EE6-C744-AD8D-2B87470BE10C}"/>
              </a:ext>
            </a:extLst>
          </p:cNvPr>
          <p:cNvGrpSpPr/>
          <p:nvPr/>
        </p:nvGrpSpPr>
        <p:grpSpPr>
          <a:xfrm>
            <a:off x="234171" y="6000968"/>
            <a:ext cx="8675659" cy="596506"/>
            <a:chOff x="619628" y="5672830"/>
            <a:chExt cx="9054510" cy="651730"/>
          </a:xfrm>
        </p:grpSpPr>
        <p:grpSp>
          <p:nvGrpSpPr>
            <p:cNvPr id="21" name="Group 20">
              <a:extLst>
                <a:ext uri="{FF2B5EF4-FFF2-40B4-BE49-F238E27FC236}">
                  <a16:creationId xmlns:a16="http://schemas.microsoft.com/office/drawing/2014/main" id="{142C30DF-F55E-6349-A570-53364F2B871E}"/>
                </a:ext>
              </a:extLst>
            </p:cNvPr>
            <p:cNvGrpSpPr/>
            <p:nvPr/>
          </p:nvGrpSpPr>
          <p:grpSpPr>
            <a:xfrm>
              <a:off x="619628" y="5672830"/>
              <a:ext cx="3812749" cy="651730"/>
              <a:chOff x="557482" y="5672830"/>
              <a:chExt cx="3812749" cy="651730"/>
            </a:xfrm>
          </p:grpSpPr>
          <p:pic>
            <p:nvPicPr>
              <p:cNvPr id="7" name="Picture 6">
                <a:extLst>
                  <a:ext uri="{FF2B5EF4-FFF2-40B4-BE49-F238E27FC236}">
                    <a16:creationId xmlns:a16="http://schemas.microsoft.com/office/drawing/2014/main" id="{9AF2A1C6-197A-FE4A-B125-A0B032E5B677}"/>
                  </a:ext>
                </a:extLst>
              </p:cNvPr>
              <p:cNvPicPr>
                <a:picLocks noChangeAspect="1"/>
              </p:cNvPicPr>
              <p:nvPr/>
            </p:nvPicPr>
            <p:blipFill>
              <a:blip r:embed="rId3"/>
              <a:stretch>
                <a:fillRect/>
              </a:stretch>
            </p:blipFill>
            <p:spPr>
              <a:xfrm>
                <a:off x="557482" y="5672830"/>
                <a:ext cx="668298" cy="651729"/>
              </a:xfrm>
              <a:prstGeom prst="rect">
                <a:avLst/>
              </a:prstGeom>
            </p:spPr>
          </p:pic>
          <p:pic>
            <p:nvPicPr>
              <p:cNvPr id="9" name="Picture 8">
                <a:extLst>
                  <a:ext uri="{FF2B5EF4-FFF2-40B4-BE49-F238E27FC236}">
                    <a16:creationId xmlns:a16="http://schemas.microsoft.com/office/drawing/2014/main" id="{96961298-C215-2445-A24F-3E90DCA26029}"/>
                  </a:ext>
                </a:extLst>
              </p:cNvPr>
              <p:cNvPicPr>
                <a:picLocks noChangeAspect="1"/>
              </p:cNvPicPr>
              <p:nvPr/>
            </p:nvPicPr>
            <p:blipFill>
              <a:blip r:embed="rId4"/>
              <a:stretch>
                <a:fillRect/>
              </a:stretch>
            </p:blipFill>
            <p:spPr>
              <a:xfrm>
                <a:off x="1318206" y="5672830"/>
                <a:ext cx="1667983" cy="651729"/>
              </a:xfrm>
              <a:prstGeom prst="rect">
                <a:avLst/>
              </a:prstGeom>
            </p:spPr>
          </p:pic>
          <p:pic>
            <p:nvPicPr>
              <p:cNvPr id="11" name="Picture 10">
                <a:extLst>
                  <a:ext uri="{FF2B5EF4-FFF2-40B4-BE49-F238E27FC236}">
                    <a16:creationId xmlns:a16="http://schemas.microsoft.com/office/drawing/2014/main" id="{449DE450-9D1C-6341-BA3D-D4D8C4BC58CA}"/>
                  </a:ext>
                </a:extLst>
              </p:cNvPr>
              <p:cNvPicPr>
                <a:picLocks noChangeAspect="1"/>
              </p:cNvPicPr>
              <p:nvPr/>
            </p:nvPicPr>
            <p:blipFill>
              <a:blip r:embed="rId5"/>
              <a:stretch>
                <a:fillRect/>
              </a:stretch>
            </p:blipFill>
            <p:spPr>
              <a:xfrm>
                <a:off x="3110960" y="5672832"/>
                <a:ext cx="1259271" cy="651728"/>
              </a:xfrm>
              <a:prstGeom prst="rect">
                <a:avLst/>
              </a:prstGeom>
            </p:spPr>
          </p:pic>
        </p:grpSp>
        <p:grpSp>
          <p:nvGrpSpPr>
            <p:cNvPr id="22" name="Group 21">
              <a:extLst>
                <a:ext uri="{FF2B5EF4-FFF2-40B4-BE49-F238E27FC236}">
                  <a16:creationId xmlns:a16="http://schemas.microsoft.com/office/drawing/2014/main" id="{D8CCEECC-5E8E-4D4B-9AD4-44E805EB66A9}"/>
                </a:ext>
              </a:extLst>
            </p:cNvPr>
            <p:cNvGrpSpPr/>
            <p:nvPr/>
          </p:nvGrpSpPr>
          <p:grpSpPr>
            <a:xfrm>
              <a:off x="4890725" y="5672832"/>
              <a:ext cx="4783413" cy="651728"/>
              <a:chOff x="4828579" y="5672832"/>
              <a:chExt cx="4783413" cy="651728"/>
            </a:xfrm>
          </p:grpSpPr>
          <p:pic>
            <p:nvPicPr>
              <p:cNvPr id="13" name="Picture 12">
                <a:extLst>
                  <a:ext uri="{FF2B5EF4-FFF2-40B4-BE49-F238E27FC236}">
                    <a16:creationId xmlns:a16="http://schemas.microsoft.com/office/drawing/2014/main" id="{4A5A1884-0A62-5A44-A374-2C688F4D14B9}"/>
                  </a:ext>
                </a:extLst>
              </p:cNvPr>
              <p:cNvPicPr>
                <a:picLocks noChangeAspect="1"/>
              </p:cNvPicPr>
              <p:nvPr/>
            </p:nvPicPr>
            <p:blipFill>
              <a:blip r:embed="rId6"/>
              <a:stretch>
                <a:fillRect/>
              </a:stretch>
            </p:blipFill>
            <p:spPr>
              <a:xfrm>
                <a:off x="4828579" y="5672832"/>
                <a:ext cx="850560" cy="651728"/>
              </a:xfrm>
              <a:prstGeom prst="rect">
                <a:avLst/>
              </a:prstGeom>
            </p:spPr>
          </p:pic>
          <p:pic>
            <p:nvPicPr>
              <p:cNvPr id="15" name="Picture 14">
                <a:extLst>
                  <a:ext uri="{FF2B5EF4-FFF2-40B4-BE49-F238E27FC236}">
                    <a16:creationId xmlns:a16="http://schemas.microsoft.com/office/drawing/2014/main" id="{8B18C330-CF05-B147-B166-AA28B091FBE8}"/>
                  </a:ext>
                </a:extLst>
              </p:cNvPr>
              <p:cNvPicPr>
                <a:picLocks noChangeAspect="1"/>
              </p:cNvPicPr>
              <p:nvPr/>
            </p:nvPicPr>
            <p:blipFill>
              <a:blip r:embed="rId7"/>
              <a:stretch>
                <a:fillRect/>
              </a:stretch>
            </p:blipFill>
            <p:spPr>
              <a:xfrm>
                <a:off x="5797478" y="5672832"/>
                <a:ext cx="2049078" cy="651728"/>
              </a:xfrm>
              <a:prstGeom prst="rect">
                <a:avLst/>
              </a:prstGeom>
            </p:spPr>
          </p:pic>
          <p:pic>
            <p:nvPicPr>
              <p:cNvPr id="17" name="Picture 16">
                <a:extLst>
                  <a:ext uri="{FF2B5EF4-FFF2-40B4-BE49-F238E27FC236}">
                    <a16:creationId xmlns:a16="http://schemas.microsoft.com/office/drawing/2014/main" id="{2643EB8D-BCEC-CD4F-897D-2FF39DCB3FDD}"/>
                  </a:ext>
                </a:extLst>
              </p:cNvPr>
              <p:cNvPicPr>
                <a:picLocks noChangeAspect="1"/>
              </p:cNvPicPr>
              <p:nvPr/>
            </p:nvPicPr>
            <p:blipFill>
              <a:blip r:embed="rId8"/>
              <a:stretch>
                <a:fillRect/>
              </a:stretch>
            </p:blipFill>
            <p:spPr>
              <a:xfrm>
                <a:off x="7920505" y="5696900"/>
                <a:ext cx="1691487" cy="627659"/>
              </a:xfrm>
              <a:prstGeom prst="rect">
                <a:avLst/>
              </a:prstGeom>
            </p:spPr>
          </p:pic>
        </p:grpSp>
      </p:grpSp>
      <p:sp>
        <p:nvSpPr>
          <p:cNvPr id="4" name="TextBox 3"/>
          <p:cNvSpPr txBox="1"/>
          <p:nvPr/>
        </p:nvSpPr>
        <p:spPr>
          <a:xfrm>
            <a:off x="994246" y="386862"/>
            <a:ext cx="6478464" cy="2585323"/>
          </a:xfrm>
          <a:prstGeom prst="rect">
            <a:avLst/>
          </a:prstGeom>
          <a:noFill/>
        </p:spPr>
        <p:txBody>
          <a:bodyPr wrap="square" rtlCol="0">
            <a:spAutoFit/>
          </a:bodyPr>
          <a:lstStyle/>
          <a:p>
            <a:r>
              <a:rPr lang="en-GB" sz="5400" b="1" dirty="0">
                <a:solidFill>
                  <a:srgbClr val="003264"/>
                </a:solidFill>
              </a:rPr>
              <a:t>Transforming Healthcare </a:t>
            </a:r>
          </a:p>
          <a:p>
            <a:r>
              <a:rPr lang="en-GB" sz="5400" b="1" dirty="0">
                <a:solidFill>
                  <a:srgbClr val="003264"/>
                </a:solidFill>
              </a:rPr>
              <a:t>Together Conference</a:t>
            </a:r>
          </a:p>
        </p:txBody>
      </p:sp>
    </p:spTree>
    <p:extLst>
      <p:ext uri="{BB962C8B-B14F-4D97-AF65-F5344CB8AC3E}">
        <p14:creationId xmlns:p14="http://schemas.microsoft.com/office/powerpoint/2010/main" val="451347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88913" y="961724"/>
            <a:ext cx="7166174" cy="4832092"/>
          </a:xfrm>
          <a:prstGeom prst="rect">
            <a:avLst/>
          </a:prstGeom>
          <a:noFill/>
        </p:spPr>
        <p:txBody>
          <a:bodyPr wrap="square" rtlCol="0">
            <a:spAutoFit/>
          </a:bodyPr>
          <a:lstStyle/>
          <a:p>
            <a:r>
              <a:rPr lang="en-GB" sz="4400" b="1" dirty="0">
                <a:solidFill>
                  <a:srgbClr val="003264"/>
                </a:solidFill>
              </a:rPr>
              <a:t>“What big challenge or question do you bring to this gathering?”</a:t>
            </a:r>
          </a:p>
          <a:p>
            <a:endParaRPr lang="en-GB" sz="4400" b="1" dirty="0">
              <a:solidFill>
                <a:srgbClr val="003264"/>
              </a:solidFill>
            </a:endParaRPr>
          </a:p>
          <a:p>
            <a:r>
              <a:rPr lang="en-GB" sz="4400" b="1" dirty="0">
                <a:solidFill>
                  <a:srgbClr val="003264"/>
                </a:solidFill>
              </a:rPr>
              <a:t>“What do you hope to get from AND give to, this group here today?”</a:t>
            </a:r>
          </a:p>
        </p:txBody>
      </p:sp>
    </p:spTree>
    <p:extLst>
      <p:ext uri="{BB962C8B-B14F-4D97-AF65-F5344CB8AC3E}">
        <p14:creationId xmlns:p14="http://schemas.microsoft.com/office/powerpoint/2010/main" val="2162094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3264">
            <a:alpha val="95000"/>
          </a:srgbClr>
        </a:solidFill>
        <a:effectLst/>
      </p:bgPr>
    </p:bg>
    <p:spTree>
      <p:nvGrpSpPr>
        <p:cNvPr id="1" name=""/>
        <p:cNvGrpSpPr/>
        <p:nvPr/>
      </p:nvGrpSpPr>
      <p:grpSpPr>
        <a:xfrm>
          <a:off x="0" y="0"/>
          <a:ext cx="0" cy="0"/>
          <a:chOff x="0" y="0"/>
          <a:chExt cx="0" cy="0"/>
        </a:xfrm>
      </p:grpSpPr>
      <p:sp>
        <p:nvSpPr>
          <p:cNvPr id="4" name="TextBox 3"/>
          <p:cNvSpPr txBox="1"/>
          <p:nvPr/>
        </p:nvSpPr>
        <p:spPr>
          <a:xfrm>
            <a:off x="985366" y="1291972"/>
            <a:ext cx="7888327"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panose="020F0502020204030204"/>
                <a:ea typeface="+mn-ea"/>
                <a:cs typeface="+mn-cs"/>
              </a:rPr>
              <a:t>Everyone at once with the same amount of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5400" b="1"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panose="020F0502020204030204"/>
                <a:ea typeface="+mn-ea"/>
                <a:cs typeface="+mn-cs"/>
              </a:rPr>
              <a:t>Everyone has an equal opportunity to contribute</a:t>
            </a:r>
            <a:endPar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1495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64813" y="1607746"/>
            <a:ext cx="7166174" cy="1015663"/>
          </a:xfrm>
          <a:prstGeom prst="rect">
            <a:avLst/>
          </a:prstGeom>
          <a:noFill/>
        </p:spPr>
        <p:txBody>
          <a:bodyPr wrap="square" rtlCol="0">
            <a:spAutoFit/>
          </a:bodyPr>
          <a:lstStyle/>
          <a:p>
            <a:r>
              <a:rPr lang="en-GB" sz="6000" b="1" dirty="0">
                <a:solidFill>
                  <a:srgbClr val="003264"/>
                </a:solidFill>
              </a:rPr>
              <a:t>“Talk to me about”</a:t>
            </a:r>
          </a:p>
        </p:txBody>
      </p:sp>
      <p:pic>
        <p:nvPicPr>
          <p:cNvPr id="13" name="Picture 12" descr="A close up of a logo&#10;&#10;Description automatically generated">
            <a:extLst>
              <a:ext uri="{FF2B5EF4-FFF2-40B4-BE49-F238E27FC236}">
                <a16:creationId xmlns:a16="http://schemas.microsoft.com/office/drawing/2014/main" id="{E06AEE05-3E1C-495D-955B-5D85797F2D9F}"/>
              </a:ext>
            </a:extLst>
          </p:cNvPr>
          <p:cNvPicPr>
            <a:picLocks noChangeAspect="1"/>
          </p:cNvPicPr>
          <p:nvPr/>
        </p:nvPicPr>
        <p:blipFill>
          <a:blip r:embed="rId3">
            <a:extLst>
              <a:ext uri="{837473B0-CC2E-450A-ABE3-18F120FF3D39}">
                <a1611:picAttrSrcUrl xmlns:a1611="http://schemas.microsoft.com/office/drawing/2016/11/main" xmlns="" r:id="rId4"/>
              </a:ext>
            </a:extLst>
          </a:blip>
          <a:stretch>
            <a:fillRect/>
          </a:stretch>
        </p:blipFill>
        <p:spPr>
          <a:xfrm>
            <a:off x="3235569" y="2623409"/>
            <a:ext cx="5687158" cy="4003759"/>
          </a:xfrm>
          <a:prstGeom prst="rect">
            <a:avLst/>
          </a:prstGeom>
        </p:spPr>
      </p:pic>
    </p:spTree>
    <p:extLst>
      <p:ext uri="{BB962C8B-B14F-4D97-AF65-F5344CB8AC3E}">
        <p14:creationId xmlns:p14="http://schemas.microsoft.com/office/powerpoint/2010/main" val="699105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85367" y="2016801"/>
            <a:ext cx="7166174" cy="923330"/>
          </a:xfrm>
          <a:prstGeom prst="rect">
            <a:avLst/>
          </a:prstGeom>
          <a:noFill/>
        </p:spPr>
        <p:txBody>
          <a:bodyPr wrap="square" rtlCol="0">
            <a:spAutoFit/>
          </a:bodyPr>
          <a:lstStyle/>
          <a:p>
            <a:r>
              <a:rPr lang="en-GB" sz="5400" b="1" dirty="0">
                <a:solidFill>
                  <a:srgbClr val="003264"/>
                </a:solidFill>
              </a:rPr>
              <a:t>Refreshment break</a:t>
            </a:r>
            <a:endParaRPr lang="en-GB" sz="2400" b="1" dirty="0">
              <a:solidFill>
                <a:srgbClr val="003264"/>
              </a:solidFill>
            </a:endParaRPr>
          </a:p>
        </p:txBody>
      </p:sp>
    </p:spTree>
    <p:extLst>
      <p:ext uri="{BB962C8B-B14F-4D97-AF65-F5344CB8AC3E}">
        <p14:creationId xmlns:p14="http://schemas.microsoft.com/office/powerpoint/2010/main" val="3791626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3264">
            <a:alpha val="95000"/>
          </a:srgbClr>
        </a:solidFill>
        <a:effectLst/>
      </p:bgPr>
    </p:bg>
    <p:spTree>
      <p:nvGrpSpPr>
        <p:cNvPr id="1" name=""/>
        <p:cNvGrpSpPr/>
        <p:nvPr/>
      </p:nvGrpSpPr>
      <p:grpSpPr>
        <a:xfrm>
          <a:off x="0" y="0"/>
          <a:ext cx="0" cy="0"/>
          <a:chOff x="0" y="0"/>
          <a:chExt cx="0" cy="0"/>
        </a:xfrm>
      </p:grpSpPr>
      <p:sp>
        <p:nvSpPr>
          <p:cNvPr id="4" name="TextBox 3"/>
          <p:cNvSpPr txBox="1"/>
          <p:nvPr/>
        </p:nvSpPr>
        <p:spPr>
          <a:xfrm>
            <a:off x="985366" y="570645"/>
            <a:ext cx="7887021" cy="923330"/>
          </a:xfrm>
          <a:prstGeom prst="rect">
            <a:avLst/>
          </a:prstGeom>
          <a:noFill/>
        </p:spPr>
        <p:txBody>
          <a:bodyPr wrap="square" rtlCol="0">
            <a:spAutoFit/>
          </a:bodyPr>
          <a:lstStyle/>
          <a:p>
            <a:r>
              <a:rPr lang="en-GB" sz="5400" b="1" dirty="0">
                <a:solidFill>
                  <a:schemeClr val="bg1"/>
                </a:solidFill>
              </a:rPr>
              <a:t>Workshops 12:00 – 13:00</a:t>
            </a:r>
          </a:p>
        </p:txBody>
      </p:sp>
      <p:graphicFrame>
        <p:nvGraphicFramePr>
          <p:cNvPr id="2" name="Table 2">
            <a:extLst>
              <a:ext uri="{FF2B5EF4-FFF2-40B4-BE49-F238E27FC236}">
                <a16:creationId xmlns:a16="http://schemas.microsoft.com/office/drawing/2014/main" id="{D1FF18D1-F93E-4B57-94BF-F94BE3B5B6B2}"/>
              </a:ext>
            </a:extLst>
          </p:cNvPr>
          <p:cNvGraphicFramePr>
            <a:graphicFrameLocks noGrp="1"/>
          </p:cNvGraphicFramePr>
          <p:nvPr>
            <p:extLst>
              <p:ext uri="{D42A27DB-BD31-4B8C-83A1-F6EECF244321}">
                <p14:modId xmlns:p14="http://schemas.microsoft.com/office/powerpoint/2010/main" val="2271153947"/>
              </p:ext>
            </p:extLst>
          </p:nvPr>
        </p:nvGraphicFramePr>
        <p:xfrm>
          <a:off x="985366" y="2004312"/>
          <a:ext cx="7221932" cy="3727420"/>
        </p:xfrm>
        <a:graphic>
          <a:graphicData uri="http://schemas.openxmlformats.org/drawingml/2006/table">
            <a:tbl>
              <a:tblPr firstRow="1" bandRow="1">
                <a:tableStyleId>{5C22544A-7EE6-4342-B048-85BDC9FD1C3A}</a:tableStyleId>
              </a:tblPr>
              <a:tblGrid>
                <a:gridCol w="5705366">
                  <a:extLst>
                    <a:ext uri="{9D8B030D-6E8A-4147-A177-3AD203B41FA5}">
                      <a16:colId xmlns:a16="http://schemas.microsoft.com/office/drawing/2014/main" val="183744995"/>
                    </a:ext>
                  </a:extLst>
                </a:gridCol>
                <a:gridCol w="1516566">
                  <a:extLst>
                    <a:ext uri="{9D8B030D-6E8A-4147-A177-3AD203B41FA5}">
                      <a16:colId xmlns:a16="http://schemas.microsoft.com/office/drawing/2014/main" val="3599630994"/>
                    </a:ext>
                  </a:extLst>
                </a:gridCol>
              </a:tblGrid>
              <a:tr h="425991">
                <a:tc>
                  <a:txBody>
                    <a:bodyPr/>
                    <a:lstStyle/>
                    <a:p>
                      <a:r>
                        <a:rPr lang="en-GB" dirty="0"/>
                        <a:t>Workshop</a:t>
                      </a:r>
                    </a:p>
                  </a:txBody>
                  <a:tcPr/>
                </a:tc>
                <a:tc>
                  <a:txBody>
                    <a:bodyPr/>
                    <a:lstStyle/>
                    <a:p>
                      <a:r>
                        <a:rPr lang="en-GB" dirty="0"/>
                        <a:t>Room</a:t>
                      </a:r>
                    </a:p>
                  </a:txBody>
                  <a:tcPr/>
                </a:tc>
                <a:extLst>
                  <a:ext uri="{0D108BD9-81ED-4DB2-BD59-A6C34878D82A}">
                    <a16:rowId xmlns:a16="http://schemas.microsoft.com/office/drawing/2014/main" val="321251350"/>
                  </a:ext>
                </a:extLst>
              </a:tr>
              <a:tr h="745484">
                <a:tc>
                  <a:txBody>
                    <a:bodyPr/>
                    <a:lstStyle/>
                    <a:p>
                      <a:r>
                        <a:rPr lang="en-GB" dirty="0"/>
                        <a:t>Getting started with collaboration</a:t>
                      </a:r>
                    </a:p>
                  </a:txBody>
                  <a:tcPr/>
                </a:tc>
                <a:tc>
                  <a:txBody>
                    <a:bodyPr/>
                    <a:lstStyle/>
                    <a:p>
                      <a:endParaRPr lang="en-GB" dirty="0"/>
                    </a:p>
                  </a:txBody>
                  <a:tcPr/>
                </a:tc>
                <a:extLst>
                  <a:ext uri="{0D108BD9-81ED-4DB2-BD59-A6C34878D82A}">
                    <a16:rowId xmlns:a16="http://schemas.microsoft.com/office/drawing/2014/main" val="3516212842"/>
                  </a:ext>
                </a:extLst>
              </a:tr>
              <a:tr h="745484">
                <a:tc>
                  <a:txBody>
                    <a:bodyPr/>
                    <a:lstStyle/>
                    <a:p>
                      <a:r>
                        <a:rPr lang="en-GB" dirty="0"/>
                        <a:t>Understanding health systems and structures</a:t>
                      </a:r>
                    </a:p>
                  </a:txBody>
                  <a:tcPr/>
                </a:tc>
                <a:tc>
                  <a:txBody>
                    <a:bodyPr/>
                    <a:lstStyle/>
                    <a:p>
                      <a:endParaRPr lang="en-GB"/>
                    </a:p>
                  </a:txBody>
                  <a:tcPr/>
                </a:tc>
                <a:extLst>
                  <a:ext uri="{0D108BD9-81ED-4DB2-BD59-A6C34878D82A}">
                    <a16:rowId xmlns:a16="http://schemas.microsoft.com/office/drawing/2014/main" val="4149774991"/>
                  </a:ext>
                </a:extLst>
              </a:tr>
              <a:tr h="1064977">
                <a:tc>
                  <a:txBody>
                    <a:bodyPr/>
                    <a:lstStyle/>
                    <a:p>
                      <a:r>
                        <a:rPr lang="en-GB" dirty="0"/>
                        <a:t>Creating a healthy, including and compassionate culture in the NHS workforce</a:t>
                      </a:r>
                    </a:p>
                  </a:txBody>
                  <a:tcPr/>
                </a:tc>
                <a:tc>
                  <a:txBody>
                    <a:bodyPr/>
                    <a:lstStyle/>
                    <a:p>
                      <a:endParaRPr lang="en-GB"/>
                    </a:p>
                  </a:txBody>
                  <a:tcPr/>
                </a:tc>
                <a:extLst>
                  <a:ext uri="{0D108BD9-81ED-4DB2-BD59-A6C34878D82A}">
                    <a16:rowId xmlns:a16="http://schemas.microsoft.com/office/drawing/2014/main" val="613515530"/>
                  </a:ext>
                </a:extLst>
              </a:tr>
              <a:tr h="745484">
                <a:tc>
                  <a:txBody>
                    <a:bodyPr/>
                    <a:lstStyle/>
                    <a:p>
                      <a:r>
                        <a:rPr lang="en-GB" dirty="0"/>
                        <a:t>Leading and creating VCSE partnerships and alliances</a:t>
                      </a:r>
                    </a:p>
                  </a:txBody>
                  <a:tcPr/>
                </a:tc>
                <a:tc>
                  <a:txBody>
                    <a:bodyPr/>
                    <a:lstStyle/>
                    <a:p>
                      <a:endParaRPr lang="en-GB" dirty="0"/>
                    </a:p>
                  </a:txBody>
                  <a:tcPr/>
                </a:tc>
                <a:extLst>
                  <a:ext uri="{0D108BD9-81ED-4DB2-BD59-A6C34878D82A}">
                    <a16:rowId xmlns:a16="http://schemas.microsoft.com/office/drawing/2014/main" val="4025107158"/>
                  </a:ext>
                </a:extLst>
              </a:tr>
            </a:tbl>
          </a:graphicData>
        </a:graphic>
      </p:graphicFrame>
    </p:spTree>
    <p:extLst>
      <p:ext uri="{BB962C8B-B14F-4D97-AF65-F5344CB8AC3E}">
        <p14:creationId xmlns:p14="http://schemas.microsoft.com/office/powerpoint/2010/main" val="1022045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85367" y="2016803"/>
            <a:ext cx="7166174" cy="923330"/>
          </a:xfrm>
          <a:prstGeom prst="rect">
            <a:avLst/>
          </a:prstGeom>
          <a:noFill/>
        </p:spPr>
        <p:txBody>
          <a:bodyPr wrap="square" rtlCol="0">
            <a:spAutoFit/>
          </a:bodyPr>
          <a:lstStyle/>
          <a:p>
            <a:r>
              <a:rPr lang="en-GB" sz="5400" b="1" dirty="0">
                <a:solidFill>
                  <a:srgbClr val="003264"/>
                </a:solidFill>
              </a:rPr>
              <a:t>Lunch</a:t>
            </a:r>
            <a:endParaRPr lang="en-GB" sz="2400" b="1" dirty="0">
              <a:solidFill>
                <a:srgbClr val="003264"/>
              </a:solidFill>
            </a:endParaRPr>
          </a:p>
        </p:txBody>
      </p:sp>
    </p:spTree>
    <p:extLst>
      <p:ext uri="{BB962C8B-B14F-4D97-AF65-F5344CB8AC3E}">
        <p14:creationId xmlns:p14="http://schemas.microsoft.com/office/powerpoint/2010/main" val="2048384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3264">
            <a:alpha val="95000"/>
          </a:srgbClr>
        </a:solidFill>
        <a:effectLst/>
      </p:bgPr>
    </p:bg>
    <p:spTree>
      <p:nvGrpSpPr>
        <p:cNvPr id="1" name=""/>
        <p:cNvGrpSpPr/>
        <p:nvPr/>
      </p:nvGrpSpPr>
      <p:grpSpPr>
        <a:xfrm>
          <a:off x="0" y="0"/>
          <a:ext cx="0" cy="0"/>
          <a:chOff x="0" y="0"/>
          <a:chExt cx="0" cy="0"/>
        </a:xfrm>
      </p:grpSpPr>
      <p:sp>
        <p:nvSpPr>
          <p:cNvPr id="4" name="TextBox 3"/>
          <p:cNvSpPr txBox="1"/>
          <p:nvPr/>
        </p:nvSpPr>
        <p:spPr>
          <a:xfrm>
            <a:off x="985366" y="575103"/>
            <a:ext cx="7887021" cy="923330"/>
          </a:xfrm>
          <a:prstGeom prst="rect">
            <a:avLst/>
          </a:prstGeom>
          <a:noFill/>
        </p:spPr>
        <p:txBody>
          <a:bodyPr wrap="square" rtlCol="0">
            <a:spAutoFit/>
          </a:bodyPr>
          <a:lstStyle/>
          <a:p>
            <a:r>
              <a:rPr lang="en-GB" sz="5400" b="1" dirty="0">
                <a:solidFill>
                  <a:schemeClr val="bg1"/>
                </a:solidFill>
              </a:rPr>
              <a:t>Workshops 13:45 – 14:45</a:t>
            </a:r>
          </a:p>
        </p:txBody>
      </p:sp>
      <p:graphicFrame>
        <p:nvGraphicFramePr>
          <p:cNvPr id="2" name="Table 2">
            <a:extLst>
              <a:ext uri="{FF2B5EF4-FFF2-40B4-BE49-F238E27FC236}">
                <a16:creationId xmlns:a16="http://schemas.microsoft.com/office/drawing/2014/main" id="{D1FF18D1-F93E-4B57-94BF-F94BE3B5B6B2}"/>
              </a:ext>
            </a:extLst>
          </p:cNvPr>
          <p:cNvGraphicFramePr>
            <a:graphicFrameLocks noGrp="1"/>
          </p:cNvGraphicFramePr>
          <p:nvPr>
            <p:extLst>
              <p:ext uri="{D42A27DB-BD31-4B8C-83A1-F6EECF244321}">
                <p14:modId xmlns:p14="http://schemas.microsoft.com/office/powerpoint/2010/main" val="1058631589"/>
              </p:ext>
            </p:extLst>
          </p:nvPr>
        </p:nvGraphicFramePr>
        <p:xfrm>
          <a:off x="1018819" y="1996074"/>
          <a:ext cx="7121570" cy="3780262"/>
        </p:xfrm>
        <a:graphic>
          <a:graphicData uri="http://schemas.openxmlformats.org/drawingml/2006/table">
            <a:tbl>
              <a:tblPr firstRow="1" bandRow="1">
                <a:tableStyleId>{5C22544A-7EE6-4342-B048-85BDC9FD1C3A}</a:tableStyleId>
              </a:tblPr>
              <a:tblGrid>
                <a:gridCol w="5571551">
                  <a:extLst>
                    <a:ext uri="{9D8B030D-6E8A-4147-A177-3AD203B41FA5}">
                      <a16:colId xmlns:a16="http://schemas.microsoft.com/office/drawing/2014/main" val="183744995"/>
                    </a:ext>
                  </a:extLst>
                </a:gridCol>
                <a:gridCol w="1550019">
                  <a:extLst>
                    <a:ext uri="{9D8B030D-6E8A-4147-A177-3AD203B41FA5}">
                      <a16:colId xmlns:a16="http://schemas.microsoft.com/office/drawing/2014/main" val="3599630994"/>
                    </a:ext>
                  </a:extLst>
                </a:gridCol>
              </a:tblGrid>
              <a:tr h="397922">
                <a:tc>
                  <a:txBody>
                    <a:bodyPr/>
                    <a:lstStyle/>
                    <a:p>
                      <a:r>
                        <a:rPr lang="en-GB" dirty="0"/>
                        <a:t>Workshop</a:t>
                      </a:r>
                    </a:p>
                  </a:txBody>
                  <a:tcPr/>
                </a:tc>
                <a:tc>
                  <a:txBody>
                    <a:bodyPr/>
                    <a:lstStyle/>
                    <a:p>
                      <a:r>
                        <a:rPr lang="en-GB" dirty="0"/>
                        <a:t>Room</a:t>
                      </a:r>
                    </a:p>
                  </a:txBody>
                  <a:tcPr/>
                </a:tc>
                <a:extLst>
                  <a:ext uri="{0D108BD9-81ED-4DB2-BD59-A6C34878D82A}">
                    <a16:rowId xmlns:a16="http://schemas.microsoft.com/office/drawing/2014/main" val="321251350"/>
                  </a:ext>
                </a:extLst>
              </a:tr>
              <a:tr h="696364">
                <a:tc>
                  <a:txBody>
                    <a:bodyPr/>
                    <a:lstStyle/>
                    <a:p>
                      <a:r>
                        <a:rPr lang="en-GB" dirty="0"/>
                        <a:t>Getting started with collaboration</a:t>
                      </a:r>
                    </a:p>
                  </a:txBody>
                  <a:tcPr/>
                </a:tc>
                <a:tc>
                  <a:txBody>
                    <a:bodyPr/>
                    <a:lstStyle/>
                    <a:p>
                      <a:endParaRPr lang="en-GB" dirty="0"/>
                    </a:p>
                  </a:txBody>
                  <a:tcPr/>
                </a:tc>
                <a:extLst>
                  <a:ext uri="{0D108BD9-81ED-4DB2-BD59-A6C34878D82A}">
                    <a16:rowId xmlns:a16="http://schemas.microsoft.com/office/drawing/2014/main" val="3516212842"/>
                  </a:ext>
                </a:extLst>
              </a:tr>
              <a:tr h="1293248">
                <a:tc>
                  <a:txBody>
                    <a:bodyPr/>
                    <a:lstStyle/>
                    <a:p>
                      <a:r>
                        <a:rPr lang="en-GB" dirty="0"/>
                        <a:t>Working together to improve health and care outcomes: preventative action and end of life care</a:t>
                      </a:r>
                    </a:p>
                  </a:txBody>
                  <a:tcPr/>
                </a:tc>
                <a:tc>
                  <a:txBody>
                    <a:bodyPr/>
                    <a:lstStyle/>
                    <a:p>
                      <a:endParaRPr lang="en-GB"/>
                    </a:p>
                  </a:txBody>
                  <a:tcPr/>
                </a:tc>
                <a:extLst>
                  <a:ext uri="{0D108BD9-81ED-4DB2-BD59-A6C34878D82A}">
                    <a16:rowId xmlns:a16="http://schemas.microsoft.com/office/drawing/2014/main" val="4149774991"/>
                  </a:ext>
                </a:extLst>
              </a:tr>
              <a:tr h="696364">
                <a:tc>
                  <a:txBody>
                    <a:bodyPr/>
                    <a:lstStyle/>
                    <a:p>
                      <a:r>
                        <a:rPr lang="en-GB" dirty="0"/>
                        <a:t>How to build relationships that last</a:t>
                      </a:r>
                    </a:p>
                  </a:txBody>
                  <a:tcPr/>
                </a:tc>
                <a:tc>
                  <a:txBody>
                    <a:bodyPr/>
                    <a:lstStyle/>
                    <a:p>
                      <a:endParaRPr lang="en-GB"/>
                    </a:p>
                  </a:txBody>
                  <a:tcPr/>
                </a:tc>
                <a:extLst>
                  <a:ext uri="{0D108BD9-81ED-4DB2-BD59-A6C34878D82A}">
                    <a16:rowId xmlns:a16="http://schemas.microsoft.com/office/drawing/2014/main" val="613515530"/>
                  </a:ext>
                </a:extLst>
              </a:tr>
              <a:tr h="696364">
                <a:tc>
                  <a:txBody>
                    <a:bodyPr/>
                    <a:lstStyle/>
                    <a:p>
                      <a:r>
                        <a:rPr lang="en-GB" dirty="0"/>
                        <a:t>Leading and creating VCSE partnerships and alliances</a:t>
                      </a:r>
                    </a:p>
                  </a:txBody>
                  <a:tcPr/>
                </a:tc>
                <a:tc>
                  <a:txBody>
                    <a:bodyPr/>
                    <a:lstStyle/>
                    <a:p>
                      <a:endParaRPr lang="en-GB" dirty="0"/>
                    </a:p>
                  </a:txBody>
                  <a:tcPr/>
                </a:tc>
                <a:extLst>
                  <a:ext uri="{0D108BD9-81ED-4DB2-BD59-A6C34878D82A}">
                    <a16:rowId xmlns:a16="http://schemas.microsoft.com/office/drawing/2014/main" val="4025107158"/>
                  </a:ext>
                </a:extLst>
              </a:tr>
            </a:tbl>
          </a:graphicData>
        </a:graphic>
      </p:graphicFrame>
    </p:spTree>
    <p:extLst>
      <p:ext uri="{BB962C8B-B14F-4D97-AF65-F5344CB8AC3E}">
        <p14:creationId xmlns:p14="http://schemas.microsoft.com/office/powerpoint/2010/main" val="2379231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6518" y="2016802"/>
            <a:ext cx="7166174" cy="923330"/>
          </a:xfrm>
          <a:prstGeom prst="rect">
            <a:avLst/>
          </a:prstGeom>
          <a:noFill/>
        </p:spPr>
        <p:txBody>
          <a:bodyPr wrap="square" rtlCol="0">
            <a:spAutoFit/>
          </a:bodyPr>
          <a:lstStyle/>
          <a:p>
            <a:r>
              <a:rPr lang="en-GB" sz="5400" b="1" dirty="0">
                <a:solidFill>
                  <a:srgbClr val="003264"/>
                </a:solidFill>
              </a:rPr>
              <a:t>Refreshment break</a:t>
            </a:r>
            <a:endParaRPr lang="en-GB" sz="2400" b="1" dirty="0">
              <a:solidFill>
                <a:srgbClr val="003264"/>
              </a:solidFill>
            </a:endParaRPr>
          </a:p>
        </p:txBody>
      </p:sp>
    </p:spTree>
    <p:extLst>
      <p:ext uri="{BB962C8B-B14F-4D97-AF65-F5344CB8AC3E}">
        <p14:creationId xmlns:p14="http://schemas.microsoft.com/office/powerpoint/2010/main" val="3544976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3264">
            <a:alpha val="95000"/>
          </a:srgbClr>
        </a:solidFill>
        <a:effectLst/>
      </p:bgPr>
    </p:bg>
    <p:spTree>
      <p:nvGrpSpPr>
        <p:cNvPr id="1" name=""/>
        <p:cNvGrpSpPr/>
        <p:nvPr/>
      </p:nvGrpSpPr>
      <p:grpSpPr>
        <a:xfrm>
          <a:off x="0" y="0"/>
          <a:ext cx="0" cy="0"/>
          <a:chOff x="0" y="0"/>
          <a:chExt cx="0" cy="0"/>
        </a:xfrm>
      </p:grpSpPr>
      <p:sp>
        <p:nvSpPr>
          <p:cNvPr id="4" name="TextBox 3"/>
          <p:cNvSpPr txBox="1"/>
          <p:nvPr/>
        </p:nvSpPr>
        <p:spPr>
          <a:xfrm>
            <a:off x="985366" y="1291972"/>
            <a:ext cx="7888327" cy="3508653"/>
          </a:xfrm>
          <a:prstGeom prst="rect">
            <a:avLst/>
          </a:prstGeom>
          <a:noFill/>
        </p:spPr>
        <p:txBody>
          <a:bodyPr wrap="square" rtlCol="0">
            <a:spAutoFit/>
          </a:bodyPr>
          <a:lstStyle/>
          <a:p>
            <a:r>
              <a:rPr lang="en-GB" sz="5400" b="1" dirty="0">
                <a:solidFill>
                  <a:schemeClr val="bg1"/>
                </a:solidFill>
              </a:rPr>
              <a:t>Panel discussion</a:t>
            </a:r>
          </a:p>
          <a:p>
            <a:endParaRPr lang="en-GB" sz="2400" b="1" dirty="0">
              <a:solidFill>
                <a:schemeClr val="bg1"/>
              </a:solidFill>
            </a:endParaRPr>
          </a:p>
          <a:p>
            <a:r>
              <a:rPr lang="en-GB" sz="2400" b="1" dirty="0">
                <a:solidFill>
                  <a:schemeClr val="bg1"/>
                </a:solidFill>
              </a:rPr>
              <a:t>Chair: Ben Cairns, Institute for Voluntary Action Research</a:t>
            </a:r>
          </a:p>
          <a:p>
            <a:endParaRPr lang="en-GB" sz="2400" b="1" dirty="0">
              <a:solidFill>
                <a:schemeClr val="bg1"/>
              </a:solidFill>
            </a:endParaRPr>
          </a:p>
          <a:p>
            <a:r>
              <a:rPr lang="en-GB" sz="2400" b="1" dirty="0">
                <a:solidFill>
                  <a:schemeClr val="bg1"/>
                </a:solidFill>
              </a:rPr>
              <a:t>Neil Churchill, NHS England</a:t>
            </a:r>
          </a:p>
          <a:p>
            <a:r>
              <a:rPr lang="en-GB" sz="2400" b="1" dirty="0">
                <a:solidFill>
                  <a:schemeClr val="bg1"/>
                </a:solidFill>
              </a:rPr>
              <a:t>Julie Clayton and Kevin Walsh, North Cumbria</a:t>
            </a:r>
          </a:p>
          <a:p>
            <a:r>
              <a:rPr lang="en-GB" sz="2400" b="1" dirty="0">
                <a:solidFill>
                  <a:schemeClr val="bg1"/>
                </a:solidFill>
              </a:rPr>
              <a:t>Dipika Kaushal, West Yorkshire and Harrogate</a:t>
            </a:r>
          </a:p>
          <a:p>
            <a:r>
              <a:rPr lang="en-GB" sz="2400" b="1" dirty="0">
                <a:solidFill>
                  <a:schemeClr val="bg1"/>
                </a:solidFill>
              </a:rPr>
              <a:t>Neil Greaves and Joe </a:t>
            </a:r>
            <a:r>
              <a:rPr lang="en-GB" sz="2400" b="1" dirty="0" err="1">
                <a:solidFill>
                  <a:schemeClr val="bg1"/>
                </a:solidFill>
              </a:rPr>
              <a:t>Hannett</a:t>
            </a:r>
            <a:r>
              <a:rPr lang="en-GB" sz="2400" b="1" dirty="0">
                <a:solidFill>
                  <a:schemeClr val="bg1"/>
                </a:solidFill>
              </a:rPr>
              <a:t>, Lancashire and South Cumbria</a:t>
            </a:r>
          </a:p>
        </p:txBody>
      </p:sp>
    </p:spTree>
    <p:extLst>
      <p:ext uri="{BB962C8B-B14F-4D97-AF65-F5344CB8AC3E}">
        <p14:creationId xmlns:p14="http://schemas.microsoft.com/office/powerpoint/2010/main" val="1560741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3943961-1E87-444F-A617-8965D4A87743}"/>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9ACD755A-8322-F64A-B325-5CB0C3588BAC}"/>
              </a:ext>
            </a:extLst>
          </p:cNvPr>
          <p:cNvPicPr>
            <a:picLocks noChangeAspect="1"/>
          </p:cNvPicPr>
          <p:nvPr/>
        </p:nvPicPr>
        <p:blipFill rotWithShape="1">
          <a:blip r:embed="rId2"/>
          <a:srcRect l="10760" t="40832" r="13935" b="9167"/>
          <a:stretch/>
        </p:blipFill>
        <p:spPr>
          <a:xfrm>
            <a:off x="0" y="3518210"/>
            <a:ext cx="9181367" cy="3428998"/>
          </a:xfrm>
          <a:prstGeom prst="rect">
            <a:avLst/>
          </a:prstGeom>
        </p:spPr>
      </p:pic>
      <p:grpSp>
        <p:nvGrpSpPr>
          <p:cNvPr id="23" name="Group 22">
            <a:extLst>
              <a:ext uri="{FF2B5EF4-FFF2-40B4-BE49-F238E27FC236}">
                <a16:creationId xmlns:a16="http://schemas.microsoft.com/office/drawing/2014/main" id="{46A597D0-0EE6-C744-AD8D-2B87470BE10C}"/>
              </a:ext>
            </a:extLst>
          </p:cNvPr>
          <p:cNvGrpSpPr/>
          <p:nvPr/>
        </p:nvGrpSpPr>
        <p:grpSpPr>
          <a:xfrm>
            <a:off x="234171" y="6000968"/>
            <a:ext cx="8675659" cy="596506"/>
            <a:chOff x="619628" y="5672830"/>
            <a:chExt cx="9054510" cy="651730"/>
          </a:xfrm>
        </p:grpSpPr>
        <p:grpSp>
          <p:nvGrpSpPr>
            <p:cNvPr id="21" name="Group 20">
              <a:extLst>
                <a:ext uri="{FF2B5EF4-FFF2-40B4-BE49-F238E27FC236}">
                  <a16:creationId xmlns:a16="http://schemas.microsoft.com/office/drawing/2014/main" id="{142C30DF-F55E-6349-A570-53364F2B871E}"/>
                </a:ext>
              </a:extLst>
            </p:cNvPr>
            <p:cNvGrpSpPr/>
            <p:nvPr/>
          </p:nvGrpSpPr>
          <p:grpSpPr>
            <a:xfrm>
              <a:off x="619628" y="5672830"/>
              <a:ext cx="3812749" cy="651730"/>
              <a:chOff x="557482" y="5672830"/>
              <a:chExt cx="3812749" cy="651730"/>
            </a:xfrm>
          </p:grpSpPr>
          <p:pic>
            <p:nvPicPr>
              <p:cNvPr id="7" name="Picture 6">
                <a:extLst>
                  <a:ext uri="{FF2B5EF4-FFF2-40B4-BE49-F238E27FC236}">
                    <a16:creationId xmlns:a16="http://schemas.microsoft.com/office/drawing/2014/main" id="{9AF2A1C6-197A-FE4A-B125-A0B032E5B677}"/>
                  </a:ext>
                </a:extLst>
              </p:cNvPr>
              <p:cNvPicPr>
                <a:picLocks noChangeAspect="1"/>
              </p:cNvPicPr>
              <p:nvPr/>
            </p:nvPicPr>
            <p:blipFill>
              <a:blip r:embed="rId3"/>
              <a:stretch>
                <a:fillRect/>
              </a:stretch>
            </p:blipFill>
            <p:spPr>
              <a:xfrm>
                <a:off x="557482" y="5672830"/>
                <a:ext cx="668298" cy="651729"/>
              </a:xfrm>
              <a:prstGeom prst="rect">
                <a:avLst/>
              </a:prstGeom>
            </p:spPr>
          </p:pic>
          <p:pic>
            <p:nvPicPr>
              <p:cNvPr id="9" name="Picture 8">
                <a:extLst>
                  <a:ext uri="{FF2B5EF4-FFF2-40B4-BE49-F238E27FC236}">
                    <a16:creationId xmlns:a16="http://schemas.microsoft.com/office/drawing/2014/main" id="{96961298-C215-2445-A24F-3E90DCA26029}"/>
                  </a:ext>
                </a:extLst>
              </p:cNvPr>
              <p:cNvPicPr>
                <a:picLocks noChangeAspect="1"/>
              </p:cNvPicPr>
              <p:nvPr/>
            </p:nvPicPr>
            <p:blipFill>
              <a:blip r:embed="rId4"/>
              <a:stretch>
                <a:fillRect/>
              </a:stretch>
            </p:blipFill>
            <p:spPr>
              <a:xfrm>
                <a:off x="1318206" y="5672830"/>
                <a:ext cx="1667983" cy="651729"/>
              </a:xfrm>
              <a:prstGeom prst="rect">
                <a:avLst/>
              </a:prstGeom>
            </p:spPr>
          </p:pic>
          <p:pic>
            <p:nvPicPr>
              <p:cNvPr id="11" name="Picture 10">
                <a:extLst>
                  <a:ext uri="{FF2B5EF4-FFF2-40B4-BE49-F238E27FC236}">
                    <a16:creationId xmlns:a16="http://schemas.microsoft.com/office/drawing/2014/main" id="{449DE450-9D1C-6341-BA3D-D4D8C4BC58CA}"/>
                  </a:ext>
                </a:extLst>
              </p:cNvPr>
              <p:cNvPicPr>
                <a:picLocks noChangeAspect="1"/>
              </p:cNvPicPr>
              <p:nvPr/>
            </p:nvPicPr>
            <p:blipFill>
              <a:blip r:embed="rId5"/>
              <a:stretch>
                <a:fillRect/>
              </a:stretch>
            </p:blipFill>
            <p:spPr>
              <a:xfrm>
                <a:off x="3110960" y="5672832"/>
                <a:ext cx="1259271" cy="651728"/>
              </a:xfrm>
              <a:prstGeom prst="rect">
                <a:avLst/>
              </a:prstGeom>
            </p:spPr>
          </p:pic>
        </p:grpSp>
        <p:grpSp>
          <p:nvGrpSpPr>
            <p:cNvPr id="22" name="Group 21">
              <a:extLst>
                <a:ext uri="{FF2B5EF4-FFF2-40B4-BE49-F238E27FC236}">
                  <a16:creationId xmlns:a16="http://schemas.microsoft.com/office/drawing/2014/main" id="{D8CCEECC-5E8E-4D4B-9AD4-44E805EB66A9}"/>
                </a:ext>
              </a:extLst>
            </p:cNvPr>
            <p:cNvGrpSpPr/>
            <p:nvPr/>
          </p:nvGrpSpPr>
          <p:grpSpPr>
            <a:xfrm>
              <a:off x="4890725" y="5672832"/>
              <a:ext cx="4783413" cy="651728"/>
              <a:chOff x="4828579" y="5672832"/>
              <a:chExt cx="4783413" cy="651728"/>
            </a:xfrm>
          </p:grpSpPr>
          <p:pic>
            <p:nvPicPr>
              <p:cNvPr id="13" name="Picture 12">
                <a:extLst>
                  <a:ext uri="{FF2B5EF4-FFF2-40B4-BE49-F238E27FC236}">
                    <a16:creationId xmlns:a16="http://schemas.microsoft.com/office/drawing/2014/main" id="{4A5A1884-0A62-5A44-A374-2C688F4D14B9}"/>
                  </a:ext>
                </a:extLst>
              </p:cNvPr>
              <p:cNvPicPr>
                <a:picLocks noChangeAspect="1"/>
              </p:cNvPicPr>
              <p:nvPr/>
            </p:nvPicPr>
            <p:blipFill>
              <a:blip r:embed="rId6"/>
              <a:stretch>
                <a:fillRect/>
              </a:stretch>
            </p:blipFill>
            <p:spPr>
              <a:xfrm>
                <a:off x="4828579" y="5672832"/>
                <a:ext cx="850560" cy="651728"/>
              </a:xfrm>
              <a:prstGeom prst="rect">
                <a:avLst/>
              </a:prstGeom>
            </p:spPr>
          </p:pic>
          <p:pic>
            <p:nvPicPr>
              <p:cNvPr id="15" name="Picture 14">
                <a:extLst>
                  <a:ext uri="{FF2B5EF4-FFF2-40B4-BE49-F238E27FC236}">
                    <a16:creationId xmlns:a16="http://schemas.microsoft.com/office/drawing/2014/main" id="{8B18C330-CF05-B147-B166-AA28B091FBE8}"/>
                  </a:ext>
                </a:extLst>
              </p:cNvPr>
              <p:cNvPicPr>
                <a:picLocks noChangeAspect="1"/>
              </p:cNvPicPr>
              <p:nvPr/>
            </p:nvPicPr>
            <p:blipFill>
              <a:blip r:embed="rId7"/>
              <a:stretch>
                <a:fillRect/>
              </a:stretch>
            </p:blipFill>
            <p:spPr>
              <a:xfrm>
                <a:off x="5797478" y="5672832"/>
                <a:ext cx="2049078" cy="651728"/>
              </a:xfrm>
              <a:prstGeom prst="rect">
                <a:avLst/>
              </a:prstGeom>
            </p:spPr>
          </p:pic>
          <p:pic>
            <p:nvPicPr>
              <p:cNvPr id="17" name="Picture 16">
                <a:extLst>
                  <a:ext uri="{FF2B5EF4-FFF2-40B4-BE49-F238E27FC236}">
                    <a16:creationId xmlns:a16="http://schemas.microsoft.com/office/drawing/2014/main" id="{2643EB8D-BCEC-CD4F-897D-2FF39DCB3FDD}"/>
                  </a:ext>
                </a:extLst>
              </p:cNvPr>
              <p:cNvPicPr>
                <a:picLocks noChangeAspect="1"/>
              </p:cNvPicPr>
              <p:nvPr/>
            </p:nvPicPr>
            <p:blipFill>
              <a:blip r:embed="rId8"/>
              <a:stretch>
                <a:fillRect/>
              </a:stretch>
            </p:blipFill>
            <p:spPr>
              <a:xfrm>
                <a:off x="7920505" y="5696900"/>
                <a:ext cx="1691487" cy="627659"/>
              </a:xfrm>
              <a:prstGeom prst="rect">
                <a:avLst/>
              </a:prstGeom>
            </p:spPr>
          </p:pic>
        </p:grpSp>
      </p:grpSp>
      <p:sp>
        <p:nvSpPr>
          <p:cNvPr id="4" name="TextBox 3"/>
          <p:cNvSpPr txBox="1"/>
          <p:nvPr/>
        </p:nvSpPr>
        <p:spPr>
          <a:xfrm>
            <a:off x="874507" y="1367137"/>
            <a:ext cx="6478464" cy="923330"/>
          </a:xfrm>
          <a:prstGeom prst="rect">
            <a:avLst/>
          </a:prstGeom>
          <a:noFill/>
        </p:spPr>
        <p:txBody>
          <a:bodyPr wrap="square" rtlCol="0">
            <a:spAutoFit/>
          </a:bodyPr>
          <a:lstStyle/>
          <a:p>
            <a:r>
              <a:rPr lang="en-GB" sz="5400" b="1" dirty="0">
                <a:solidFill>
                  <a:srgbClr val="003264"/>
                </a:solidFill>
              </a:rPr>
              <a:t>Thank you for coming</a:t>
            </a:r>
          </a:p>
        </p:txBody>
      </p:sp>
      <p:sp>
        <p:nvSpPr>
          <p:cNvPr id="14" name="TextBox 13">
            <a:extLst>
              <a:ext uri="{FF2B5EF4-FFF2-40B4-BE49-F238E27FC236}">
                <a16:creationId xmlns:a16="http://schemas.microsoft.com/office/drawing/2014/main" id="{D63FB310-7207-400F-9AE2-83CD468EF2F7}"/>
              </a:ext>
            </a:extLst>
          </p:cNvPr>
          <p:cNvSpPr txBox="1"/>
          <p:nvPr/>
        </p:nvSpPr>
        <p:spPr>
          <a:xfrm>
            <a:off x="874507" y="3825244"/>
            <a:ext cx="6478464" cy="954107"/>
          </a:xfrm>
          <a:prstGeom prst="rect">
            <a:avLst/>
          </a:prstGeom>
          <a:noFill/>
        </p:spPr>
        <p:txBody>
          <a:bodyPr wrap="square" rtlCol="0">
            <a:spAutoFit/>
          </a:bodyPr>
          <a:lstStyle/>
          <a:p>
            <a:r>
              <a:rPr lang="en-GB" sz="2800" b="1" dirty="0">
                <a:solidFill>
                  <a:schemeClr val="bg1"/>
                </a:solidFill>
              </a:rPr>
              <a:t>Access further support: </a:t>
            </a:r>
          </a:p>
          <a:p>
            <a:r>
              <a:rPr lang="en-GB" sz="2800" b="1" dirty="0">
                <a:solidFill>
                  <a:schemeClr val="bg1"/>
                </a:solidFill>
              </a:rPr>
              <a:t>www.ivar.org.uk/transforming-together</a:t>
            </a:r>
          </a:p>
        </p:txBody>
      </p:sp>
    </p:spTree>
    <p:extLst>
      <p:ext uri="{BB962C8B-B14F-4D97-AF65-F5344CB8AC3E}">
        <p14:creationId xmlns:p14="http://schemas.microsoft.com/office/powerpoint/2010/main" val="4212687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264">
            <a:alpha val="95000"/>
          </a:srgbClr>
        </a:solidFill>
        <a:effectLst/>
      </p:bgPr>
    </p:bg>
    <p:spTree>
      <p:nvGrpSpPr>
        <p:cNvPr id="1" name=""/>
        <p:cNvGrpSpPr/>
        <p:nvPr/>
      </p:nvGrpSpPr>
      <p:grpSpPr>
        <a:xfrm>
          <a:off x="0" y="0"/>
          <a:ext cx="0" cy="0"/>
          <a:chOff x="0" y="0"/>
          <a:chExt cx="0" cy="0"/>
        </a:xfrm>
      </p:grpSpPr>
      <p:sp>
        <p:nvSpPr>
          <p:cNvPr id="4" name="TextBox 3"/>
          <p:cNvSpPr txBox="1"/>
          <p:nvPr/>
        </p:nvSpPr>
        <p:spPr>
          <a:xfrm>
            <a:off x="985367" y="1291976"/>
            <a:ext cx="7166174" cy="2400657"/>
          </a:xfrm>
          <a:prstGeom prst="rect">
            <a:avLst/>
          </a:prstGeom>
          <a:noFill/>
        </p:spPr>
        <p:txBody>
          <a:bodyPr wrap="square" rtlCol="0">
            <a:spAutoFit/>
          </a:bodyPr>
          <a:lstStyle/>
          <a:p>
            <a:r>
              <a:rPr lang="en-GB" sz="5400" b="1" dirty="0">
                <a:solidFill>
                  <a:schemeClr val="bg1"/>
                </a:solidFill>
              </a:rPr>
              <a:t>Welcome</a:t>
            </a:r>
          </a:p>
          <a:p>
            <a:endParaRPr lang="en-GB" sz="2400" b="1" dirty="0">
              <a:solidFill>
                <a:schemeClr val="bg1"/>
              </a:solidFill>
            </a:endParaRPr>
          </a:p>
          <a:p>
            <a:r>
              <a:rPr lang="en-GB" sz="2400" b="1" dirty="0">
                <a:solidFill>
                  <a:schemeClr val="bg1"/>
                </a:solidFill>
              </a:rPr>
              <a:t>Ben Cairns, Institute for Voluntary Action Research</a:t>
            </a:r>
          </a:p>
          <a:p>
            <a:r>
              <a:rPr lang="en-GB" sz="2400" b="1" dirty="0">
                <a:solidFill>
                  <a:schemeClr val="bg1"/>
                </a:solidFill>
              </a:rPr>
              <a:t>Neil Churchill, NHS England</a:t>
            </a:r>
          </a:p>
          <a:p>
            <a:r>
              <a:rPr lang="en-GB" sz="2400" b="1" dirty="0">
                <a:solidFill>
                  <a:schemeClr val="bg1"/>
                </a:solidFill>
              </a:rPr>
              <a:t>Jo Pritchard, Social Enterprise UK</a:t>
            </a:r>
          </a:p>
        </p:txBody>
      </p:sp>
    </p:spTree>
    <p:extLst>
      <p:ext uri="{BB962C8B-B14F-4D97-AF65-F5344CB8AC3E}">
        <p14:creationId xmlns:p14="http://schemas.microsoft.com/office/powerpoint/2010/main" val="3076411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2EF51-A59B-49D8-B145-C6D2C372DEBA}"/>
              </a:ext>
            </a:extLst>
          </p:cNvPr>
          <p:cNvSpPr>
            <a:spLocks noGrp="1"/>
          </p:cNvSpPr>
          <p:nvPr>
            <p:ph type="title"/>
          </p:nvPr>
        </p:nvSpPr>
        <p:spPr>
          <a:xfrm>
            <a:off x="387395" y="1458825"/>
            <a:ext cx="7886700" cy="689541"/>
          </a:xfrm>
        </p:spPr>
        <p:txBody>
          <a:bodyPr/>
          <a:lstStyle/>
          <a:p>
            <a:r>
              <a:rPr lang="en-GB" dirty="0"/>
              <a:t>Neil Churchill OBE</a:t>
            </a:r>
            <a:br>
              <a:rPr lang="en-GB" dirty="0"/>
            </a:br>
            <a:r>
              <a:rPr lang="en-GB" dirty="0"/>
              <a:t>Director for Experience, Participation and Equalities</a:t>
            </a:r>
            <a:br>
              <a:rPr lang="en-GB" dirty="0"/>
            </a:br>
            <a:r>
              <a:rPr lang="en-GB" dirty="0"/>
              <a:t/>
            </a:r>
            <a:br>
              <a:rPr lang="en-GB" dirty="0"/>
            </a:br>
            <a:r>
              <a:rPr lang="en-GB" dirty="0"/>
              <a:t/>
            </a:r>
            <a:br>
              <a:rPr lang="en-GB" dirty="0"/>
            </a:br>
            <a:endParaRPr lang="en-GB" dirty="0"/>
          </a:p>
        </p:txBody>
      </p:sp>
      <p:sp>
        <p:nvSpPr>
          <p:cNvPr id="3" name="Subtitle 2">
            <a:extLst>
              <a:ext uri="{FF2B5EF4-FFF2-40B4-BE49-F238E27FC236}">
                <a16:creationId xmlns:a16="http://schemas.microsoft.com/office/drawing/2014/main" id="{31608A49-3EB9-493C-B378-62279B28580E}"/>
              </a:ext>
            </a:extLst>
          </p:cNvPr>
          <p:cNvSpPr>
            <a:spLocks noGrp="1"/>
          </p:cNvSpPr>
          <p:nvPr>
            <p:ph type="subTitle" idx="1"/>
          </p:nvPr>
        </p:nvSpPr>
        <p:spPr/>
        <p:txBody>
          <a:bodyPr/>
          <a:lstStyle/>
          <a:p>
            <a:r>
              <a:rPr lang="en-GB" dirty="0"/>
              <a:t>Transforming Healthcare Together</a:t>
            </a:r>
          </a:p>
          <a:p>
            <a:r>
              <a:rPr lang="en-GB" dirty="0"/>
              <a:t>26th September 2019</a:t>
            </a:r>
          </a:p>
        </p:txBody>
      </p:sp>
    </p:spTree>
    <p:extLst>
      <p:ext uri="{BB962C8B-B14F-4D97-AF65-F5344CB8AC3E}">
        <p14:creationId xmlns:p14="http://schemas.microsoft.com/office/powerpoint/2010/main" val="2335116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708BAA-78BC-4480-8511-812590243E14}"/>
              </a:ext>
            </a:extLst>
          </p:cNvPr>
          <p:cNvSpPr>
            <a:spLocks noGrp="1"/>
          </p:cNvSpPr>
          <p:nvPr>
            <p:ph sz="quarter" idx="10"/>
          </p:nvPr>
        </p:nvSpPr>
        <p:spPr>
          <a:xfrm>
            <a:off x="465180" y="1649627"/>
            <a:ext cx="8403612" cy="4520354"/>
          </a:xfrm>
        </p:spPr>
        <p:txBody>
          <a:bodyPr/>
          <a:lstStyle/>
          <a:p>
            <a:pPr marL="0" indent="0">
              <a:buNone/>
            </a:pPr>
            <a:endParaRPr lang="en-GB" sz="1800" dirty="0"/>
          </a:p>
          <a:p>
            <a:pPr marL="0" indent="0">
              <a:buNone/>
            </a:pPr>
            <a:endParaRPr lang="en-GB" dirty="0"/>
          </a:p>
          <a:p>
            <a:endParaRPr lang="en-GB" dirty="0"/>
          </a:p>
        </p:txBody>
      </p:sp>
      <p:sp>
        <p:nvSpPr>
          <p:cNvPr id="3" name="Title 2">
            <a:extLst>
              <a:ext uri="{FF2B5EF4-FFF2-40B4-BE49-F238E27FC236}">
                <a16:creationId xmlns:a16="http://schemas.microsoft.com/office/drawing/2014/main" id="{C841DA01-5EF5-4BA7-A1FF-B1CBD72CA7AC}"/>
              </a:ext>
            </a:extLst>
          </p:cNvPr>
          <p:cNvSpPr>
            <a:spLocks noGrp="1"/>
          </p:cNvSpPr>
          <p:nvPr>
            <p:ph type="title"/>
          </p:nvPr>
        </p:nvSpPr>
        <p:spPr>
          <a:xfrm>
            <a:off x="254562" y="242815"/>
            <a:ext cx="8614230" cy="611649"/>
          </a:xfrm>
        </p:spPr>
        <p:txBody>
          <a:bodyPr/>
          <a:lstStyle/>
          <a:p>
            <a:r>
              <a:rPr lang="en-GB" dirty="0"/>
              <a:t>Recognising the VCSE as key transformation partner</a:t>
            </a:r>
          </a:p>
        </p:txBody>
      </p:sp>
      <p:sp>
        <p:nvSpPr>
          <p:cNvPr id="4" name="Footer Placeholder 3">
            <a:extLst>
              <a:ext uri="{FF2B5EF4-FFF2-40B4-BE49-F238E27FC236}">
                <a16:creationId xmlns:a16="http://schemas.microsoft.com/office/drawing/2014/main" id="{2164C85F-9FD8-42AC-9FC3-636B7C40D186}"/>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768692">
                    <a:lumMod val="60000"/>
                    <a:lumOff val="40000"/>
                  </a:srgbClr>
                </a:solidFill>
                <a:effectLst/>
                <a:uLnTx/>
                <a:uFillTx/>
                <a:latin typeface="Arial" charset="0"/>
                <a:cs typeface="Arial" charset="0"/>
              </a:rPr>
              <a:t>Presentation title</a:t>
            </a:r>
            <a:endParaRPr kumimoji="0" lang="en-US" sz="1200" b="0" i="0" u="none" strike="noStrike" kern="1200" cap="none" spc="0" normalizeH="0" baseline="0" noProof="0" dirty="0">
              <a:ln>
                <a:noFill/>
              </a:ln>
              <a:solidFill>
                <a:srgbClr val="768692">
                  <a:lumMod val="60000"/>
                  <a:lumOff val="40000"/>
                </a:srgbClr>
              </a:solidFill>
              <a:effectLst/>
              <a:uLnTx/>
              <a:uFillTx/>
              <a:latin typeface="Arial" charset="0"/>
              <a:cs typeface="Arial" charset="0"/>
            </a:endParaRPr>
          </a:p>
        </p:txBody>
      </p:sp>
      <p:graphicFrame>
        <p:nvGraphicFramePr>
          <p:cNvPr id="5" name="Content Placeholder 3">
            <a:extLst>
              <a:ext uri="{FF2B5EF4-FFF2-40B4-BE49-F238E27FC236}">
                <a16:creationId xmlns:a16="http://schemas.microsoft.com/office/drawing/2014/main" id="{B84FDB3A-9C34-42B8-B3CC-B48DB41D35E2}"/>
              </a:ext>
            </a:extLst>
          </p:cNvPr>
          <p:cNvGraphicFramePr>
            <a:graphicFrameLocks/>
          </p:cNvGraphicFramePr>
          <p:nvPr>
            <p:extLst/>
          </p:nvPr>
        </p:nvGraphicFramePr>
        <p:xfrm>
          <a:off x="567115" y="1592580"/>
          <a:ext cx="7325133" cy="4592723"/>
        </p:xfrm>
        <a:graphic>
          <a:graphicData uri="http://schemas.openxmlformats.org/drawingml/2006/table">
            <a:tbl>
              <a:tblPr firstRow="1" bandRow="1">
                <a:tableStyleId>{5C22544A-7EE6-4342-B048-85BDC9FD1C3A}</a:tableStyleId>
              </a:tblPr>
              <a:tblGrid>
                <a:gridCol w="7325133">
                  <a:extLst>
                    <a:ext uri="{9D8B030D-6E8A-4147-A177-3AD203B41FA5}">
                      <a16:colId xmlns:a16="http://schemas.microsoft.com/office/drawing/2014/main" val="1229496377"/>
                    </a:ext>
                  </a:extLst>
                </a:gridCol>
              </a:tblGrid>
              <a:tr h="736558">
                <a:tc>
                  <a:txBody>
                    <a:bodyPr/>
                    <a:lstStyle/>
                    <a:p>
                      <a:r>
                        <a:rPr lang="en-GB" sz="2400" dirty="0">
                          <a:latin typeface="Arial" panose="020B0604020202020204" pitchFamily="34" charset="0"/>
                          <a:cs typeface="Arial" panose="020B0604020202020204" pitchFamily="34" charset="0"/>
                        </a:rPr>
                        <a:t>NHS Long Term Plan Commitments</a:t>
                      </a:r>
                    </a:p>
                  </a:txBody>
                  <a:tcPr/>
                </a:tc>
                <a:extLst>
                  <a:ext uri="{0D108BD9-81ED-4DB2-BD59-A6C34878D82A}">
                    <a16:rowId xmlns:a16="http://schemas.microsoft.com/office/drawing/2014/main" val="1128868830"/>
                  </a:ext>
                </a:extLst>
              </a:tr>
              <a:tr h="1140731">
                <a:tc>
                  <a:txBody>
                    <a:bodyPr/>
                    <a:lstStyle/>
                    <a:p>
                      <a:r>
                        <a:rPr lang="en-GB" sz="2400" dirty="0">
                          <a:latin typeface="Arial" panose="020B0604020202020204" pitchFamily="34" charset="0"/>
                          <a:cs typeface="Arial" panose="020B0604020202020204" pitchFamily="34" charset="0"/>
                        </a:rPr>
                        <a:t>To continue to commission, partner with and champion VCSE </a:t>
                      </a:r>
                    </a:p>
                    <a:p>
                      <a:endParaRPr lang="en-GB"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27135717"/>
                  </a:ext>
                </a:extLst>
              </a:tr>
              <a:tr h="1478725">
                <a:tc>
                  <a:txBody>
                    <a:bodyPr/>
                    <a:lstStyle/>
                    <a:p>
                      <a:r>
                        <a:rPr lang="en-GB" sz="2400" dirty="0">
                          <a:latin typeface="Arial" panose="020B0604020202020204" pitchFamily="34" charset="0"/>
                          <a:cs typeface="Arial" panose="020B0604020202020204" pitchFamily="34" charset="0"/>
                        </a:rPr>
                        <a:t>Every ICS to have a partnership board, drawn from ……….the voluntary and community sector and other partners</a:t>
                      </a:r>
                    </a:p>
                  </a:txBody>
                  <a:tcPr/>
                </a:tc>
                <a:extLst>
                  <a:ext uri="{0D108BD9-81ED-4DB2-BD59-A6C34878D82A}">
                    <a16:rowId xmlns:a16="http://schemas.microsoft.com/office/drawing/2014/main" val="2965938508"/>
                  </a:ext>
                </a:extLst>
              </a:tr>
              <a:tr h="1140731">
                <a:tc>
                  <a:txBody>
                    <a:bodyPr/>
                    <a:lstStyle/>
                    <a:p>
                      <a:r>
                        <a:rPr lang="en-GB" sz="2400" dirty="0">
                          <a:latin typeface="Arial" panose="020B0604020202020204" pitchFamily="34" charset="0"/>
                          <a:cs typeface="Arial" panose="020B0604020202020204" pitchFamily="34" charset="0"/>
                        </a:rPr>
                        <a:t>To double the number of volunteers in the NHS in three years</a:t>
                      </a:r>
                    </a:p>
                    <a:p>
                      <a:endParaRPr lang="en-GB"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23690461"/>
                  </a:ext>
                </a:extLst>
              </a:tr>
            </a:tbl>
          </a:graphicData>
        </a:graphic>
      </p:graphicFrame>
    </p:spTree>
    <p:extLst>
      <p:ext uri="{BB962C8B-B14F-4D97-AF65-F5344CB8AC3E}">
        <p14:creationId xmlns:p14="http://schemas.microsoft.com/office/powerpoint/2010/main" val="1714866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70F7CA-9895-40FB-A047-11A698C1D965}"/>
              </a:ext>
            </a:extLst>
          </p:cNvPr>
          <p:cNvSpPr>
            <a:spLocks noGrp="1"/>
          </p:cNvSpPr>
          <p:nvPr>
            <p:ph sz="quarter" idx="10"/>
          </p:nvPr>
        </p:nvSpPr>
        <p:spPr>
          <a:xfrm>
            <a:off x="465179" y="1649628"/>
            <a:ext cx="8498711" cy="4353908"/>
          </a:xfrm>
        </p:spPr>
        <p:txBody>
          <a:bodyPr/>
          <a:lstStyle/>
          <a:p>
            <a:pPr marL="0" indent="0">
              <a:buNone/>
            </a:pPr>
            <a:r>
              <a:rPr lang="en-GB" sz="1600" i="1" dirty="0"/>
              <a:t> ‘Working to develop and maximise the contribution that the voluntary sector and volunteering can have on services, communities and individuals and system transformation’ </a:t>
            </a:r>
          </a:p>
          <a:p>
            <a:endParaRPr lang="en-GB" sz="2000" dirty="0"/>
          </a:p>
          <a:p>
            <a:r>
              <a:rPr lang="en-GB" sz="1800" dirty="0"/>
              <a:t>Working with </a:t>
            </a:r>
            <a:r>
              <a:rPr lang="en-GB" sz="1800" b="1" dirty="0">
                <a:solidFill>
                  <a:schemeClr val="bg2"/>
                </a:solidFill>
              </a:rPr>
              <a:t>20 VCSE </a:t>
            </a:r>
            <a:r>
              <a:rPr lang="en-GB" sz="1800" dirty="0"/>
              <a:t>Health and Wellbeing Alliance members</a:t>
            </a:r>
          </a:p>
          <a:p>
            <a:r>
              <a:rPr lang="en-GB" sz="1800" dirty="0"/>
              <a:t>Working with </a:t>
            </a:r>
            <a:r>
              <a:rPr lang="en-GB" sz="1800" b="1" dirty="0">
                <a:solidFill>
                  <a:schemeClr val="bg2"/>
                </a:solidFill>
              </a:rPr>
              <a:t>18 systems </a:t>
            </a:r>
            <a:r>
              <a:rPr lang="en-GB" sz="1800" dirty="0"/>
              <a:t>through Building Health Partnerships (jointly funded by National Lottery Big Community Fund)</a:t>
            </a:r>
          </a:p>
          <a:p>
            <a:r>
              <a:rPr lang="en-GB" sz="1800" dirty="0"/>
              <a:t>Working with </a:t>
            </a:r>
            <a:r>
              <a:rPr lang="en-GB" sz="1800" b="1" dirty="0">
                <a:solidFill>
                  <a:schemeClr val="bg2"/>
                </a:solidFill>
              </a:rPr>
              <a:t>9 systems </a:t>
            </a:r>
            <a:r>
              <a:rPr lang="en-GB" sz="1800" dirty="0"/>
              <a:t>with STP/ICS VCSE Leadership Accelerator programme and extending to another </a:t>
            </a:r>
            <a:r>
              <a:rPr lang="en-GB" sz="1800" b="1" dirty="0">
                <a:solidFill>
                  <a:schemeClr val="bg2"/>
                </a:solidFill>
              </a:rPr>
              <a:t>12 systems – </a:t>
            </a:r>
            <a:r>
              <a:rPr lang="en-GB" sz="1800" dirty="0"/>
              <a:t>developing </a:t>
            </a:r>
            <a:r>
              <a:rPr lang="en-GB" sz="1800"/>
              <a:t>VCSE Alliances </a:t>
            </a:r>
            <a:r>
              <a:rPr lang="en-GB" sz="1800" dirty="0"/>
              <a:t>or groups at system and place level.</a:t>
            </a:r>
          </a:p>
          <a:p>
            <a:r>
              <a:rPr lang="en-GB" sz="1800" dirty="0"/>
              <a:t>Support for VCSE engagement to </a:t>
            </a:r>
            <a:r>
              <a:rPr lang="en-GB" sz="1800" b="1" dirty="0">
                <a:solidFill>
                  <a:schemeClr val="bg2"/>
                </a:solidFill>
              </a:rPr>
              <a:t>6-8 systems </a:t>
            </a:r>
            <a:r>
              <a:rPr lang="en-GB" sz="1800" dirty="0"/>
              <a:t>working in Primary Care Networks on Population Health Management</a:t>
            </a:r>
          </a:p>
          <a:p>
            <a:r>
              <a:rPr lang="en-GB" sz="1800" dirty="0"/>
              <a:t>Alliance support to </a:t>
            </a:r>
            <a:r>
              <a:rPr lang="en-GB" sz="1800" b="1" dirty="0">
                <a:solidFill>
                  <a:srgbClr val="005EB8"/>
                </a:solidFill>
              </a:rPr>
              <a:t>5 systems</a:t>
            </a:r>
          </a:p>
          <a:p>
            <a:r>
              <a:rPr lang="en-GB" sz="1800" b="1" dirty="0">
                <a:solidFill>
                  <a:srgbClr val="005EB8"/>
                </a:solidFill>
              </a:rPr>
              <a:t>Transforming Healthcare Together </a:t>
            </a:r>
            <a:r>
              <a:rPr lang="en-GB" sz="1800" dirty="0"/>
              <a:t>– coaching, mentoring, workshops</a:t>
            </a:r>
          </a:p>
          <a:p>
            <a:r>
              <a:rPr lang="en-GB" sz="1800" dirty="0"/>
              <a:t>STP/ICS Volunteering programme – </a:t>
            </a:r>
            <a:r>
              <a:rPr lang="en-GB" sz="1800" b="1" dirty="0">
                <a:solidFill>
                  <a:srgbClr val="005EB8"/>
                </a:solidFill>
              </a:rPr>
              <a:t>open to all systems</a:t>
            </a:r>
          </a:p>
          <a:p>
            <a:r>
              <a:rPr lang="en-GB" sz="1800" dirty="0"/>
              <a:t>Reducing barriers for VCSE partnership working</a:t>
            </a:r>
          </a:p>
        </p:txBody>
      </p:sp>
      <p:sp>
        <p:nvSpPr>
          <p:cNvPr id="3" name="Title 2">
            <a:extLst>
              <a:ext uri="{FF2B5EF4-FFF2-40B4-BE49-F238E27FC236}">
                <a16:creationId xmlns:a16="http://schemas.microsoft.com/office/drawing/2014/main" id="{FA5A05DD-EC29-49E1-AC38-9AF64F57E3CD}"/>
              </a:ext>
            </a:extLst>
          </p:cNvPr>
          <p:cNvSpPr>
            <a:spLocks noGrp="1"/>
          </p:cNvSpPr>
          <p:nvPr>
            <p:ph type="title"/>
          </p:nvPr>
        </p:nvSpPr>
        <p:spPr>
          <a:xfrm>
            <a:off x="461190" y="854464"/>
            <a:ext cx="8591370" cy="611649"/>
          </a:xfrm>
        </p:spPr>
        <p:txBody>
          <a:bodyPr/>
          <a:lstStyle/>
          <a:p>
            <a:r>
              <a:rPr lang="en-GB" dirty="0"/>
              <a:t>How we are supporting VCSE activity</a:t>
            </a:r>
          </a:p>
        </p:txBody>
      </p:sp>
      <p:sp>
        <p:nvSpPr>
          <p:cNvPr id="4" name="Footer Placeholder 3">
            <a:extLst>
              <a:ext uri="{FF2B5EF4-FFF2-40B4-BE49-F238E27FC236}">
                <a16:creationId xmlns:a16="http://schemas.microsoft.com/office/drawing/2014/main" id="{06698C97-5031-4349-B3F6-2FA32D8377B6}"/>
              </a:ext>
            </a:extLst>
          </p:cNvPr>
          <p:cNvSpPr>
            <a:spLocks noGrp="1"/>
          </p:cNvSpPr>
          <p:nvPr>
            <p:ph type="ftr" sz="quarter" idx="3"/>
          </p:nvPr>
        </p:nvSpPr>
        <p:spPr>
          <a:xfrm>
            <a:off x="-2060144" y="5821926"/>
            <a:ext cx="5723164"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68692">
                    <a:lumMod val="60000"/>
                    <a:lumOff val="40000"/>
                  </a:srgbClr>
                </a:solidFill>
                <a:effectLst/>
                <a:uLnTx/>
                <a:uFillTx/>
                <a:latin typeface="Arial" charset="0"/>
                <a:cs typeface="Arial" charset="0"/>
              </a:rPr>
              <a:t>Presentation title </a:t>
            </a:r>
          </a:p>
        </p:txBody>
      </p:sp>
    </p:spTree>
    <p:extLst>
      <p:ext uri="{BB962C8B-B14F-4D97-AF65-F5344CB8AC3E}">
        <p14:creationId xmlns:p14="http://schemas.microsoft.com/office/powerpoint/2010/main" val="4221342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66393CA-F29D-4C29-96B2-3E69ACE7C249}"/>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68692">
                    <a:lumMod val="60000"/>
                    <a:lumOff val="40000"/>
                  </a:srgbClr>
                </a:solidFill>
                <a:effectLst/>
                <a:uLnTx/>
                <a:uFillTx/>
                <a:latin typeface="Arial" charset="0"/>
                <a:cs typeface="Arial" charset="0"/>
              </a:rPr>
              <a:t>Presentation title</a:t>
            </a:r>
          </a:p>
        </p:txBody>
      </p:sp>
      <p:sp>
        <p:nvSpPr>
          <p:cNvPr id="5" name="Title 1">
            <a:extLst>
              <a:ext uri="{FF2B5EF4-FFF2-40B4-BE49-F238E27FC236}">
                <a16:creationId xmlns:a16="http://schemas.microsoft.com/office/drawing/2014/main" id="{A2206277-4A54-6C43-9234-73E81010B8FF}"/>
              </a:ext>
            </a:extLst>
          </p:cNvPr>
          <p:cNvSpPr>
            <a:spLocks noGrp="1"/>
          </p:cNvSpPr>
          <p:nvPr>
            <p:ph sz="quarter" idx="10"/>
          </p:nvPr>
        </p:nvSpPr>
        <p:spPr>
          <a:prstGeom prst="rect">
            <a:avLst/>
          </a:prstGeom>
        </p:spPr>
        <p:txBody>
          <a:bodyPr vert="horz" lIns="0" tIns="0" rIns="0" bIns="0" rtlCol="0" anchor="t" anchorCtr="0">
            <a:noAutofit/>
          </a:bodyPr>
          <a:lstStyle>
            <a:lvl1pPr algn="l" defTabSz="914400" rtl="0" eaLnBrk="1" latinLnBrk="0" hangingPunct="1">
              <a:lnSpc>
                <a:spcPct val="110000"/>
              </a:lnSpc>
              <a:spcBef>
                <a:spcPct val="0"/>
              </a:spcBef>
              <a:buNone/>
              <a:defRPr sz="3400" b="0" kern="1200" cap="none" baseline="0">
                <a:solidFill>
                  <a:schemeClr val="bg2"/>
                </a:solidFill>
                <a:latin typeface="Calibri" panose="020F0502020204030204" pitchFamily="34" charset="0"/>
                <a:ea typeface="+mj-ea"/>
                <a:cs typeface="+mj-cs"/>
              </a:defRPr>
            </a:lvl1pPr>
          </a:lstStyle>
          <a:p>
            <a:r>
              <a:rPr lang="en-GB" sz="2400" i="1" dirty="0">
                <a:solidFill>
                  <a:schemeClr val="tx1"/>
                </a:solidFill>
              </a:rPr>
              <a:t>“</a:t>
            </a:r>
            <a:r>
              <a:rPr lang="en-GB" sz="2400" i="1" dirty="0"/>
              <a:t>Our partnership includes the voluntary sector because they are fundamental to our future success. The sector is embedded in communities and has the ability to bring insight, connection, capacity and innovation to what we do. This is essential in an era when we are joining up care to better meet the mental, physical and social needs of people”.</a:t>
            </a:r>
          </a:p>
          <a:p>
            <a:r>
              <a:rPr lang="en-GB" sz="2400" dirty="0">
                <a:solidFill>
                  <a:srgbClr val="00B0F0"/>
                </a:solidFill>
              </a:rPr>
              <a:t>						</a:t>
            </a:r>
          </a:p>
          <a:p>
            <a:r>
              <a:rPr lang="en-GB" sz="2400" dirty="0">
                <a:solidFill>
                  <a:srgbClr val="00B0F0"/>
                </a:solidFill>
              </a:rPr>
              <a:t>			        </a:t>
            </a:r>
            <a:r>
              <a:rPr lang="en-GB" sz="2000" dirty="0">
                <a:solidFill>
                  <a:schemeClr val="tx1"/>
                </a:solidFill>
              </a:rPr>
              <a:t>NHS colleague, West Yorkshire and Harrogate ICS</a:t>
            </a:r>
            <a:endParaRPr lang="en-US" sz="2000" dirty="0">
              <a:solidFill>
                <a:schemeClr val="tx1"/>
              </a:solidFill>
            </a:endParaRPr>
          </a:p>
        </p:txBody>
      </p:sp>
    </p:spTree>
    <p:extLst>
      <p:ext uri="{BB962C8B-B14F-4D97-AF65-F5344CB8AC3E}">
        <p14:creationId xmlns:p14="http://schemas.microsoft.com/office/powerpoint/2010/main" val="3405134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1EDC81C-56EF-48B6-9792-1B63F872005A}"/>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768692">
                    <a:lumMod val="60000"/>
                    <a:lumOff val="40000"/>
                  </a:srgbClr>
                </a:solidFill>
                <a:effectLst/>
                <a:uLnTx/>
                <a:uFillTx/>
                <a:latin typeface="Arial" charset="0"/>
                <a:cs typeface="Arial" charset="0"/>
              </a:rPr>
              <a:t>Presentation title</a:t>
            </a:r>
            <a:endParaRPr kumimoji="0" lang="en-US" sz="1200" b="0" i="0" u="none" strike="noStrike" kern="1200" cap="none" spc="0" normalizeH="0" baseline="0" noProof="0" dirty="0">
              <a:ln>
                <a:noFill/>
              </a:ln>
              <a:solidFill>
                <a:srgbClr val="768692">
                  <a:lumMod val="60000"/>
                  <a:lumOff val="40000"/>
                </a:srgbClr>
              </a:solidFill>
              <a:effectLst/>
              <a:uLnTx/>
              <a:uFillTx/>
              <a:latin typeface="Arial" charset="0"/>
              <a:cs typeface="Arial" charset="0"/>
            </a:endParaRPr>
          </a:p>
        </p:txBody>
      </p:sp>
      <p:sp>
        <p:nvSpPr>
          <p:cNvPr id="5" name="Oval 4">
            <a:extLst>
              <a:ext uri="{FF2B5EF4-FFF2-40B4-BE49-F238E27FC236}">
                <a16:creationId xmlns:a16="http://schemas.microsoft.com/office/drawing/2014/main" id="{978AD279-5500-4B43-BD85-66B8590EA0BD}"/>
              </a:ext>
            </a:extLst>
          </p:cNvPr>
          <p:cNvSpPr/>
          <p:nvPr/>
        </p:nvSpPr>
        <p:spPr>
          <a:xfrm>
            <a:off x="138232" y="0"/>
            <a:ext cx="3491346" cy="34913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North Cumbria Stroke Prevention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215 people tested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43 referrals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200 people received advice</a:t>
            </a:r>
          </a:p>
        </p:txBody>
      </p:sp>
      <p:sp>
        <p:nvSpPr>
          <p:cNvPr id="6" name="Oval 5">
            <a:extLst>
              <a:ext uri="{FF2B5EF4-FFF2-40B4-BE49-F238E27FC236}">
                <a16:creationId xmlns:a16="http://schemas.microsoft.com/office/drawing/2014/main" id="{9FDD16EF-8217-4924-81E0-F07133D625F3}"/>
              </a:ext>
            </a:extLst>
          </p:cNvPr>
          <p:cNvSpPr/>
          <p:nvPr/>
        </p:nvSpPr>
        <p:spPr>
          <a:xfrm>
            <a:off x="5652654" y="3246438"/>
            <a:ext cx="3491346" cy="3491345"/>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Population Health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Supporting VCSE in design and delivery in  primary care networks in 6-8 ICS</a:t>
            </a:r>
          </a:p>
        </p:txBody>
      </p:sp>
      <p:sp>
        <p:nvSpPr>
          <p:cNvPr id="7" name="Oval 6">
            <a:extLst>
              <a:ext uri="{FF2B5EF4-FFF2-40B4-BE49-F238E27FC236}">
                <a16:creationId xmlns:a16="http://schemas.microsoft.com/office/drawing/2014/main" id="{3C78C75A-C90C-4B03-9F5B-8809A969A8BC}"/>
              </a:ext>
            </a:extLst>
          </p:cNvPr>
          <p:cNvSpPr/>
          <p:nvPr/>
        </p:nvSpPr>
        <p:spPr>
          <a:xfrm>
            <a:off x="3961179" y="87601"/>
            <a:ext cx="3491346" cy="3491345"/>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Bristol North East Somerset and Gloucestershire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Alliance formed</a:t>
            </a:r>
            <a:endParaRPr kumimoji="0" lang="en-GB"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Funding for smaller VCSE organisations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2 </a:t>
            </a:r>
            <a:r>
              <a:rPr kumimoji="0" lang="en-GB" sz="1600" b="0" i="0" u="none" strike="noStrike" kern="1200" cap="none" spc="0" normalizeH="0" baseline="0" noProof="0" dirty="0" err="1">
                <a:ln>
                  <a:noFill/>
                </a:ln>
                <a:solidFill>
                  <a:srgbClr val="FFFFFF"/>
                </a:solidFill>
                <a:effectLst/>
                <a:uLnTx/>
                <a:uFillTx/>
                <a:latin typeface="Arial" panose="020B0604020202020204" pitchFamily="34" charset="0"/>
                <a:ea typeface="+mn-ea"/>
                <a:cs typeface="Arial" panose="020B0604020202020204" pitchFamily="34" charset="0"/>
              </a:rPr>
              <a:t>yr</a:t>
            </a:r>
            <a:r>
              <a:rPr kumimoji="0" lang="en-GB"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 action plan to support frailty</a:t>
            </a:r>
          </a:p>
        </p:txBody>
      </p:sp>
      <p:sp>
        <p:nvSpPr>
          <p:cNvPr id="8" name="Oval 7">
            <a:extLst>
              <a:ext uri="{FF2B5EF4-FFF2-40B4-BE49-F238E27FC236}">
                <a16:creationId xmlns:a16="http://schemas.microsoft.com/office/drawing/2014/main" id="{BF8734A5-B7DA-4677-B95B-9030D7ABB58F}"/>
              </a:ext>
            </a:extLst>
          </p:cNvPr>
          <p:cNvSpPr/>
          <p:nvPr/>
        </p:nvSpPr>
        <p:spPr>
          <a:xfrm>
            <a:off x="1691475" y="3279054"/>
            <a:ext cx="3491346" cy="3491345"/>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Staffordshire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End of Life Alliance supporting better care planning </a:t>
            </a:r>
          </a:p>
        </p:txBody>
      </p:sp>
    </p:spTree>
    <p:extLst>
      <p:ext uri="{BB962C8B-B14F-4D97-AF65-F5344CB8AC3E}">
        <p14:creationId xmlns:p14="http://schemas.microsoft.com/office/powerpoint/2010/main" val="3256475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3264">
            <a:alpha val="95000"/>
          </a:srgbClr>
        </a:solidFill>
        <a:effectLst/>
      </p:bgPr>
    </p:bg>
    <p:spTree>
      <p:nvGrpSpPr>
        <p:cNvPr id="1" name=""/>
        <p:cNvGrpSpPr/>
        <p:nvPr/>
      </p:nvGrpSpPr>
      <p:grpSpPr>
        <a:xfrm>
          <a:off x="0" y="0"/>
          <a:ext cx="0" cy="0"/>
          <a:chOff x="0" y="0"/>
          <a:chExt cx="0" cy="0"/>
        </a:xfrm>
      </p:grpSpPr>
      <p:sp>
        <p:nvSpPr>
          <p:cNvPr id="4" name="TextBox 3"/>
          <p:cNvSpPr txBox="1"/>
          <p:nvPr/>
        </p:nvSpPr>
        <p:spPr>
          <a:xfrm>
            <a:off x="996518" y="1303128"/>
            <a:ext cx="7166174" cy="3693319"/>
          </a:xfrm>
          <a:prstGeom prst="rect">
            <a:avLst/>
          </a:prstGeom>
          <a:noFill/>
        </p:spPr>
        <p:txBody>
          <a:bodyPr wrap="square" rtlCol="0">
            <a:spAutoFit/>
          </a:bodyPr>
          <a:lstStyle/>
          <a:p>
            <a:r>
              <a:rPr lang="en-GB" sz="5400" b="1" dirty="0">
                <a:solidFill>
                  <a:schemeClr val="bg1"/>
                </a:solidFill>
              </a:rPr>
              <a:t>Learning about each other – how are we collaborating? </a:t>
            </a:r>
          </a:p>
          <a:p>
            <a:endParaRPr lang="en-GB" sz="2400" b="1" dirty="0">
              <a:solidFill>
                <a:schemeClr val="bg1"/>
              </a:solidFill>
            </a:endParaRPr>
          </a:p>
          <a:p>
            <a:r>
              <a:rPr lang="en-GB" sz="2400" b="1" dirty="0">
                <a:solidFill>
                  <a:schemeClr val="bg1"/>
                </a:solidFill>
              </a:rPr>
              <a:t>Charlotte Pace, Institute for Voluntary Action Research</a:t>
            </a:r>
          </a:p>
          <a:p>
            <a:r>
              <a:rPr lang="en-GB" sz="2400" b="1" dirty="0">
                <a:solidFill>
                  <a:schemeClr val="bg1"/>
                </a:solidFill>
              </a:rPr>
              <a:t>Helen Garforth, Institute for Voluntary Action Research</a:t>
            </a:r>
          </a:p>
        </p:txBody>
      </p:sp>
    </p:spTree>
    <p:extLst>
      <p:ext uri="{BB962C8B-B14F-4D97-AF65-F5344CB8AC3E}">
        <p14:creationId xmlns:p14="http://schemas.microsoft.com/office/powerpoint/2010/main" val="2549910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 toy&#10;&#10;Description generated with high confidence">
            <a:extLst>
              <a:ext uri="{FF2B5EF4-FFF2-40B4-BE49-F238E27FC236}">
                <a16:creationId xmlns:a16="http://schemas.microsoft.com/office/drawing/2014/main" id="{2C4782C9-8CA3-4C0A-8CC2-D9F848E7EBAC}"/>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rcRect t="9681" b="10940"/>
          <a:stretch/>
        </p:blipFill>
        <p:spPr>
          <a:xfrm>
            <a:off x="1062843" y="643466"/>
            <a:ext cx="7018313" cy="5571067"/>
          </a:xfrm>
          <a:prstGeom prst="rect">
            <a:avLst/>
          </a:prstGeom>
        </p:spPr>
      </p:pic>
      <p:sp>
        <p:nvSpPr>
          <p:cNvPr id="4" name="TextBox 3"/>
          <p:cNvSpPr txBox="1"/>
          <p:nvPr/>
        </p:nvSpPr>
        <p:spPr>
          <a:xfrm>
            <a:off x="985367" y="2016801"/>
            <a:ext cx="7166174" cy="461665"/>
          </a:xfrm>
          <a:prstGeom prst="rect">
            <a:avLst/>
          </a:prstGeom>
          <a:noFill/>
        </p:spPr>
        <p:txBody>
          <a:bodyPr wrap="square" rtlCol="0">
            <a:spAutoFit/>
          </a:bodyPr>
          <a:lstStyle/>
          <a:p>
            <a:endParaRPr lang="en-GB" sz="2400" b="1" dirty="0">
              <a:solidFill>
                <a:srgbClr val="003264"/>
              </a:solidFill>
            </a:endParaRPr>
          </a:p>
        </p:txBody>
      </p:sp>
    </p:spTree>
    <p:extLst>
      <p:ext uri="{BB962C8B-B14F-4D97-AF65-F5344CB8AC3E}">
        <p14:creationId xmlns:p14="http://schemas.microsoft.com/office/powerpoint/2010/main" val="1060648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589</Words>
  <Application>Microsoft Office PowerPoint</Application>
  <PresentationFormat>On-screen Show (4:3)</PresentationFormat>
  <Paragraphs>122</Paragraphs>
  <Slides>19</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Calibri Light</vt:lpstr>
      <vt:lpstr>Times New Roman</vt:lpstr>
      <vt:lpstr>Office Theme</vt:lpstr>
      <vt:lpstr>1_Office Theme</vt:lpstr>
      <vt:lpstr>PowerPoint Presentation</vt:lpstr>
      <vt:lpstr>PowerPoint Presentation</vt:lpstr>
      <vt:lpstr>Neil Churchill OBE Director for Experience, Participation and Equalities   </vt:lpstr>
      <vt:lpstr>Recognising the VCSE as key transformation partner</vt:lpstr>
      <vt:lpstr>How we are supporting VCSE activity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dc:creator>
  <cp:lastModifiedBy>Emily Dyson</cp:lastModifiedBy>
  <cp:revision>3</cp:revision>
  <dcterms:created xsi:type="dcterms:W3CDTF">2019-09-24T08:47:40Z</dcterms:created>
  <dcterms:modified xsi:type="dcterms:W3CDTF">2019-10-03T09:37:53Z</dcterms:modified>
</cp:coreProperties>
</file>