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7"/>
  </p:notesMasterIdLst>
  <p:sldIdLst>
    <p:sldId id="273" r:id="rId3"/>
    <p:sldId id="272" r:id="rId4"/>
    <p:sldId id="258" r:id="rId5"/>
    <p:sldId id="259" r:id="rId6"/>
    <p:sldId id="268" r:id="rId7"/>
    <p:sldId id="260" r:id="rId8"/>
    <p:sldId id="275" r:id="rId9"/>
    <p:sldId id="263" r:id="rId10"/>
    <p:sldId id="264" r:id="rId11"/>
    <p:sldId id="265" r:id="rId12"/>
    <p:sldId id="266" r:id="rId13"/>
    <p:sldId id="267" r:id="rId14"/>
    <p:sldId id="270" r:id="rId15"/>
    <p:sldId id="27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rlotte" initials="CP" lastIdx="18" clrIdx="0">
    <p:extLst>
      <p:ext uri="{19B8F6BF-5375-455C-9EA6-DF929625EA0E}">
        <p15:presenceInfo xmlns:p15="http://schemas.microsoft.com/office/powerpoint/2012/main" userId="Charlott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69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7" d="100"/>
          <a:sy n="87" d="100"/>
        </p:scale>
        <p:origin x="60" y="57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597BC5-542D-4FBD-82FD-9F9A6A0F2E4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500BFE24-0EC7-4657-B1DF-5625B18306CC}">
      <dgm:prSet phldrT="[Text]" custT="1"/>
      <dgm:spPr>
        <a:noFill/>
        <a:ln w="57150">
          <a:solidFill>
            <a:srgbClr val="ED694B"/>
          </a:solidFill>
        </a:ln>
      </dgm:spPr>
      <dgm:t>
        <a:bodyPr anchor="t"/>
        <a:lstStyle/>
        <a:p>
          <a:pPr algn="ctr"/>
          <a:r>
            <a:rPr lang="en-GB" sz="1800" b="1" u="sng" dirty="0">
              <a:solidFill>
                <a:schemeClr val="tx1"/>
              </a:solidFill>
              <a:latin typeface="DIN-Light"/>
            </a:rPr>
            <a:t>Idea under development</a:t>
          </a:r>
        </a:p>
        <a:p>
          <a:pPr algn="ctr"/>
          <a:r>
            <a:rPr lang="en-GB" sz="1600" b="1" dirty="0">
              <a:solidFill>
                <a:schemeClr val="tx1"/>
              </a:solidFill>
              <a:effectLst/>
              <a:latin typeface="DIN-Light"/>
            </a:rPr>
            <a:t>Long term funding for a consistent navigator and facilitator/ housing offer for discharge support</a:t>
          </a:r>
        </a:p>
        <a:p>
          <a:pPr algn="l"/>
          <a:endParaRPr lang="en-GB" sz="2400" dirty="0">
            <a:solidFill>
              <a:srgbClr val="FF0000"/>
            </a:solidFill>
            <a:effectLst>
              <a:outerShdw blurRad="38100" dist="38100" dir="2700000" algn="tl">
                <a:srgbClr val="000000">
                  <a:alpha val="43137"/>
                </a:srgbClr>
              </a:outerShdw>
            </a:effectLst>
            <a:latin typeface="DIN-Light"/>
          </a:endParaRPr>
        </a:p>
        <a:p>
          <a:pPr algn="l"/>
          <a:endParaRPr lang="en-GB" sz="2400" dirty="0">
            <a:solidFill>
              <a:srgbClr val="FF0000"/>
            </a:solidFill>
            <a:effectLst>
              <a:outerShdw blurRad="38100" dist="38100" dir="2700000" algn="tl">
                <a:srgbClr val="000000">
                  <a:alpha val="43137"/>
                </a:srgbClr>
              </a:outerShdw>
            </a:effectLst>
            <a:latin typeface="DIN-Light"/>
          </a:endParaRPr>
        </a:p>
        <a:p>
          <a:pPr algn="l"/>
          <a:endParaRPr lang="en-GB" sz="2400" dirty="0">
            <a:solidFill>
              <a:srgbClr val="FF0000"/>
            </a:solidFill>
            <a:effectLst>
              <a:outerShdw blurRad="38100" dist="38100" dir="2700000" algn="tl">
                <a:srgbClr val="000000">
                  <a:alpha val="43137"/>
                </a:srgbClr>
              </a:outerShdw>
            </a:effectLst>
            <a:latin typeface="DIN-Light"/>
          </a:endParaRPr>
        </a:p>
        <a:p>
          <a:pPr algn="l"/>
          <a:endParaRPr lang="en-GB" sz="2400" dirty="0">
            <a:solidFill>
              <a:srgbClr val="FF0000"/>
            </a:solidFill>
            <a:effectLst>
              <a:outerShdw blurRad="38100" dist="38100" dir="2700000" algn="tl">
                <a:srgbClr val="000000">
                  <a:alpha val="43137"/>
                </a:srgbClr>
              </a:outerShdw>
            </a:effectLst>
            <a:latin typeface="DIN-Light"/>
          </a:endParaRPr>
        </a:p>
      </dgm:t>
    </dgm:pt>
    <dgm:pt modelId="{64ED116F-9E70-4F1A-8D94-9E10F076329D}" type="parTrans" cxnId="{44957F6C-3FF2-47F0-8321-56DF34DACACC}">
      <dgm:prSet/>
      <dgm:spPr/>
      <dgm:t>
        <a:bodyPr/>
        <a:lstStyle/>
        <a:p>
          <a:endParaRPr lang="en-GB">
            <a:solidFill>
              <a:schemeClr val="tx1"/>
            </a:solidFill>
            <a:latin typeface="DIN-Light"/>
          </a:endParaRPr>
        </a:p>
      </dgm:t>
    </dgm:pt>
    <dgm:pt modelId="{F64DE39B-8CCA-4AFF-AF50-87E647162BD0}" type="sibTrans" cxnId="{44957F6C-3FF2-47F0-8321-56DF34DACACC}">
      <dgm:prSet/>
      <dgm:spPr/>
      <dgm:t>
        <a:bodyPr/>
        <a:lstStyle/>
        <a:p>
          <a:endParaRPr lang="en-GB">
            <a:solidFill>
              <a:schemeClr val="tx1"/>
            </a:solidFill>
            <a:latin typeface="DIN-Light"/>
          </a:endParaRPr>
        </a:p>
      </dgm:t>
    </dgm:pt>
    <dgm:pt modelId="{9A02C9A7-3553-40BC-81DD-9F464B220EAD}">
      <dgm:prSet phldrT="[Text]" custT="1"/>
      <dgm:spPr>
        <a:noFill/>
        <a:ln w="57150">
          <a:solidFill>
            <a:srgbClr val="ED694B"/>
          </a:solidFill>
        </a:ln>
      </dgm:spPr>
      <dgm:t>
        <a:bodyPr anchor="t"/>
        <a:lstStyle/>
        <a:p>
          <a:pPr algn="ctr"/>
          <a:r>
            <a:rPr lang="en-GB" sz="1800" b="1" u="sng" dirty="0">
              <a:solidFill>
                <a:schemeClr val="tx1"/>
              </a:solidFill>
              <a:latin typeface="DIN-Light"/>
            </a:rPr>
            <a:t>What do we need to make it happen?</a:t>
          </a:r>
        </a:p>
        <a:p>
          <a:pPr algn="ctr"/>
          <a:r>
            <a:rPr lang="en-GB" sz="1200" dirty="0">
              <a:solidFill>
                <a:schemeClr val="tx1"/>
              </a:solidFill>
              <a:latin typeface="DIN-Light"/>
            </a:rPr>
            <a:t>Joined up thinking and funding to enable sustainable support offer </a:t>
          </a:r>
        </a:p>
        <a:p>
          <a:pPr algn="ctr"/>
          <a:r>
            <a:rPr lang="en-GB" sz="1200" dirty="0">
              <a:solidFill>
                <a:schemeClr val="tx1"/>
              </a:solidFill>
              <a:latin typeface="DIN-Light"/>
            </a:rPr>
            <a:t>Looking at quality of life, impact as well as savings made impact</a:t>
          </a:r>
          <a:endParaRPr lang="en-GB" sz="1200" b="1" dirty="0">
            <a:solidFill>
              <a:schemeClr val="tx1"/>
            </a:solidFill>
            <a:latin typeface="DIN-Light"/>
          </a:endParaRPr>
        </a:p>
      </dgm:t>
    </dgm:pt>
    <dgm:pt modelId="{58C174F8-6102-4223-98FE-922AAD9986B7}" type="parTrans" cxnId="{770402F1-0A1D-418E-A261-A96AA3CC2B94}">
      <dgm:prSet/>
      <dgm:spPr/>
      <dgm:t>
        <a:bodyPr/>
        <a:lstStyle/>
        <a:p>
          <a:endParaRPr lang="en-GB">
            <a:solidFill>
              <a:schemeClr val="tx1"/>
            </a:solidFill>
            <a:latin typeface="DIN-Light"/>
          </a:endParaRPr>
        </a:p>
      </dgm:t>
    </dgm:pt>
    <dgm:pt modelId="{D66863E3-B921-411C-A9BE-AECEA8FFD208}" type="sibTrans" cxnId="{770402F1-0A1D-418E-A261-A96AA3CC2B94}">
      <dgm:prSet/>
      <dgm:spPr/>
      <dgm:t>
        <a:bodyPr/>
        <a:lstStyle/>
        <a:p>
          <a:endParaRPr lang="en-GB">
            <a:solidFill>
              <a:schemeClr val="tx1"/>
            </a:solidFill>
            <a:latin typeface="DIN-Light"/>
          </a:endParaRPr>
        </a:p>
      </dgm:t>
    </dgm:pt>
    <dgm:pt modelId="{6EA57465-AF7F-47B7-9729-F4BC8DCA9ACF}">
      <dgm:prSet phldrT="[Text]" custT="1"/>
      <dgm:spPr>
        <a:noFill/>
        <a:ln w="57150">
          <a:solidFill>
            <a:srgbClr val="ED694B"/>
          </a:solidFill>
        </a:ln>
      </dgm:spPr>
      <dgm:t>
        <a:bodyPr anchor="t"/>
        <a:lstStyle/>
        <a:p>
          <a:pPr algn="ctr"/>
          <a:r>
            <a:rPr lang="en-GB" sz="1800" b="1" u="sng" dirty="0">
              <a:solidFill>
                <a:schemeClr val="tx1"/>
              </a:solidFill>
              <a:latin typeface="DIN-Light"/>
            </a:rPr>
            <a:t>Skills and capacity</a:t>
          </a:r>
        </a:p>
        <a:p>
          <a:pPr algn="ctr"/>
          <a:r>
            <a:rPr lang="en-GB" sz="1200" dirty="0">
              <a:solidFill>
                <a:schemeClr val="tx1"/>
              </a:solidFill>
              <a:effectLst/>
              <a:latin typeface="DIN-Light"/>
              <a:ea typeface="Calibri" panose="020F0502020204030204" pitchFamily="34" charset="0"/>
              <a:cs typeface="Times New Roman" panose="02020603050405020304" pitchFamily="18" charset="0"/>
            </a:rPr>
            <a:t>Several examples of well-regarded projects with short term funding challenges</a:t>
          </a:r>
          <a:endParaRPr lang="en-GB" sz="1200" b="0" dirty="0">
            <a:solidFill>
              <a:schemeClr val="tx1"/>
            </a:solidFill>
            <a:latin typeface="DIN-Light"/>
          </a:endParaRPr>
        </a:p>
        <a:p>
          <a:pPr algn="l"/>
          <a:endParaRPr lang="en-GB" sz="1400" b="0" dirty="0">
            <a:solidFill>
              <a:schemeClr val="tx1"/>
            </a:solidFill>
            <a:latin typeface="DIN-Light"/>
          </a:endParaRPr>
        </a:p>
      </dgm:t>
    </dgm:pt>
    <dgm:pt modelId="{B4B7A843-7DA1-4D9C-8BCB-809BAB79ED56}" type="parTrans" cxnId="{BE466DCB-39DE-457E-933D-F96D57A675C1}">
      <dgm:prSet/>
      <dgm:spPr/>
      <dgm:t>
        <a:bodyPr/>
        <a:lstStyle/>
        <a:p>
          <a:endParaRPr lang="en-GB">
            <a:solidFill>
              <a:schemeClr val="tx1"/>
            </a:solidFill>
            <a:latin typeface="DIN-Light"/>
          </a:endParaRPr>
        </a:p>
      </dgm:t>
    </dgm:pt>
    <dgm:pt modelId="{5179590D-B09B-492B-832A-CFE6DC5EDBFA}" type="sibTrans" cxnId="{BE466DCB-39DE-457E-933D-F96D57A675C1}">
      <dgm:prSet/>
      <dgm:spPr/>
      <dgm:t>
        <a:bodyPr/>
        <a:lstStyle/>
        <a:p>
          <a:endParaRPr lang="en-GB">
            <a:solidFill>
              <a:schemeClr val="tx1"/>
            </a:solidFill>
            <a:latin typeface="DIN-Light"/>
          </a:endParaRPr>
        </a:p>
      </dgm:t>
    </dgm:pt>
    <dgm:pt modelId="{3DC3E756-E7C8-44DF-AE39-55DC831DD070}">
      <dgm:prSet phldrT="[Text]" custT="1"/>
      <dgm:spPr>
        <a:noFill/>
        <a:ln w="57150">
          <a:solidFill>
            <a:srgbClr val="ED694B"/>
          </a:solidFill>
        </a:ln>
      </dgm:spPr>
      <dgm:t>
        <a:bodyPr anchor="t"/>
        <a:lstStyle/>
        <a:p>
          <a:pPr algn="ctr"/>
          <a:r>
            <a:rPr lang="en-GB" sz="1800" b="1" u="sng" dirty="0">
              <a:solidFill>
                <a:schemeClr val="tx1"/>
              </a:solidFill>
              <a:latin typeface="DIN-Light"/>
            </a:rPr>
            <a:t>Very next steps</a:t>
          </a:r>
        </a:p>
        <a:p>
          <a:pPr algn="ctr"/>
          <a:r>
            <a:rPr lang="en-GB" sz="1200" dirty="0">
              <a:solidFill>
                <a:schemeClr val="tx1"/>
              </a:solidFill>
              <a:effectLst/>
              <a:latin typeface="DIN-Light"/>
              <a:ea typeface="Calibri" panose="020F0502020204030204" pitchFamily="34" charset="0"/>
              <a:cs typeface="Times New Roman" panose="02020603050405020304" pitchFamily="18" charset="0"/>
            </a:rPr>
            <a:t>Draw up current picture of discharge support services, what they cover and how long they are funded, for e.g. benefits, groups </a:t>
          </a:r>
        </a:p>
        <a:p>
          <a:pPr algn="l"/>
          <a:endParaRPr lang="en-GB" sz="1400" b="0" dirty="0">
            <a:solidFill>
              <a:schemeClr val="tx1"/>
            </a:solidFill>
            <a:latin typeface="DIN-Light"/>
          </a:endParaRPr>
        </a:p>
        <a:p>
          <a:pPr algn="l"/>
          <a:endParaRPr lang="en-GB" sz="1400" b="0" dirty="0">
            <a:solidFill>
              <a:schemeClr val="tx1"/>
            </a:solidFill>
            <a:latin typeface="DIN-Light"/>
          </a:endParaRPr>
        </a:p>
        <a:p>
          <a:pPr algn="l"/>
          <a:endParaRPr lang="en-GB" sz="1400" b="0" dirty="0">
            <a:solidFill>
              <a:schemeClr val="tx1"/>
            </a:solidFill>
            <a:latin typeface="DIN-Light"/>
          </a:endParaRPr>
        </a:p>
      </dgm:t>
    </dgm:pt>
    <dgm:pt modelId="{51ECE608-2169-4D6E-B45F-343947B42F0E}" type="parTrans" cxnId="{04AC4341-4D8B-4FF5-B808-CC5F625E2896}">
      <dgm:prSet/>
      <dgm:spPr/>
      <dgm:t>
        <a:bodyPr/>
        <a:lstStyle/>
        <a:p>
          <a:endParaRPr lang="en-GB">
            <a:solidFill>
              <a:schemeClr val="tx1"/>
            </a:solidFill>
            <a:latin typeface="DIN-Light"/>
          </a:endParaRPr>
        </a:p>
      </dgm:t>
    </dgm:pt>
    <dgm:pt modelId="{8BCDDF79-8246-44CF-8DEA-B5F4351EFDCE}" type="sibTrans" cxnId="{04AC4341-4D8B-4FF5-B808-CC5F625E2896}">
      <dgm:prSet/>
      <dgm:spPr/>
      <dgm:t>
        <a:bodyPr/>
        <a:lstStyle/>
        <a:p>
          <a:endParaRPr lang="en-GB">
            <a:solidFill>
              <a:schemeClr val="tx1"/>
            </a:solidFill>
            <a:latin typeface="DIN-Light"/>
          </a:endParaRPr>
        </a:p>
      </dgm:t>
    </dgm:pt>
    <dgm:pt modelId="{AFFA2E68-5C16-4267-B9BE-1A0B12FB5BBC}" type="pres">
      <dgm:prSet presAssocID="{87597BC5-542D-4FBD-82FD-9F9A6A0F2E45}" presName="diagram" presStyleCnt="0">
        <dgm:presLayoutVars>
          <dgm:dir/>
          <dgm:resizeHandles val="exact"/>
        </dgm:presLayoutVars>
      </dgm:prSet>
      <dgm:spPr/>
      <dgm:t>
        <a:bodyPr/>
        <a:lstStyle/>
        <a:p>
          <a:endParaRPr lang="en-US"/>
        </a:p>
      </dgm:t>
    </dgm:pt>
    <dgm:pt modelId="{342F7C37-90A4-4718-B432-82A01BDDABFF}" type="pres">
      <dgm:prSet presAssocID="{500BFE24-0EC7-4657-B1DF-5625B18306CC}" presName="node" presStyleLbl="node1" presStyleIdx="0" presStyleCnt="4">
        <dgm:presLayoutVars>
          <dgm:bulletEnabled val="1"/>
        </dgm:presLayoutVars>
      </dgm:prSet>
      <dgm:spPr/>
      <dgm:t>
        <a:bodyPr/>
        <a:lstStyle/>
        <a:p>
          <a:endParaRPr lang="en-US"/>
        </a:p>
      </dgm:t>
    </dgm:pt>
    <dgm:pt modelId="{486391C9-C404-4A86-9496-8AA18FAEC8DE}" type="pres">
      <dgm:prSet presAssocID="{F64DE39B-8CCA-4AFF-AF50-87E647162BD0}" presName="sibTrans" presStyleCnt="0"/>
      <dgm:spPr/>
    </dgm:pt>
    <dgm:pt modelId="{3CEA6106-6DB8-4AB5-9ACE-E2BF3333D38C}" type="pres">
      <dgm:prSet presAssocID="{9A02C9A7-3553-40BC-81DD-9F464B220EAD}" presName="node" presStyleLbl="node1" presStyleIdx="1" presStyleCnt="4">
        <dgm:presLayoutVars>
          <dgm:bulletEnabled val="1"/>
        </dgm:presLayoutVars>
      </dgm:prSet>
      <dgm:spPr/>
      <dgm:t>
        <a:bodyPr/>
        <a:lstStyle/>
        <a:p>
          <a:endParaRPr lang="en-US"/>
        </a:p>
      </dgm:t>
    </dgm:pt>
    <dgm:pt modelId="{1AE206B8-6B1E-4241-B47E-E25D2DEBE828}" type="pres">
      <dgm:prSet presAssocID="{D66863E3-B921-411C-A9BE-AECEA8FFD208}" presName="sibTrans" presStyleCnt="0"/>
      <dgm:spPr/>
    </dgm:pt>
    <dgm:pt modelId="{FA28B14F-F2C6-4881-95F4-693E9AE5BF9C}" type="pres">
      <dgm:prSet presAssocID="{6EA57465-AF7F-47B7-9729-F4BC8DCA9ACF}" presName="node" presStyleLbl="node1" presStyleIdx="2" presStyleCnt="4">
        <dgm:presLayoutVars>
          <dgm:bulletEnabled val="1"/>
        </dgm:presLayoutVars>
      </dgm:prSet>
      <dgm:spPr/>
      <dgm:t>
        <a:bodyPr/>
        <a:lstStyle/>
        <a:p>
          <a:endParaRPr lang="en-US"/>
        </a:p>
      </dgm:t>
    </dgm:pt>
    <dgm:pt modelId="{6264218C-2CCA-4FDA-B15B-863EA1EDEE24}" type="pres">
      <dgm:prSet presAssocID="{5179590D-B09B-492B-832A-CFE6DC5EDBFA}" presName="sibTrans" presStyleCnt="0"/>
      <dgm:spPr/>
    </dgm:pt>
    <dgm:pt modelId="{50254F83-0920-4D59-B534-472956EE4E81}" type="pres">
      <dgm:prSet presAssocID="{3DC3E756-E7C8-44DF-AE39-55DC831DD070}" presName="node" presStyleLbl="node1" presStyleIdx="3" presStyleCnt="4">
        <dgm:presLayoutVars>
          <dgm:bulletEnabled val="1"/>
        </dgm:presLayoutVars>
      </dgm:prSet>
      <dgm:spPr/>
      <dgm:t>
        <a:bodyPr/>
        <a:lstStyle/>
        <a:p>
          <a:endParaRPr lang="en-US"/>
        </a:p>
      </dgm:t>
    </dgm:pt>
  </dgm:ptLst>
  <dgm:cxnLst>
    <dgm:cxn modelId="{32026509-B328-472E-81F8-439EDAE529D8}" type="presOf" srcId="{9A02C9A7-3553-40BC-81DD-9F464B220EAD}" destId="{3CEA6106-6DB8-4AB5-9ACE-E2BF3333D38C}" srcOrd="0" destOrd="0" presId="urn:microsoft.com/office/officeart/2005/8/layout/default"/>
    <dgm:cxn modelId="{44957F6C-3FF2-47F0-8321-56DF34DACACC}" srcId="{87597BC5-542D-4FBD-82FD-9F9A6A0F2E45}" destId="{500BFE24-0EC7-4657-B1DF-5625B18306CC}" srcOrd="0" destOrd="0" parTransId="{64ED116F-9E70-4F1A-8D94-9E10F076329D}" sibTransId="{F64DE39B-8CCA-4AFF-AF50-87E647162BD0}"/>
    <dgm:cxn modelId="{439AE15A-48D9-4CE1-AF76-D328EEA5E176}" type="presOf" srcId="{3DC3E756-E7C8-44DF-AE39-55DC831DD070}" destId="{50254F83-0920-4D59-B534-472956EE4E81}" srcOrd="0" destOrd="0" presId="urn:microsoft.com/office/officeart/2005/8/layout/default"/>
    <dgm:cxn modelId="{9F52348F-9DA4-4C61-8E8C-7C6CC7C3F03A}" type="presOf" srcId="{6EA57465-AF7F-47B7-9729-F4BC8DCA9ACF}" destId="{FA28B14F-F2C6-4881-95F4-693E9AE5BF9C}" srcOrd="0" destOrd="0" presId="urn:microsoft.com/office/officeart/2005/8/layout/default"/>
    <dgm:cxn modelId="{AADC30E2-2510-4CA3-BA1C-C1161D7E6AEF}" type="presOf" srcId="{500BFE24-0EC7-4657-B1DF-5625B18306CC}" destId="{342F7C37-90A4-4718-B432-82A01BDDABFF}" srcOrd="0" destOrd="0" presId="urn:microsoft.com/office/officeart/2005/8/layout/default"/>
    <dgm:cxn modelId="{770402F1-0A1D-418E-A261-A96AA3CC2B94}" srcId="{87597BC5-542D-4FBD-82FD-9F9A6A0F2E45}" destId="{9A02C9A7-3553-40BC-81DD-9F464B220EAD}" srcOrd="1" destOrd="0" parTransId="{58C174F8-6102-4223-98FE-922AAD9986B7}" sibTransId="{D66863E3-B921-411C-A9BE-AECEA8FFD208}"/>
    <dgm:cxn modelId="{BE466DCB-39DE-457E-933D-F96D57A675C1}" srcId="{87597BC5-542D-4FBD-82FD-9F9A6A0F2E45}" destId="{6EA57465-AF7F-47B7-9729-F4BC8DCA9ACF}" srcOrd="2" destOrd="0" parTransId="{B4B7A843-7DA1-4D9C-8BCB-809BAB79ED56}" sibTransId="{5179590D-B09B-492B-832A-CFE6DC5EDBFA}"/>
    <dgm:cxn modelId="{859B0A59-2A65-423B-BE7B-EDFEA7EBE277}" type="presOf" srcId="{87597BC5-542D-4FBD-82FD-9F9A6A0F2E45}" destId="{AFFA2E68-5C16-4267-B9BE-1A0B12FB5BBC}" srcOrd="0" destOrd="0" presId="urn:microsoft.com/office/officeart/2005/8/layout/default"/>
    <dgm:cxn modelId="{04AC4341-4D8B-4FF5-B808-CC5F625E2896}" srcId="{87597BC5-542D-4FBD-82FD-9F9A6A0F2E45}" destId="{3DC3E756-E7C8-44DF-AE39-55DC831DD070}" srcOrd="3" destOrd="0" parTransId="{51ECE608-2169-4D6E-B45F-343947B42F0E}" sibTransId="{8BCDDF79-8246-44CF-8DEA-B5F4351EFDCE}"/>
    <dgm:cxn modelId="{96BC3306-3CBD-4409-B13E-74BCF26D0B5C}" type="presParOf" srcId="{AFFA2E68-5C16-4267-B9BE-1A0B12FB5BBC}" destId="{342F7C37-90A4-4718-B432-82A01BDDABFF}" srcOrd="0" destOrd="0" presId="urn:microsoft.com/office/officeart/2005/8/layout/default"/>
    <dgm:cxn modelId="{6D001FC7-330A-4093-BBAA-A4754E131B62}" type="presParOf" srcId="{AFFA2E68-5C16-4267-B9BE-1A0B12FB5BBC}" destId="{486391C9-C404-4A86-9496-8AA18FAEC8DE}" srcOrd="1" destOrd="0" presId="urn:microsoft.com/office/officeart/2005/8/layout/default"/>
    <dgm:cxn modelId="{9379ABAA-6514-4A6D-9478-9196AB687D46}" type="presParOf" srcId="{AFFA2E68-5C16-4267-B9BE-1A0B12FB5BBC}" destId="{3CEA6106-6DB8-4AB5-9ACE-E2BF3333D38C}" srcOrd="2" destOrd="0" presId="urn:microsoft.com/office/officeart/2005/8/layout/default"/>
    <dgm:cxn modelId="{68D006BE-C081-4ED2-8F31-4CE420E70193}" type="presParOf" srcId="{AFFA2E68-5C16-4267-B9BE-1A0B12FB5BBC}" destId="{1AE206B8-6B1E-4241-B47E-E25D2DEBE828}" srcOrd="3" destOrd="0" presId="urn:microsoft.com/office/officeart/2005/8/layout/default"/>
    <dgm:cxn modelId="{B623F8F9-3C4E-4BD5-9851-8A3CC8C9EA12}" type="presParOf" srcId="{AFFA2E68-5C16-4267-B9BE-1A0B12FB5BBC}" destId="{FA28B14F-F2C6-4881-95F4-693E9AE5BF9C}" srcOrd="4" destOrd="0" presId="urn:microsoft.com/office/officeart/2005/8/layout/default"/>
    <dgm:cxn modelId="{D74B2EAF-3240-4774-9EC9-F78D367BA566}" type="presParOf" srcId="{AFFA2E68-5C16-4267-B9BE-1A0B12FB5BBC}" destId="{6264218C-2CCA-4FDA-B15B-863EA1EDEE24}" srcOrd="5" destOrd="0" presId="urn:microsoft.com/office/officeart/2005/8/layout/default"/>
    <dgm:cxn modelId="{6484E084-4777-4858-911B-D923E788D24A}" type="presParOf" srcId="{AFFA2E68-5C16-4267-B9BE-1A0B12FB5BBC}" destId="{50254F83-0920-4D59-B534-472956EE4E81}"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597BC5-542D-4FBD-82FD-9F9A6A0F2E4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500BFE24-0EC7-4657-B1DF-5625B18306CC}">
      <dgm:prSet phldrT="[Text]" custT="1"/>
      <dgm:spPr>
        <a:noFill/>
        <a:ln w="57150">
          <a:solidFill>
            <a:srgbClr val="ED694B"/>
          </a:solidFill>
        </a:ln>
      </dgm:spPr>
      <dgm:t>
        <a:bodyPr anchor="t"/>
        <a:lstStyle/>
        <a:p>
          <a:pPr algn="ctr">
            <a:spcBef>
              <a:spcPts val="600"/>
            </a:spcBef>
            <a:spcAft>
              <a:spcPts val="600"/>
            </a:spcAft>
          </a:pPr>
          <a:r>
            <a:rPr lang="en-GB" sz="1800" b="1" u="sng" dirty="0">
              <a:solidFill>
                <a:schemeClr val="tx1"/>
              </a:solidFill>
              <a:latin typeface="DIN-Light"/>
            </a:rPr>
            <a:t>Idea under development</a:t>
          </a:r>
        </a:p>
        <a:p>
          <a:pPr algn="ctr">
            <a:spcBef>
              <a:spcPts val="600"/>
            </a:spcBef>
            <a:spcAft>
              <a:spcPts val="600"/>
            </a:spcAft>
          </a:pPr>
          <a:endParaRPr lang="en-GB" sz="200" b="1" u="sng" dirty="0">
            <a:solidFill>
              <a:schemeClr val="tx1"/>
            </a:solidFill>
            <a:latin typeface="DIN-Light"/>
          </a:endParaRPr>
        </a:p>
        <a:p>
          <a:pPr algn="ctr">
            <a:spcBef>
              <a:spcPts val="600"/>
            </a:spcBef>
            <a:spcAft>
              <a:spcPts val="600"/>
            </a:spcAft>
          </a:pPr>
          <a:r>
            <a:rPr lang="en-GB" sz="1100" b="1" dirty="0">
              <a:solidFill>
                <a:schemeClr val="tx1"/>
              </a:solidFill>
              <a:effectLst/>
              <a:latin typeface="DIN-Light"/>
            </a:rPr>
            <a:t>Invite other representatives to encourage better understanding e.g. private care providers</a:t>
          </a:r>
        </a:p>
        <a:p>
          <a:pPr algn="ctr">
            <a:spcBef>
              <a:spcPts val="600"/>
            </a:spcBef>
            <a:spcAft>
              <a:spcPts val="600"/>
            </a:spcAft>
          </a:pPr>
          <a:endParaRPr lang="en-GB" sz="200" b="1" dirty="0">
            <a:solidFill>
              <a:schemeClr val="tx1"/>
            </a:solidFill>
            <a:effectLst/>
            <a:latin typeface="DIN-Light"/>
          </a:endParaRPr>
        </a:p>
        <a:p>
          <a:pPr algn="ctr">
            <a:spcBef>
              <a:spcPts val="600"/>
            </a:spcBef>
            <a:spcAft>
              <a:spcPts val="600"/>
            </a:spcAft>
          </a:pPr>
          <a:r>
            <a:rPr lang="en-GB" sz="1100" b="1" dirty="0">
              <a:solidFill>
                <a:schemeClr val="tx1"/>
              </a:solidFill>
              <a:effectLst/>
              <a:latin typeface="DIN-Light"/>
            </a:rPr>
            <a:t>Look into recruitment challenges: possible forums; staff groups; localities</a:t>
          </a:r>
        </a:p>
        <a:p>
          <a:pPr algn="ctr">
            <a:spcBef>
              <a:spcPts val="600"/>
            </a:spcBef>
            <a:spcAft>
              <a:spcPts val="600"/>
            </a:spcAft>
          </a:pPr>
          <a:endParaRPr lang="en-GB" sz="200" b="1" dirty="0">
            <a:solidFill>
              <a:schemeClr val="tx1"/>
            </a:solidFill>
            <a:effectLst/>
            <a:latin typeface="DIN-Light"/>
          </a:endParaRPr>
        </a:p>
        <a:p>
          <a:pPr algn="ctr">
            <a:spcBef>
              <a:spcPts val="600"/>
            </a:spcBef>
            <a:spcAft>
              <a:spcPts val="600"/>
            </a:spcAft>
          </a:pPr>
          <a:r>
            <a:rPr lang="en-GB" sz="1100" b="1" dirty="0">
              <a:solidFill>
                <a:schemeClr val="tx1"/>
              </a:solidFill>
              <a:effectLst/>
              <a:latin typeface="DIN-Light"/>
            </a:rPr>
            <a:t>What are the barriers/ solutions?</a:t>
          </a:r>
          <a:endParaRPr lang="en-GB" sz="1050" b="1" dirty="0">
            <a:solidFill>
              <a:schemeClr val="tx1"/>
            </a:solidFill>
            <a:effectLst/>
          </a:endParaRPr>
        </a:p>
        <a:p>
          <a:pPr algn="l">
            <a:spcBef>
              <a:spcPct val="0"/>
            </a:spcBef>
            <a:spcAft>
              <a:spcPct val="35000"/>
            </a:spcAft>
          </a:pPr>
          <a:endParaRPr lang="en-GB" sz="1050" dirty="0">
            <a:solidFill>
              <a:srgbClr val="FF3300"/>
            </a:solidFill>
          </a:endParaRPr>
        </a:p>
        <a:p>
          <a:pPr algn="l">
            <a:spcBef>
              <a:spcPct val="0"/>
            </a:spcBef>
            <a:spcAft>
              <a:spcPct val="35000"/>
            </a:spcAft>
          </a:pPr>
          <a:endParaRPr lang="en-GB" sz="1400" dirty="0">
            <a:solidFill>
              <a:srgbClr val="FF3300"/>
            </a:solidFill>
          </a:endParaRPr>
        </a:p>
        <a:p>
          <a:pPr algn="l">
            <a:spcBef>
              <a:spcPct val="0"/>
            </a:spcBef>
            <a:spcAft>
              <a:spcPct val="35000"/>
            </a:spcAft>
          </a:pPr>
          <a:endParaRPr lang="en-GB" sz="1400" dirty="0">
            <a:solidFill>
              <a:srgbClr val="FF3300"/>
            </a:solidFill>
          </a:endParaRPr>
        </a:p>
      </dgm:t>
    </dgm:pt>
    <dgm:pt modelId="{64ED116F-9E70-4F1A-8D94-9E10F076329D}" type="parTrans" cxnId="{44957F6C-3FF2-47F0-8321-56DF34DACACC}">
      <dgm:prSet/>
      <dgm:spPr/>
      <dgm:t>
        <a:bodyPr/>
        <a:lstStyle/>
        <a:p>
          <a:endParaRPr lang="en-GB">
            <a:solidFill>
              <a:schemeClr val="tx1"/>
            </a:solidFill>
          </a:endParaRPr>
        </a:p>
      </dgm:t>
    </dgm:pt>
    <dgm:pt modelId="{F64DE39B-8CCA-4AFF-AF50-87E647162BD0}" type="sibTrans" cxnId="{44957F6C-3FF2-47F0-8321-56DF34DACACC}">
      <dgm:prSet/>
      <dgm:spPr/>
      <dgm:t>
        <a:bodyPr/>
        <a:lstStyle/>
        <a:p>
          <a:endParaRPr lang="en-GB">
            <a:solidFill>
              <a:schemeClr val="tx1"/>
            </a:solidFill>
          </a:endParaRPr>
        </a:p>
      </dgm:t>
    </dgm:pt>
    <dgm:pt modelId="{9A02C9A7-3553-40BC-81DD-9F464B220EAD}">
      <dgm:prSet phldrT="[Text]" custT="1"/>
      <dgm:spPr>
        <a:noFill/>
        <a:ln w="57150">
          <a:solidFill>
            <a:srgbClr val="ED694B"/>
          </a:solidFill>
        </a:ln>
      </dgm:spPr>
      <dgm:t>
        <a:bodyPr anchor="t"/>
        <a:lstStyle/>
        <a:p>
          <a:pPr algn="ctr"/>
          <a:endParaRPr lang="en-GB" sz="500" b="1" u="sng" dirty="0">
            <a:solidFill>
              <a:schemeClr val="tx1"/>
            </a:solidFill>
            <a:latin typeface="DIN-Light"/>
          </a:endParaRPr>
        </a:p>
        <a:p>
          <a:pPr algn="ctr"/>
          <a:r>
            <a:rPr lang="en-GB" sz="1800" b="1" u="sng" dirty="0">
              <a:solidFill>
                <a:schemeClr val="tx1"/>
              </a:solidFill>
              <a:latin typeface="DIN-Light"/>
            </a:rPr>
            <a:t>What do we need to make it happen?</a:t>
          </a:r>
          <a:endParaRPr lang="en-GB" sz="1050" b="1" dirty="0">
            <a:solidFill>
              <a:schemeClr val="tx1"/>
            </a:solidFill>
          </a:endParaRPr>
        </a:p>
        <a:p>
          <a:pPr algn="ctr"/>
          <a:r>
            <a:rPr lang="en-GB" sz="1100" dirty="0">
              <a:solidFill>
                <a:schemeClr val="tx1"/>
              </a:solidFill>
              <a:latin typeface="DIN-Light"/>
            </a:rPr>
            <a:t>Systems that speak to each other</a:t>
          </a:r>
        </a:p>
        <a:p>
          <a:pPr algn="ctr"/>
          <a:r>
            <a:rPr lang="en-GB" sz="1100" dirty="0">
              <a:solidFill>
                <a:schemeClr val="tx1"/>
              </a:solidFill>
              <a:latin typeface="DIN-Light"/>
            </a:rPr>
            <a:t>The individual do their own case management: knowledge of health and wellbeing</a:t>
          </a:r>
        </a:p>
        <a:p>
          <a:pPr algn="ctr"/>
          <a:r>
            <a:rPr lang="en-GB" sz="1100" dirty="0">
              <a:solidFill>
                <a:schemeClr val="tx1"/>
              </a:solidFill>
              <a:latin typeface="DIN-Light"/>
            </a:rPr>
            <a:t>Addressing the gap in resources and home assessment need to be more focused</a:t>
          </a:r>
        </a:p>
      </dgm:t>
    </dgm:pt>
    <dgm:pt modelId="{58C174F8-6102-4223-98FE-922AAD9986B7}" type="parTrans" cxnId="{770402F1-0A1D-418E-A261-A96AA3CC2B94}">
      <dgm:prSet/>
      <dgm:spPr/>
      <dgm:t>
        <a:bodyPr/>
        <a:lstStyle/>
        <a:p>
          <a:endParaRPr lang="en-GB">
            <a:solidFill>
              <a:schemeClr val="tx1"/>
            </a:solidFill>
          </a:endParaRPr>
        </a:p>
      </dgm:t>
    </dgm:pt>
    <dgm:pt modelId="{D66863E3-B921-411C-A9BE-AECEA8FFD208}" type="sibTrans" cxnId="{770402F1-0A1D-418E-A261-A96AA3CC2B94}">
      <dgm:prSet/>
      <dgm:spPr/>
      <dgm:t>
        <a:bodyPr/>
        <a:lstStyle/>
        <a:p>
          <a:endParaRPr lang="en-GB">
            <a:solidFill>
              <a:schemeClr val="tx1"/>
            </a:solidFill>
          </a:endParaRPr>
        </a:p>
      </dgm:t>
    </dgm:pt>
    <dgm:pt modelId="{6EA57465-AF7F-47B7-9729-F4BC8DCA9ACF}">
      <dgm:prSet phldrT="[Text]" custT="1"/>
      <dgm:spPr>
        <a:noFill/>
        <a:ln w="57150">
          <a:solidFill>
            <a:srgbClr val="ED694B"/>
          </a:solidFill>
        </a:ln>
      </dgm:spPr>
      <dgm:t>
        <a:bodyPr anchor="t"/>
        <a:lstStyle/>
        <a:p>
          <a:pPr algn="ctr"/>
          <a:endParaRPr lang="en-GB" sz="500" b="1" u="sng" dirty="0">
            <a:solidFill>
              <a:schemeClr val="tx1"/>
            </a:solidFill>
            <a:latin typeface="DIN-Light"/>
          </a:endParaRPr>
        </a:p>
        <a:p>
          <a:pPr algn="ctr"/>
          <a:r>
            <a:rPr lang="en-GB" sz="1800" b="1" u="sng" dirty="0">
              <a:solidFill>
                <a:schemeClr val="tx1"/>
              </a:solidFill>
              <a:latin typeface="DIN-Light"/>
            </a:rPr>
            <a:t>Skills and capacity</a:t>
          </a:r>
          <a:endParaRPr lang="en-GB" sz="1100" b="1" dirty="0">
            <a:solidFill>
              <a:schemeClr val="tx1"/>
            </a:solidFill>
          </a:endParaRPr>
        </a:p>
        <a:p>
          <a:pPr algn="ctr"/>
          <a:r>
            <a:rPr lang="en-GB" sz="1100" dirty="0">
              <a:solidFill>
                <a:schemeClr val="tx1"/>
              </a:solidFill>
              <a:latin typeface="DIN-Light"/>
            </a:rPr>
            <a:t>Knowledge around </a:t>
          </a:r>
          <a:r>
            <a:rPr lang="en-GB" sz="1100" dirty="0" err="1">
              <a:solidFill>
                <a:schemeClr val="tx1"/>
              </a:solidFill>
              <a:latin typeface="DIN-Light"/>
            </a:rPr>
            <a:t>DToC</a:t>
          </a:r>
          <a:endParaRPr lang="en-GB" sz="1100" dirty="0">
            <a:solidFill>
              <a:schemeClr val="tx1"/>
            </a:solidFill>
            <a:latin typeface="DIN-Light"/>
          </a:endParaRPr>
        </a:p>
        <a:p>
          <a:pPr algn="ctr"/>
          <a:r>
            <a:rPr lang="en-GB" sz="1100" dirty="0">
              <a:solidFill>
                <a:schemeClr val="tx1"/>
              </a:solidFill>
              <a:latin typeface="DIN-Light"/>
            </a:rPr>
            <a:t>Junior Doctors supported to allow discharge- if a medical professional is able to take responsibility in the community, patients should also be allowed – joint discharge</a:t>
          </a:r>
        </a:p>
        <a:p>
          <a:pPr algn="l"/>
          <a:endParaRPr lang="en-GB" sz="1400" b="0" dirty="0">
            <a:solidFill>
              <a:schemeClr val="tx1"/>
            </a:solidFill>
          </a:endParaRPr>
        </a:p>
        <a:p>
          <a:pPr algn="l"/>
          <a:endParaRPr lang="en-GB" sz="1400" b="0" dirty="0">
            <a:solidFill>
              <a:schemeClr val="tx1"/>
            </a:solidFill>
          </a:endParaRPr>
        </a:p>
      </dgm:t>
    </dgm:pt>
    <dgm:pt modelId="{B4B7A843-7DA1-4D9C-8BCB-809BAB79ED56}" type="parTrans" cxnId="{BE466DCB-39DE-457E-933D-F96D57A675C1}">
      <dgm:prSet/>
      <dgm:spPr/>
      <dgm:t>
        <a:bodyPr/>
        <a:lstStyle/>
        <a:p>
          <a:endParaRPr lang="en-GB">
            <a:solidFill>
              <a:schemeClr val="tx1"/>
            </a:solidFill>
          </a:endParaRPr>
        </a:p>
      </dgm:t>
    </dgm:pt>
    <dgm:pt modelId="{5179590D-B09B-492B-832A-CFE6DC5EDBFA}" type="sibTrans" cxnId="{BE466DCB-39DE-457E-933D-F96D57A675C1}">
      <dgm:prSet/>
      <dgm:spPr/>
      <dgm:t>
        <a:bodyPr/>
        <a:lstStyle/>
        <a:p>
          <a:endParaRPr lang="en-GB">
            <a:solidFill>
              <a:schemeClr val="tx1"/>
            </a:solidFill>
          </a:endParaRPr>
        </a:p>
      </dgm:t>
    </dgm:pt>
    <dgm:pt modelId="{3DC3E756-E7C8-44DF-AE39-55DC831DD070}">
      <dgm:prSet phldrT="[Text]" custT="1"/>
      <dgm:spPr>
        <a:noFill/>
        <a:ln w="57150">
          <a:solidFill>
            <a:srgbClr val="ED694B"/>
          </a:solidFill>
        </a:ln>
      </dgm:spPr>
      <dgm:t>
        <a:bodyPr anchor="t"/>
        <a:lstStyle/>
        <a:p>
          <a:pPr algn="ctr"/>
          <a:r>
            <a:rPr lang="en-GB" sz="1800" b="1" u="sng" dirty="0">
              <a:solidFill>
                <a:schemeClr val="tx1"/>
              </a:solidFill>
              <a:latin typeface="DIN-Light"/>
            </a:rPr>
            <a:t>Very next steps</a:t>
          </a:r>
        </a:p>
        <a:p>
          <a:pPr algn="ctr"/>
          <a:r>
            <a:rPr lang="en-GB" sz="1100" dirty="0">
              <a:solidFill>
                <a:schemeClr val="tx1"/>
              </a:solidFill>
              <a:latin typeface="DIN-Light"/>
            </a:rPr>
            <a:t>Look at the root cause</a:t>
          </a:r>
        </a:p>
        <a:p>
          <a:pPr algn="ctr"/>
          <a:r>
            <a:rPr lang="en-GB" sz="1100" dirty="0">
              <a:solidFill>
                <a:schemeClr val="tx1"/>
              </a:solidFill>
              <a:latin typeface="DIN-Light"/>
            </a:rPr>
            <a:t>Communication around </a:t>
          </a:r>
          <a:r>
            <a:rPr lang="en-GB" sz="1100" dirty="0" err="1">
              <a:solidFill>
                <a:schemeClr val="tx1"/>
              </a:solidFill>
              <a:latin typeface="DIN-Light"/>
            </a:rPr>
            <a:t>DToC</a:t>
          </a:r>
          <a:endParaRPr lang="en-GB" sz="1100" dirty="0">
            <a:solidFill>
              <a:schemeClr val="tx1"/>
            </a:solidFill>
            <a:latin typeface="DIN-Light"/>
          </a:endParaRPr>
        </a:p>
        <a:p>
          <a:pPr algn="ctr"/>
          <a:r>
            <a:rPr lang="en-GB" sz="1100" dirty="0">
              <a:solidFill>
                <a:schemeClr val="tx1"/>
              </a:solidFill>
              <a:latin typeface="DIN-Light"/>
            </a:rPr>
            <a:t>Communication with wider sector</a:t>
          </a:r>
        </a:p>
        <a:p>
          <a:pPr algn="l"/>
          <a:endParaRPr lang="en-GB" sz="1200" b="0" dirty="0">
            <a:solidFill>
              <a:schemeClr val="tx1"/>
            </a:solidFill>
          </a:endParaRPr>
        </a:p>
        <a:p>
          <a:pPr algn="l"/>
          <a:endParaRPr lang="en-GB" sz="1200" b="0" dirty="0">
            <a:solidFill>
              <a:schemeClr val="tx1"/>
            </a:solidFill>
          </a:endParaRPr>
        </a:p>
        <a:p>
          <a:pPr algn="l"/>
          <a:endParaRPr lang="en-GB" sz="1200" b="0" dirty="0">
            <a:solidFill>
              <a:schemeClr val="tx1"/>
            </a:solidFill>
          </a:endParaRPr>
        </a:p>
        <a:p>
          <a:pPr algn="l"/>
          <a:endParaRPr lang="en-GB" sz="1200" b="0" dirty="0">
            <a:solidFill>
              <a:schemeClr val="tx1"/>
            </a:solidFill>
          </a:endParaRPr>
        </a:p>
      </dgm:t>
    </dgm:pt>
    <dgm:pt modelId="{51ECE608-2169-4D6E-B45F-343947B42F0E}" type="parTrans" cxnId="{04AC4341-4D8B-4FF5-B808-CC5F625E2896}">
      <dgm:prSet/>
      <dgm:spPr/>
      <dgm:t>
        <a:bodyPr/>
        <a:lstStyle/>
        <a:p>
          <a:endParaRPr lang="en-GB">
            <a:solidFill>
              <a:schemeClr val="tx1"/>
            </a:solidFill>
          </a:endParaRPr>
        </a:p>
      </dgm:t>
    </dgm:pt>
    <dgm:pt modelId="{8BCDDF79-8246-44CF-8DEA-B5F4351EFDCE}" type="sibTrans" cxnId="{04AC4341-4D8B-4FF5-B808-CC5F625E2896}">
      <dgm:prSet/>
      <dgm:spPr/>
      <dgm:t>
        <a:bodyPr/>
        <a:lstStyle/>
        <a:p>
          <a:endParaRPr lang="en-GB">
            <a:solidFill>
              <a:schemeClr val="tx1"/>
            </a:solidFill>
          </a:endParaRPr>
        </a:p>
      </dgm:t>
    </dgm:pt>
    <dgm:pt modelId="{AFFA2E68-5C16-4267-B9BE-1A0B12FB5BBC}" type="pres">
      <dgm:prSet presAssocID="{87597BC5-542D-4FBD-82FD-9F9A6A0F2E45}" presName="diagram" presStyleCnt="0">
        <dgm:presLayoutVars>
          <dgm:dir/>
          <dgm:resizeHandles val="exact"/>
        </dgm:presLayoutVars>
      </dgm:prSet>
      <dgm:spPr/>
      <dgm:t>
        <a:bodyPr/>
        <a:lstStyle/>
        <a:p>
          <a:endParaRPr lang="en-US"/>
        </a:p>
      </dgm:t>
    </dgm:pt>
    <dgm:pt modelId="{342F7C37-90A4-4718-B432-82A01BDDABFF}" type="pres">
      <dgm:prSet presAssocID="{500BFE24-0EC7-4657-B1DF-5625B18306CC}" presName="node" presStyleLbl="node1" presStyleIdx="0" presStyleCnt="4">
        <dgm:presLayoutVars>
          <dgm:bulletEnabled val="1"/>
        </dgm:presLayoutVars>
      </dgm:prSet>
      <dgm:spPr/>
      <dgm:t>
        <a:bodyPr/>
        <a:lstStyle/>
        <a:p>
          <a:endParaRPr lang="en-US"/>
        </a:p>
      </dgm:t>
    </dgm:pt>
    <dgm:pt modelId="{486391C9-C404-4A86-9496-8AA18FAEC8DE}" type="pres">
      <dgm:prSet presAssocID="{F64DE39B-8CCA-4AFF-AF50-87E647162BD0}" presName="sibTrans" presStyleCnt="0"/>
      <dgm:spPr/>
    </dgm:pt>
    <dgm:pt modelId="{3CEA6106-6DB8-4AB5-9ACE-E2BF3333D38C}" type="pres">
      <dgm:prSet presAssocID="{9A02C9A7-3553-40BC-81DD-9F464B220EAD}" presName="node" presStyleLbl="node1" presStyleIdx="1" presStyleCnt="4">
        <dgm:presLayoutVars>
          <dgm:bulletEnabled val="1"/>
        </dgm:presLayoutVars>
      </dgm:prSet>
      <dgm:spPr/>
      <dgm:t>
        <a:bodyPr/>
        <a:lstStyle/>
        <a:p>
          <a:endParaRPr lang="en-US"/>
        </a:p>
      </dgm:t>
    </dgm:pt>
    <dgm:pt modelId="{1AE206B8-6B1E-4241-B47E-E25D2DEBE828}" type="pres">
      <dgm:prSet presAssocID="{D66863E3-B921-411C-A9BE-AECEA8FFD208}" presName="sibTrans" presStyleCnt="0"/>
      <dgm:spPr/>
    </dgm:pt>
    <dgm:pt modelId="{FA28B14F-F2C6-4881-95F4-693E9AE5BF9C}" type="pres">
      <dgm:prSet presAssocID="{6EA57465-AF7F-47B7-9729-F4BC8DCA9ACF}" presName="node" presStyleLbl="node1" presStyleIdx="2" presStyleCnt="4">
        <dgm:presLayoutVars>
          <dgm:bulletEnabled val="1"/>
        </dgm:presLayoutVars>
      </dgm:prSet>
      <dgm:spPr/>
      <dgm:t>
        <a:bodyPr/>
        <a:lstStyle/>
        <a:p>
          <a:endParaRPr lang="en-US"/>
        </a:p>
      </dgm:t>
    </dgm:pt>
    <dgm:pt modelId="{6264218C-2CCA-4FDA-B15B-863EA1EDEE24}" type="pres">
      <dgm:prSet presAssocID="{5179590D-B09B-492B-832A-CFE6DC5EDBFA}" presName="sibTrans" presStyleCnt="0"/>
      <dgm:spPr/>
    </dgm:pt>
    <dgm:pt modelId="{50254F83-0920-4D59-B534-472956EE4E81}" type="pres">
      <dgm:prSet presAssocID="{3DC3E756-E7C8-44DF-AE39-55DC831DD070}" presName="node" presStyleLbl="node1" presStyleIdx="3" presStyleCnt="4">
        <dgm:presLayoutVars>
          <dgm:bulletEnabled val="1"/>
        </dgm:presLayoutVars>
      </dgm:prSet>
      <dgm:spPr/>
      <dgm:t>
        <a:bodyPr/>
        <a:lstStyle/>
        <a:p>
          <a:endParaRPr lang="en-US"/>
        </a:p>
      </dgm:t>
    </dgm:pt>
  </dgm:ptLst>
  <dgm:cxnLst>
    <dgm:cxn modelId="{32026509-B328-472E-81F8-439EDAE529D8}" type="presOf" srcId="{9A02C9A7-3553-40BC-81DD-9F464B220EAD}" destId="{3CEA6106-6DB8-4AB5-9ACE-E2BF3333D38C}" srcOrd="0" destOrd="0" presId="urn:microsoft.com/office/officeart/2005/8/layout/default"/>
    <dgm:cxn modelId="{44957F6C-3FF2-47F0-8321-56DF34DACACC}" srcId="{87597BC5-542D-4FBD-82FD-9F9A6A0F2E45}" destId="{500BFE24-0EC7-4657-B1DF-5625B18306CC}" srcOrd="0" destOrd="0" parTransId="{64ED116F-9E70-4F1A-8D94-9E10F076329D}" sibTransId="{F64DE39B-8CCA-4AFF-AF50-87E647162BD0}"/>
    <dgm:cxn modelId="{439AE15A-48D9-4CE1-AF76-D328EEA5E176}" type="presOf" srcId="{3DC3E756-E7C8-44DF-AE39-55DC831DD070}" destId="{50254F83-0920-4D59-B534-472956EE4E81}" srcOrd="0" destOrd="0" presId="urn:microsoft.com/office/officeart/2005/8/layout/default"/>
    <dgm:cxn modelId="{9F52348F-9DA4-4C61-8E8C-7C6CC7C3F03A}" type="presOf" srcId="{6EA57465-AF7F-47B7-9729-F4BC8DCA9ACF}" destId="{FA28B14F-F2C6-4881-95F4-693E9AE5BF9C}" srcOrd="0" destOrd="0" presId="urn:microsoft.com/office/officeart/2005/8/layout/default"/>
    <dgm:cxn modelId="{AADC30E2-2510-4CA3-BA1C-C1161D7E6AEF}" type="presOf" srcId="{500BFE24-0EC7-4657-B1DF-5625B18306CC}" destId="{342F7C37-90A4-4718-B432-82A01BDDABFF}" srcOrd="0" destOrd="0" presId="urn:microsoft.com/office/officeart/2005/8/layout/default"/>
    <dgm:cxn modelId="{770402F1-0A1D-418E-A261-A96AA3CC2B94}" srcId="{87597BC5-542D-4FBD-82FD-9F9A6A0F2E45}" destId="{9A02C9A7-3553-40BC-81DD-9F464B220EAD}" srcOrd="1" destOrd="0" parTransId="{58C174F8-6102-4223-98FE-922AAD9986B7}" sibTransId="{D66863E3-B921-411C-A9BE-AECEA8FFD208}"/>
    <dgm:cxn modelId="{BE466DCB-39DE-457E-933D-F96D57A675C1}" srcId="{87597BC5-542D-4FBD-82FD-9F9A6A0F2E45}" destId="{6EA57465-AF7F-47B7-9729-F4BC8DCA9ACF}" srcOrd="2" destOrd="0" parTransId="{B4B7A843-7DA1-4D9C-8BCB-809BAB79ED56}" sibTransId="{5179590D-B09B-492B-832A-CFE6DC5EDBFA}"/>
    <dgm:cxn modelId="{859B0A59-2A65-423B-BE7B-EDFEA7EBE277}" type="presOf" srcId="{87597BC5-542D-4FBD-82FD-9F9A6A0F2E45}" destId="{AFFA2E68-5C16-4267-B9BE-1A0B12FB5BBC}" srcOrd="0" destOrd="0" presId="urn:microsoft.com/office/officeart/2005/8/layout/default"/>
    <dgm:cxn modelId="{04AC4341-4D8B-4FF5-B808-CC5F625E2896}" srcId="{87597BC5-542D-4FBD-82FD-9F9A6A0F2E45}" destId="{3DC3E756-E7C8-44DF-AE39-55DC831DD070}" srcOrd="3" destOrd="0" parTransId="{51ECE608-2169-4D6E-B45F-343947B42F0E}" sibTransId="{8BCDDF79-8246-44CF-8DEA-B5F4351EFDCE}"/>
    <dgm:cxn modelId="{96BC3306-3CBD-4409-B13E-74BCF26D0B5C}" type="presParOf" srcId="{AFFA2E68-5C16-4267-B9BE-1A0B12FB5BBC}" destId="{342F7C37-90A4-4718-B432-82A01BDDABFF}" srcOrd="0" destOrd="0" presId="urn:microsoft.com/office/officeart/2005/8/layout/default"/>
    <dgm:cxn modelId="{6D001FC7-330A-4093-BBAA-A4754E131B62}" type="presParOf" srcId="{AFFA2E68-5C16-4267-B9BE-1A0B12FB5BBC}" destId="{486391C9-C404-4A86-9496-8AA18FAEC8DE}" srcOrd="1" destOrd="0" presId="urn:microsoft.com/office/officeart/2005/8/layout/default"/>
    <dgm:cxn modelId="{9379ABAA-6514-4A6D-9478-9196AB687D46}" type="presParOf" srcId="{AFFA2E68-5C16-4267-B9BE-1A0B12FB5BBC}" destId="{3CEA6106-6DB8-4AB5-9ACE-E2BF3333D38C}" srcOrd="2" destOrd="0" presId="urn:microsoft.com/office/officeart/2005/8/layout/default"/>
    <dgm:cxn modelId="{68D006BE-C081-4ED2-8F31-4CE420E70193}" type="presParOf" srcId="{AFFA2E68-5C16-4267-B9BE-1A0B12FB5BBC}" destId="{1AE206B8-6B1E-4241-B47E-E25D2DEBE828}" srcOrd="3" destOrd="0" presId="urn:microsoft.com/office/officeart/2005/8/layout/default"/>
    <dgm:cxn modelId="{B623F8F9-3C4E-4BD5-9851-8A3CC8C9EA12}" type="presParOf" srcId="{AFFA2E68-5C16-4267-B9BE-1A0B12FB5BBC}" destId="{FA28B14F-F2C6-4881-95F4-693E9AE5BF9C}" srcOrd="4" destOrd="0" presId="urn:microsoft.com/office/officeart/2005/8/layout/default"/>
    <dgm:cxn modelId="{D74B2EAF-3240-4774-9EC9-F78D367BA566}" type="presParOf" srcId="{AFFA2E68-5C16-4267-B9BE-1A0B12FB5BBC}" destId="{6264218C-2CCA-4FDA-B15B-863EA1EDEE24}" srcOrd="5" destOrd="0" presId="urn:microsoft.com/office/officeart/2005/8/layout/default"/>
    <dgm:cxn modelId="{6484E084-4777-4858-911B-D923E788D24A}" type="presParOf" srcId="{AFFA2E68-5C16-4267-B9BE-1A0B12FB5BBC}" destId="{50254F83-0920-4D59-B534-472956EE4E81}"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597BC5-542D-4FBD-82FD-9F9A6A0F2E4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500BFE24-0EC7-4657-B1DF-5625B18306CC}">
      <dgm:prSet phldrT="[Text]" custT="1"/>
      <dgm:spPr>
        <a:noFill/>
        <a:ln w="57150">
          <a:solidFill>
            <a:srgbClr val="ED694B"/>
          </a:solidFill>
        </a:ln>
      </dgm:spPr>
      <dgm:t>
        <a:bodyPr anchor="ctr"/>
        <a:lstStyle/>
        <a:p>
          <a:pPr algn="ctr"/>
          <a:r>
            <a:rPr lang="en-GB" sz="1800" b="1" u="sng" dirty="0">
              <a:solidFill>
                <a:schemeClr val="tx1"/>
              </a:solidFill>
              <a:latin typeface="DIN-Light"/>
            </a:rPr>
            <a:t>Idea under development</a:t>
          </a:r>
          <a:endParaRPr lang="en-GB" sz="1050" b="1" u="sng" dirty="0">
            <a:solidFill>
              <a:schemeClr val="tx1"/>
            </a:solidFill>
            <a:latin typeface="DIN-Light"/>
          </a:endParaRPr>
        </a:p>
        <a:p>
          <a:pPr algn="ctr"/>
          <a:r>
            <a:rPr lang="en-GB" sz="1400" b="1" u="none" dirty="0">
              <a:solidFill>
                <a:schemeClr val="tx1"/>
              </a:solidFill>
              <a:effectLst/>
              <a:latin typeface="DIN-Light"/>
            </a:rPr>
            <a:t>Embed community connectivity within hospital settings and primary care</a:t>
          </a:r>
        </a:p>
        <a:p>
          <a:pPr algn="ctr"/>
          <a:endParaRPr lang="en-GB" sz="1400" b="1" u="none" dirty="0">
            <a:solidFill>
              <a:schemeClr val="tx1"/>
            </a:solidFill>
            <a:effectLst/>
            <a:latin typeface="DIN-Light"/>
          </a:endParaRPr>
        </a:p>
        <a:p>
          <a:pPr algn="ctr"/>
          <a:r>
            <a:rPr lang="en-GB" sz="1400" b="1" u="none" dirty="0">
              <a:solidFill>
                <a:schemeClr val="tx1"/>
              </a:solidFill>
              <a:effectLst/>
              <a:latin typeface="DIN-Light"/>
            </a:rPr>
            <a:t>Challenging risk adverse practice</a:t>
          </a:r>
        </a:p>
      </dgm:t>
    </dgm:pt>
    <dgm:pt modelId="{64ED116F-9E70-4F1A-8D94-9E10F076329D}" type="parTrans" cxnId="{44957F6C-3FF2-47F0-8321-56DF34DACACC}">
      <dgm:prSet/>
      <dgm:spPr/>
      <dgm:t>
        <a:bodyPr/>
        <a:lstStyle/>
        <a:p>
          <a:endParaRPr lang="en-GB">
            <a:solidFill>
              <a:schemeClr val="tx1"/>
            </a:solidFill>
          </a:endParaRPr>
        </a:p>
      </dgm:t>
    </dgm:pt>
    <dgm:pt modelId="{F64DE39B-8CCA-4AFF-AF50-87E647162BD0}" type="sibTrans" cxnId="{44957F6C-3FF2-47F0-8321-56DF34DACACC}">
      <dgm:prSet/>
      <dgm:spPr/>
      <dgm:t>
        <a:bodyPr/>
        <a:lstStyle/>
        <a:p>
          <a:endParaRPr lang="en-GB">
            <a:solidFill>
              <a:schemeClr val="tx1"/>
            </a:solidFill>
          </a:endParaRPr>
        </a:p>
      </dgm:t>
    </dgm:pt>
    <dgm:pt modelId="{9A02C9A7-3553-40BC-81DD-9F464B220EAD}">
      <dgm:prSet phldrT="[Text]" custT="1"/>
      <dgm:spPr>
        <a:noFill/>
        <a:ln w="57150">
          <a:solidFill>
            <a:srgbClr val="ED694B"/>
          </a:solidFill>
        </a:ln>
      </dgm:spPr>
      <dgm:t>
        <a:bodyPr anchor="t"/>
        <a:lstStyle/>
        <a:p>
          <a:pPr algn="ctr"/>
          <a:endParaRPr lang="en-GB" sz="400" b="1" u="sng" dirty="0">
            <a:solidFill>
              <a:schemeClr val="tx1"/>
            </a:solidFill>
            <a:latin typeface="DIN-Light"/>
          </a:endParaRPr>
        </a:p>
        <a:p>
          <a:pPr algn="ctr"/>
          <a:r>
            <a:rPr lang="en-GB" sz="1400" b="1" u="sng" dirty="0">
              <a:solidFill>
                <a:schemeClr val="tx1"/>
              </a:solidFill>
              <a:latin typeface="DIN-Light"/>
            </a:rPr>
            <a:t>What do we need to make it happen?</a:t>
          </a:r>
        </a:p>
        <a:p>
          <a:pPr algn="ctr"/>
          <a:endParaRPr lang="en-GB" sz="500" b="1" dirty="0">
            <a:solidFill>
              <a:schemeClr val="tx1"/>
            </a:solidFill>
          </a:endParaRPr>
        </a:p>
        <a:p>
          <a:pPr algn="ctr"/>
          <a:r>
            <a:rPr lang="en-GB" sz="1100" dirty="0">
              <a:solidFill>
                <a:schemeClr val="tx1"/>
              </a:solidFill>
              <a:latin typeface="DIN-Light"/>
            </a:rPr>
            <a:t>Continued/ increased funding for community voluntary sector communications and engagement</a:t>
          </a:r>
        </a:p>
        <a:p>
          <a:pPr algn="ctr"/>
          <a:r>
            <a:rPr lang="en-GB" sz="1100" dirty="0">
              <a:solidFill>
                <a:schemeClr val="tx1"/>
              </a:solidFill>
              <a:latin typeface="DIN-Light"/>
            </a:rPr>
            <a:t>Improve shared working practices</a:t>
          </a:r>
        </a:p>
        <a:p>
          <a:pPr algn="ctr"/>
          <a:r>
            <a:rPr lang="en-GB" sz="1100" dirty="0">
              <a:solidFill>
                <a:schemeClr val="tx1"/>
              </a:solidFill>
              <a:latin typeface="DIN-Light"/>
            </a:rPr>
            <a:t>Culture change</a:t>
          </a:r>
        </a:p>
      </dgm:t>
    </dgm:pt>
    <dgm:pt modelId="{58C174F8-6102-4223-98FE-922AAD9986B7}" type="parTrans" cxnId="{770402F1-0A1D-418E-A261-A96AA3CC2B94}">
      <dgm:prSet/>
      <dgm:spPr/>
      <dgm:t>
        <a:bodyPr/>
        <a:lstStyle/>
        <a:p>
          <a:endParaRPr lang="en-GB">
            <a:solidFill>
              <a:schemeClr val="tx1"/>
            </a:solidFill>
          </a:endParaRPr>
        </a:p>
      </dgm:t>
    </dgm:pt>
    <dgm:pt modelId="{D66863E3-B921-411C-A9BE-AECEA8FFD208}" type="sibTrans" cxnId="{770402F1-0A1D-418E-A261-A96AA3CC2B94}">
      <dgm:prSet/>
      <dgm:spPr/>
      <dgm:t>
        <a:bodyPr/>
        <a:lstStyle/>
        <a:p>
          <a:endParaRPr lang="en-GB">
            <a:solidFill>
              <a:schemeClr val="tx1"/>
            </a:solidFill>
          </a:endParaRPr>
        </a:p>
      </dgm:t>
    </dgm:pt>
    <dgm:pt modelId="{6EA57465-AF7F-47B7-9729-F4BC8DCA9ACF}">
      <dgm:prSet phldrT="[Text]" custT="1"/>
      <dgm:spPr>
        <a:noFill/>
        <a:ln w="57150">
          <a:solidFill>
            <a:srgbClr val="ED694B"/>
          </a:solidFill>
        </a:ln>
      </dgm:spPr>
      <dgm:t>
        <a:bodyPr anchor="t"/>
        <a:lstStyle/>
        <a:p>
          <a:pPr algn="ctr"/>
          <a:r>
            <a:rPr lang="en-GB" sz="1800" b="1" u="sng" dirty="0">
              <a:solidFill>
                <a:schemeClr val="tx1"/>
              </a:solidFill>
              <a:latin typeface="DIN-Light"/>
            </a:rPr>
            <a:t>Skills and capacity</a:t>
          </a:r>
        </a:p>
        <a:p>
          <a:pPr algn="ctr"/>
          <a:endParaRPr lang="en-GB" sz="600" b="1" dirty="0">
            <a:solidFill>
              <a:schemeClr val="tx1"/>
            </a:solidFill>
          </a:endParaRPr>
        </a:p>
        <a:p>
          <a:pPr algn="ctr"/>
          <a:r>
            <a:rPr lang="en-GB" sz="1200" dirty="0">
              <a:solidFill>
                <a:schemeClr val="tx1"/>
              </a:solidFill>
              <a:latin typeface="DIN-Light"/>
            </a:rPr>
            <a:t>Online service directories</a:t>
          </a:r>
        </a:p>
        <a:p>
          <a:pPr algn="ctr"/>
          <a:r>
            <a:rPr lang="en-GB" sz="1200" dirty="0">
              <a:solidFill>
                <a:schemeClr val="tx1"/>
              </a:solidFill>
              <a:latin typeface="DIN-Light"/>
            </a:rPr>
            <a:t>CVS’s</a:t>
          </a:r>
        </a:p>
        <a:p>
          <a:pPr algn="ctr"/>
          <a:r>
            <a:rPr lang="en-GB" sz="1200" dirty="0">
              <a:solidFill>
                <a:schemeClr val="tx1"/>
              </a:solidFill>
              <a:latin typeface="DIN-Light"/>
            </a:rPr>
            <a:t>Community together surgeries </a:t>
          </a:r>
        </a:p>
      </dgm:t>
    </dgm:pt>
    <dgm:pt modelId="{B4B7A843-7DA1-4D9C-8BCB-809BAB79ED56}" type="parTrans" cxnId="{BE466DCB-39DE-457E-933D-F96D57A675C1}">
      <dgm:prSet/>
      <dgm:spPr/>
      <dgm:t>
        <a:bodyPr/>
        <a:lstStyle/>
        <a:p>
          <a:endParaRPr lang="en-GB">
            <a:solidFill>
              <a:schemeClr val="tx1"/>
            </a:solidFill>
          </a:endParaRPr>
        </a:p>
      </dgm:t>
    </dgm:pt>
    <dgm:pt modelId="{5179590D-B09B-492B-832A-CFE6DC5EDBFA}" type="sibTrans" cxnId="{BE466DCB-39DE-457E-933D-F96D57A675C1}">
      <dgm:prSet/>
      <dgm:spPr/>
      <dgm:t>
        <a:bodyPr/>
        <a:lstStyle/>
        <a:p>
          <a:endParaRPr lang="en-GB">
            <a:solidFill>
              <a:schemeClr val="tx1"/>
            </a:solidFill>
          </a:endParaRPr>
        </a:p>
      </dgm:t>
    </dgm:pt>
    <dgm:pt modelId="{3DC3E756-E7C8-44DF-AE39-55DC831DD070}">
      <dgm:prSet phldrT="[Text]" custT="1"/>
      <dgm:spPr>
        <a:noFill/>
        <a:ln w="57150">
          <a:solidFill>
            <a:srgbClr val="ED694B"/>
          </a:solidFill>
        </a:ln>
      </dgm:spPr>
      <dgm:t>
        <a:bodyPr anchor="t"/>
        <a:lstStyle/>
        <a:p>
          <a:pPr algn="ctr"/>
          <a:endParaRPr lang="en-GB" sz="400" b="1" u="sng" dirty="0">
            <a:solidFill>
              <a:schemeClr val="tx1"/>
            </a:solidFill>
            <a:latin typeface="DIN-Light"/>
          </a:endParaRPr>
        </a:p>
        <a:p>
          <a:pPr algn="ctr"/>
          <a:r>
            <a:rPr lang="en-GB" sz="1800" b="1" u="sng" dirty="0">
              <a:solidFill>
                <a:schemeClr val="tx1"/>
              </a:solidFill>
              <a:latin typeface="DIN-Light"/>
            </a:rPr>
            <a:t>Very next steps</a:t>
          </a:r>
          <a:endParaRPr lang="en-GB" sz="700" b="1" dirty="0">
            <a:solidFill>
              <a:schemeClr val="tx1"/>
            </a:solidFill>
          </a:endParaRPr>
        </a:p>
        <a:p>
          <a:pPr algn="ctr"/>
          <a:r>
            <a:rPr lang="en-GB" sz="1200" dirty="0">
              <a:solidFill>
                <a:schemeClr val="tx1"/>
              </a:solidFill>
              <a:latin typeface="DIN-Light"/>
            </a:rPr>
            <a:t>Invite other representatives to encourage better understanding e.g. private care providers</a:t>
          </a:r>
        </a:p>
        <a:p>
          <a:pPr algn="ctr"/>
          <a:r>
            <a:rPr lang="en-GB" sz="1200" dirty="0">
              <a:solidFill>
                <a:schemeClr val="tx1"/>
              </a:solidFill>
              <a:latin typeface="DIN-Light"/>
            </a:rPr>
            <a:t>Look into recruitment challenges: possible forums; staff groups; localities</a:t>
          </a:r>
        </a:p>
        <a:p>
          <a:pPr algn="ctr"/>
          <a:r>
            <a:rPr lang="en-GB" sz="1200" dirty="0">
              <a:solidFill>
                <a:schemeClr val="tx1"/>
              </a:solidFill>
              <a:latin typeface="DIN-Light"/>
            </a:rPr>
            <a:t>What are the barriers/ solutions?</a:t>
          </a:r>
        </a:p>
        <a:p>
          <a:pPr algn="l"/>
          <a:endParaRPr lang="en-GB" sz="1400" b="0" dirty="0">
            <a:solidFill>
              <a:schemeClr val="tx1"/>
            </a:solidFill>
          </a:endParaRPr>
        </a:p>
        <a:p>
          <a:pPr algn="l"/>
          <a:endParaRPr lang="en-GB" sz="1400" b="0" dirty="0">
            <a:solidFill>
              <a:schemeClr val="tx1"/>
            </a:solidFill>
          </a:endParaRPr>
        </a:p>
        <a:p>
          <a:pPr algn="l"/>
          <a:endParaRPr lang="en-GB" sz="1400" b="0" dirty="0">
            <a:solidFill>
              <a:schemeClr val="tx1"/>
            </a:solidFill>
          </a:endParaRPr>
        </a:p>
        <a:p>
          <a:pPr algn="l"/>
          <a:endParaRPr lang="en-GB" sz="1400" b="0" dirty="0">
            <a:solidFill>
              <a:schemeClr val="tx1"/>
            </a:solidFill>
          </a:endParaRPr>
        </a:p>
      </dgm:t>
    </dgm:pt>
    <dgm:pt modelId="{51ECE608-2169-4D6E-B45F-343947B42F0E}" type="parTrans" cxnId="{04AC4341-4D8B-4FF5-B808-CC5F625E2896}">
      <dgm:prSet/>
      <dgm:spPr/>
      <dgm:t>
        <a:bodyPr/>
        <a:lstStyle/>
        <a:p>
          <a:endParaRPr lang="en-GB">
            <a:solidFill>
              <a:schemeClr val="tx1"/>
            </a:solidFill>
          </a:endParaRPr>
        </a:p>
      </dgm:t>
    </dgm:pt>
    <dgm:pt modelId="{8BCDDF79-8246-44CF-8DEA-B5F4351EFDCE}" type="sibTrans" cxnId="{04AC4341-4D8B-4FF5-B808-CC5F625E2896}">
      <dgm:prSet/>
      <dgm:spPr/>
      <dgm:t>
        <a:bodyPr/>
        <a:lstStyle/>
        <a:p>
          <a:endParaRPr lang="en-GB">
            <a:solidFill>
              <a:schemeClr val="tx1"/>
            </a:solidFill>
          </a:endParaRPr>
        </a:p>
      </dgm:t>
    </dgm:pt>
    <dgm:pt modelId="{AFFA2E68-5C16-4267-B9BE-1A0B12FB5BBC}" type="pres">
      <dgm:prSet presAssocID="{87597BC5-542D-4FBD-82FD-9F9A6A0F2E45}" presName="diagram" presStyleCnt="0">
        <dgm:presLayoutVars>
          <dgm:dir/>
          <dgm:resizeHandles val="exact"/>
        </dgm:presLayoutVars>
      </dgm:prSet>
      <dgm:spPr/>
      <dgm:t>
        <a:bodyPr/>
        <a:lstStyle/>
        <a:p>
          <a:endParaRPr lang="en-US"/>
        </a:p>
      </dgm:t>
    </dgm:pt>
    <dgm:pt modelId="{342F7C37-90A4-4718-B432-82A01BDDABFF}" type="pres">
      <dgm:prSet presAssocID="{500BFE24-0EC7-4657-B1DF-5625B18306CC}" presName="node" presStyleLbl="node1" presStyleIdx="0" presStyleCnt="4" custScaleX="101775" custScaleY="100105">
        <dgm:presLayoutVars>
          <dgm:bulletEnabled val="1"/>
        </dgm:presLayoutVars>
      </dgm:prSet>
      <dgm:spPr/>
      <dgm:t>
        <a:bodyPr/>
        <a:lstStyle/>
        <a:p>
          <a:endParaRPr lang="en-US"/>
        </a:p>
      </dgm:t>
    </dgm:pt>
    <dgm:pt modelId="{486391C9-C404-4A86-9496-8AA18FAEC8DE}" type="pres">
      <dgm:prSet presAssocID="{F64DE39B-8CCA-4AFF-AF50-87E647162BD0}" presName="sibTrans" presStyleCnt="0"/>
      <dgm:spPr/>
    </dgm:pt>
    <dgm:pt modelId="{3CEA6106-6DB8-4AB5-9ACE-E2BF3333D38C}" type="pres">
      <dgm:prSet presAssocID="{9A02C9A7-3553-40BC-81DD-9F464B220EAD}" presName="node" presStyleLbl="node1" presStyleIdx="1" presStyleCnt="4" custScaleX="101775" custScaleY="100105">
        <dgm:presLayoutVars>
          <dgm:bulletEnabled val="1"/>
        </dgm:presLayoutVars>
      </dgm:prSet>
      <dgm:spPr/>
      <dgm:t>
        <a:bodyPr/>
        <a:lstStyle/>
        <a:p>
          <a:endParaRPr lang="en-US"/>
        </a:p>
      </dgm:t>
    </dgm:pt>
    <dgm:pt modelId="{1AE206B8-6B1E-4241-B47E-E25D2DEBE828}" type="pres">
      <dgm:prSet presAssocID="{D66863E3-B921-411C-A9BE-AECEA8FFD208}" presName="sibTrans" presStyleCnt="0"/>
      <dgm:spPr/>
    </dgm:pt>
    <dgm:pt modelId="{FA28B14F-F2C6-4881-95F4-693E9AE5BF9C}" type="pres">
      <dgm:prSet presAssocID="{6EA57465-AF7F-47B7-9729-F4BC8DCA9ACF}" presName="node" presStyleLbl="node1" presStyleIdx="2" presStyleCnt="4" custScaleX="101775" custScaleY="100105">
        <dgm:presLayoutVars>
          <dgm:bulletEnabled val="1"/>
        </dgm:presLayoutVars>
      </dgm:prSet>
      <dgm:spPr/>
      <dgm:t>
        <a:bodyPr/>
        <a:lstStyle/>
        <a:p>
          <a:endParaRPr lang="en-US"/>
        </a:p>
      </dgm:t>
    </dgm:pt>
    <dgm:pt modelId="{6264218C-2CCA-4FDA-B15B-863EA1EDEE24}" type="pres">
      <dgm:prSet presAssocID="{5179590D-B09B-492B-832A-CFE6DC5EDBFA}" presName="sibTrans" presStyleCnt="0"/>
      <dgm:spPr/>
    </dgm:pt>
    <dgm:pt modelId="{50254F83-0920-4D59-B534-472956EE4E81}" type="pres">
      <dgm:prSet presAssocID="{3DC3E756-E7C8-44DF-AE39-55DC831DD070}" presName="node" presStyleLbl="node1" presStyleIdx="3" presStyleCnt="4" custScaleX="101775" custScaleY="100105">
        <dgm:presLayoutVars>
          <dgm:bulletEnabled val="1"/>
        </dgm:presLayoutVars>
      </dgm:prSet>
      <dgm:spPr/>
      <dgm:t>
        <a:bodyPr/>
        <a:lstStyle/>
        <a:p>
          <a:endParaRPr lang="en-US"/>
        </a:p>
      </dgm:t>
    </dgm:pt>
  </dgm:ptLst>
  <dgm:cxnLst>
    <dgm:cxn modelId="{32026509-B328-472E-81F8-439EDAE529D8}" type="presOf" srcId="{9A02C9A7-3553-40BC-81DD-9F464B220EAD}" destId="{3CEA6106-6DB8-4AB5-9ACE-E2BF3333D38C}" srcOrd="0" destOrd="0" presId="urn:microsoft.com/office/officeart/2005/8/layout/default"/>
    <dgm:cxn modelId="{44957F6C-3FF2-47F0-8321-56DF34DACACC}" srcId="{87597BC5-542D-4FBD-82FD-9F9A6A0F2E45}" destId="{500BFE24-0EC7-4657-B1DF-5625B18306CC}" srcOrd="0" destOrd="0" parTransId="{64ED116F-9E70-4F1A-8D94-9E10F076329D}" sibTransId="{F64DE39B-8CCA-4AFF-AF50-87E647162BD0}"/>
    <dgm:cxn modelId="{439AE15A-48D9-4CE1-AF76-D328EEA5E176}" type="presOf" srcId="{3DC3E756-E7C8-44DF-AE39-55DC831DD070}" destId="{50254F83-0920-4D59-B534-472956EE4E81}" srcOrd="0" destOrd="0" presId="urn:microsoft.com/office/officeart/2005/8/layout/default"/>
    <dgm:cxn modelId="{9F52348F-9DA4-4C61-8E8C-7C6CC7C3F03A}" type="presOf" srcId="{6EA57465-AF7F-47B7-9729-F4BC8DCA9ACF}" destId="{FA28B14F-F2C6-4881-95F4-693E9AE5BF9C}" srcOrd="0" destOrd="0" presId="urn:microsoft.com/office/officeart/2005/8/layout/default"/>
    <dgm:cxn modelId="{AADC30E2-2510-4CA3-BA1C-C1161D7E6AEF}" type="presOf" srcId="{500BFE24-0EC7-4657-B1DF-5625B18306CC}" destId="{342F7C37-90A4-4718-B432-82A01BDDABFF}" srcOrd="0" destOrd="0" presId="urn:microsoft.com/office/officeart/2005/8/layout/default"/>
    <dgm:cxn modelId="{770402F1-0A1D-418E-A261-A96AA3CC2B94}" srcId="{87597BC5-542D-4FBD-82FD-9F9A6A0F2E45}" destId="{9A02C9A7-3553-40BC-81DD-9F464B220EAD}" srcOrd="1" destOrd="0" parTransId="{58C174F8-6102-4223-98FE-922AAD9986B7}" sibTransId="{D66863E3-B921-411C-A9BE-AECEA8FFD208}"/>
    <dgm:cxn modelId="{BE466DCB-39DE-457E-933D-F96D57A675C1}" srcId="{87597BC5-542D-4FBD-82FD-9F9A6A0F2E45}" destId="{6EA57465-AF7F-47B7-9729-F4BC8DCA9ACF}" srcOrd="2" destOrd="0" parTransId="{B4B7A843-7DA1-4D9C-8BCB-809BAB79ED56}" sibTransId="{5179590D-B09B-492B-832A-CFE6DC5EDBFA}"/>
    <dgm:cxn modelId="{859B0A59-2A65-423B-BE7B-EDFEA7EBE277}" type="presOf" srcId="{87597BC5-542D-4FBD-82FD-9F9A6A0F2E45}" destId="{AFFA2E68-5C16-4267-B9BE-1A0B12FB5BBC}" srcOrd="0" destOrd="0" presId="urn:microsoft.com/office/officeart/2005/8/layout/default"/>
    <dgm:cxn modelId="{04AC4341-4D8B-4FF5-B808-CC5F625E2896}" srcId="{87597BC5-542D-4FBD-82FD-9F9A6A0F2E45}" destId="{3DC3E756-E7C8-44DF-AE39-55DC831DD070}" srcOrd="3" destOrd="0" parTransId="{51ECE608-2169-4D6E-B45F-343947B42F0E}" sibTransId="{8BCDDF79-8246-44CF-8DEA-B5F4351EFDCE}"/>
    <dgm:cxn modelId="{96BC3306-3CBD-4409-B13E-74BCF26D0B5C}" type="presParOf" srcId="{AFFA2E68-5C16-4267-B9BE-1A0B12FB5BBC}" destId="{342F7C37-90A4-4718-B432-82A01BDDABFF}" srcOrd="0" destOrd="0" presId="urn:microsoft.com/office/officeart/2005/8/layout/default"/>
    <dgm:cxn modelId="{6D001FC7-330A-4093-BBAA-A4754E131B62}" type="presParOf" srcId="{AFFA2E68-5C16-4267-B9BE-1A0B12FB5BBC}" destId="{486391C9-C404-4A86-9496-8AA18FAEC8DE}" srcOrd="1" destOrd="0" presId="urn:microsoft.com/office/officeart/2005/8/layout/default"/>
    <dgm:cxn modelId="{9379ABAA-6514-4A6D-9478-9196AB687D46}" type="presParOf" srcId="{AFFA2E68-5C16-4267-B9BE-1A0B12FB5BBC}" destId="{3CEA6106-6DB8-4AB5-9ACE-E2BF3333D38C}" srcOrd="2" destOrd="0" presId="urn:microsoft.com/office/officeart/2005/8/layout/default"/>
    <dgm:cxn modelId="{68D006BE-C081-4ED2-8F31-4CE420E70193}" type="presParOf" srcId="{AFFA2E68-5C16-4267-B9BE-1A0B12FB5BBC}" destId="{1AE206B8-6B1E-4241-B47E-E25D2DEBE828}" srcOrd="3" destOrd="0" presId="urn:microsoft.com/office/officeart/2005/8/layout/default"/>
    <dgm:cxn modelId="{B623F8F9-3C4E-4BD5-9851-8A3CC8C9EA12}" type="presParOf" srcId="{AFFA2E68-5C16-4267-B9BE-1A0B12FB5BBC}" destId="{FA28B14F-F2C6-4881-95F4-693E9AE5BF9C}" srcOrd="4" destOrd="0" presId="urn:microsoft.com/office/officeart/2005/8/layout/default"/>
    <dgm:cxn modelId="{D74B2EAF-3240-4774-9EC9-F78D367BA566}" type="presParOf" srcId="{AFFA2E68-5C16-4267-B9BE-1A0B12FB5BBC}" destId="{6264218C-2CCA-4FDA-B15B-863EA1EDEE24}" srcOrd="5" destOrd="0" presId="urn:microsoft.com/office/officeart/2005/8/layout/default"/>
    <dgm:cxn modelId="{6484E084-4777-4858-911B-D923E788D24A}" type="presParOf" srcId="{AFFA2E68-5C16-4267-B9BE-1A0B12FB5BBC}" destId="{50254F83-0920-4D59-B534-472956EE4E81}"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597BC5-542D-4FBD-82FD-9F9A6A0F2E4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500BFE24-0EC7-4657-B1DF-5625B18306CC}">
      <dgm:prSet phldrT="[Text]" custT="1"/>
      <dgm:spPr>
        <a:noFill/>
        <a:ln w="57150">
          <a:solidFill>
            <a:srgbClr val="ED694B"/>
          </a:solidFill>
        </a:ln>
      </dgm:spPr>
      <dgm:t>
        <a:bodyPr anchor="ctr"/>
        <a:lstStyle/>
        <a:p>
          <a:pPr algn="l"/>
          <a:endParaRPr lang="en-GB" sz="1200" b="1" u="sng" dirty="0">
            <a:solidFill>
              <a:schemeClr val="tx1"/>
            </a:solidFill>
            <a:latin typeface="DIN-Light"/>
          </a:endParaRPr>
        </a:p>
        <a:p>
          <a:pPr algn="ctr"/>
          <a:r>
            <a:rPr lang="en-GB" sz="1800" b="1" u="sng" dirty="0">
              <a:solidFill>
                <a:schemeClr val="tx1"/>
              </a:solidFill>
              <a:latin typeface="DIN-Light"/>
            </a:rPr>
            <a:t>Idea under development</a:t>
          </a:r>
        </a:p>
        <a:p>
          <a:pPr algn="ctr"/>
          <a:r>
            <a:rPr lang="en-GB" sz="1200" b="1" dirty="0">
              <a:solidFill>
                <a:schemeClr val="tx1"/>
              </a:solidFill>
              <a:effectLst/>
              <a:latin typeface="DIN-Light"/>
            </a:rPr>
            <a:t>Move from two careers to one</a:t>
          </a:r>
        </a:p>
        <a:p>
          <a:pPr algn="ctr"/>
          <a:r>
            <a:rPr lang="en-GB" sz="1200" b="1" dirty="0">
              <a:solidFill>
                <a:schemeClr val="tx1"/>
              </a:solidFill>
              <a:effectLst/>
              <a:latin typeface="DIN-Light"/>
            </a:rPr>
            <a:t>By creating alternative solutions including, patient choice, assistance technology, risk assessment. </a:t>
          </a:r>
        </a:p>
        <a:p>
          <a:pPr algn="ctr"/>
          <a:r>
            <a:rPr lang="en-GB" sz="1200" b="1" dirty="0">
              <a:solidFill>
                <a:schemeClr val="tx1"/>
              </a:solidFill>
              <a:effectLst/>
              <a:latin typeface="DIN-Light"/>
            </a:rPr>
            <a:t>Risk taking, patient choice is going home for bed based care better. </a:t>
          </a:r>
        </a:p>
        <a:p>
          <a:pPr algn="l"/>
          <a:endParaRPr lang="en-GB" sz="1200" dirty="0">
            <a:solidFill>
              <a:srgbClr val="FF3300"/>
            </a:solidFill>
          </a:endParaRPr>
        </a:p>
        <a:p>
          <a:pPr algn="l"/>
          <a:endParaRPr lang="en-GB" sz="1200" dirty="0">
            <a:solidFill>
              <a:srgbClr val="FF3300"/>
            </a:solidFill>
          </a:endParaRPr>
        </a:p>
      </dgm:t>
    </dgm:pt>
    <dgm:pt modelId="{64ED116F-9E70-4F1A-8D94-9E10F076329D}" type="parTrans" cxnId="{44957F6C-3FF2-47F0-8321-56DF34DACACC}">
      <dgm:prSet/>
      <dgm:spPr/>
      <dgm:t>
        <a:bodyPr/>
        <a:lstStyle/>
        <a:p>
          <a:endParaRPr lang="en-GB">
            <a:solidFill>
              <a:schemeClr val="tx1"/>
            </a:solidFill>
          </a:endParaRPr>
        </a:p>
      </dgm:t>
    </dgm:pt>
    <dgm:pt modelId="{F64DE39B-8CCA-4AFF-AF50-87E647162BD0}" type="sibTrans" cxnId="{44957F6C-3FF2-47F0-8321-56DF34DACACC}">
      <dgm:prSet/>
      <dgm:spPr/>
      <dgm:t>
        <a:bodyPr/>
        <a:lstStyle/>
        <a:p>
          <a:endParaRPr lang="en-GB">
            <a:solidFill>
              <a:schemeClr val="tx1"/>
            </a:solidFill>
          </a:endParaRPr>
        </a:p>
      </dgm:t>
    </dgm:pt>
    <dgm:pt modelId="{9A02C9A7-3553-40BC-81DD-9F464B220EAD}">
      <dgm:prSet phldrT="[Text]" custT="1"/>
      <dgm:spPr>
        <a:noFill/>
        <a:ln w="57150">
          <a:solidFill>
            <a:srgbClr val="ED694B"/>
          </a:solidFill>
        </a:ln>
      </dgm:spPr>
      <dgm:t>
        <a:bodyPr anchor="t"/>
        <a:lstStyle/>
        <a:p>
          <a:pPr algn="ctr"/>
          <a:r>
            <a:rPr lang="en-GB" sz="1200" b="1" u="sng" dirty="0">
              <a:solidFill>
                <a:schemeClr val="tx1"/>
              </a:solidFill>
              <a:latin typeface="DIN-Light"/>
            </a:rPr>
            <a:t>What do we need to make it happen?</a:t>
          </a:r>
        </a:p>
        <a:p>
          <a:pPr algn="ctr"/>
          <a:r>
            <a:rPr lang="en-GB" sz="1000" dirty="0">
              <a:solidFill>
                <a:schemeClr val="tx1"/>
              </a:solidFill>
              <a:latin typeface="DIN-Light"/>
            </a:rPr>
            <a:t>Equipment e.g. Hoist; Pressure care; Hospital bed; A.T. </a:t>
          </a:r>
        </a:p>
        <a:p>
          <a:pPr algn="ctr"/>
          <a:r>
            <a:rPr lang="en-GB" sz="1000" i="1" dirty="0">
              <a:solidFill>
                <a:schemeClr val="tx1"/>
              </a:solidFill>
              <a:latin typeface="DIN-Light"/>
            </a:rPr>
            <a:t>- Link it to occupational therapy (greater use of OTs in training people around double up</a:t>
          </a:r>
        </a:p>
        <a:p>
          <a:pPr algn="ctr"/>
          <a:r>
            <a:rPr lang="en-GB" sz="1000" i="1" dirty="0">
              <a:solidFill>
                <a:schemeClr val="tx1"/>
              </a:solidFill>
              <a:latin typeface="DIN-Light"/>
            </a:rPr>
            <a:t>- Greater awareness </a:t>
          </a:r>
        </a:p>
        <a:p>
          <a:pPr algn="ctr"/>
          <a:r>
            <a:rPr lang="en-GB" sz="1000" i="1" dirty="0">
              <a:solidFill>
                <a:schemeClr val="tx1"/>
              </a:solidFill>
              <a:latin typeface="DIN-Light"/>
            </a:rPr>
            <a:t>- One ‘go to ‘ location for A.T</a:t>
          </a:r>
        </a:p>
        <a:p>
          <a:pPr algn="ctr"/>
          <a:r>
            <a:rPr lang="en-GB" sz="1000" dirty="0">
              <a:solidFill>
                <a:schemeClr val="tx1"/>
              </a:solidFill>
              <a:latin typeface="DIN-Light"/>
            </a:rPr>
            <a:t>Community connectivity: do we need voluntary sector to provide input into the homes</a:t>
          </a:r>
        </a:p>
        <a:p>
          <a:pPr algn="l"/>
          <a:endParaRPr lang="en-GB" sz="1400" b="0" dirty="0">
            <a:solidFill>
              <a:schemeClr val="tx1"/>
            </a:solidFill>
          </a:endParaRPr>
        </a:p>
      </dgm:t>
    </dgm:pt>
    <dgm:pt modelId="{58C174F8-6102-4223-98FE-922AAD9986B7}" type="parTrans" cxnId="{770402F1-0A1D-418E-A261-A96AA3CC2B94}">
      <dgm:prSet/>
      <dgm:spPr/>
      <dgm:t>
        <a:bodyPr/>
        <a:lstStyle/>
        <a:p>
          <a:endParaRPr lang="en-GB">
            <a:solidFill>
              <a:schemeClr val="tx1"/>
            </a:solidFill>
          </a:endParaRPr>
        </a:p>
      </dgm:t>
    </dgm:pt>
    <dgm:pt modelId="{D66863E3-B921-411C-A9BE-AECEA8FFD208}" type="sibTrans" cxnId="{770402F1-0A1D-418E-A261-A96AA3CC2B94}">
      <dgm:prSet/>
      <dgm:spPr/>
      <dgm:t>
        <a:bodyPr/>
        <a:lstStyle/>
        <a:p>
          <a:endParaRPr lang="en-GB">
            <a:solidFill>
              <a:schemeClr val="tx1"/>
            </a:solidFill>
          </a:endParaRPr>
        </a:p>
      </dgm:t>
    </dgm:pt>
    <dgm:pt modelId="{6EA57465-AF7F-47B7-9729-F4BC8DCA9ACF}">
      <dgm:prSet phldrT="[Text]" custT="1"/>
      <dgm:spPr>
        <a:noFill/>
        <a:ln w="57150">
          <a:solidFill>
            <a:srgbClr val="ED694B"/>
          </a:solidFill>
        </a:ln>
      </dgm:spPr>
      <dgm:t>
        <a:bodyPr anchor="t"/>
        <a:lstStyle/>
        <a:p>
          <a:pPr algn="ctr"/>
          <a:r>
            <a:rPr lang="en-GB" sz="1800" b="1" u="sng" dirty="0">
              <a:solidFill>
                <a:schemeClr val="tx1"/>
              </a:solidFill>
              <a:latin typeface="DIN-Light"/>
            </a:rPr>
            <a:t>Skills and capacity</a:t>
          </a:r>
        </a:p>
        <a:p>
          <a:pPr algn="ctr"/>
          <a:endParaRPr lang="en-GB" sz="500" b="1" dirty="0">
            <a:solidFill>
              <a:schemeClr val="tx1"/>
            </a:solidFill>
          </a:endParaRPr>
        </a:p>
        <a:p>
          <a:pPr algn="ctr"/>
          <a:r>
            <a:rPr lang="en-GB" sz="1100" dirty="0">
              <a:solidFill>
                <a:schemeClr val="tx1"/>
              </a:solidFill>
              <a:latin typeface="DIN-Light"/>
            </a:rPr>
            <a:t>Utilise carers/ patient voice about how to do better care at home</a:t>
          </a:r>
        </a:p>
        <a:p>
          <a:pPr algn="ctr"/>
          <a:r>
            <a:rPr lang="en-GB" sz="1100" dirty="0">
              <a:solidFill>
                <a:schemeClr val="tx1"/>
              </a:solidFill>
              <a:latin typeface="DIN-Light"/>
            </a:rPr>
            <a:t>What is the role of the voluntary sector supporting this?</a:t>
          </a:r>
        </a:p>
        <a:p>
          <a:pPr algn="ctr"/>
          <a:r>
            <a:rPr lang="en-GB" sz="1100" dirty="0">
              <a:solidFill>
                <a:schemeClr val="tx1"/>
              </a:solidFill>
              <a:latin typeface="DIN-Light"/>
            </a:rPr>
            <a:t>Understand what AT can offer?</a:t>
          </a:r>
          <a:endParaRPr lang="en-GB" sz="1100" b="0" dirty="0">
            <a:solidFill>
              <a:schemeClr val="tx1"/>
            </a:solidFill>
          </a:endParaRPr>
        </a:p>
        <a:p>
          <a:pPr algn="l"/>
          <a:endParaRPr lang="en-GB" sz="1100" b="0" dirty="0">
            <a:solidFill>
              <a:schemeClr val="tx1"/>
            </a:solidFill>
          </a:endParaRPr>
        </a:p>
      </dgm:t>
    </dgm:pt>
    <dgm:pt modelId="{B4B7A843-7DA1-4D9C-8BCB-809BAB79ED56}" type="parTrans" cxnId="{BE466DCB-39DE-457E-933D-F96D57A675C1}">
      <dgm:prSet/>
      <dgm:spPr/>
      <dgm:t>
        <a:bodyPr/>
        <a:lstStyle/>
        <a:p>
          <a:endParaRPr lang="en-GB">
            <a:solidFill>
              <a:schemeClr val="tx1"/>
            </a:solidFill>
          </a:endParaRPr>
        </a:p>
      </dgm:t>
    </dgm:pt>
    <dgm:pt modelId="{5179590D-B09B-492B-832A-CFE6DC5EDBFA}" type="sibTrans" cxnId="{BE466DCB-39DE-457E-933D-F96D57A675C1}">
      <dgm:prSet/>
      <dgm:spPr/>
      <dgm:t>
        <a:bodyPr/>
        <a:lstStyle/>
        <a:p>
          <a:endParaRPr lang="en-GB">
            <a:solidFill>
              <a:schemeClr val="tx1"/>
            </a:solidFill>
          </a:endParaRPr>
        </a:p>
      </dgm:t>
    </dgm:pt>
    <dgm:pt modelId="{3DC3E756-E7C8-44DF-AE39-55DC831DD070}">
      <dgm:prSet phldrT="[Text]" custT="1"/>
      <dgm:spPr>
        <a:noFill/>
        <a:ln w="57150">
          <a:solidFill>
            <a:srgbClr val="ED694B"/>
          </a:solidFill>
        </a:ln>
      </dgm:spPr>
      <dgm:t>
        <a:bodyPr anchor="t"/>
        <a:lstStyle/>
        <a:p>
          <a:pPr algn="ctr"/>
          <a:r>
            <a:rPr lang="en-GB" sz="1800" b="1" u="sng" dirty="0">
              <a:solidFill>
                <a:schemeClr val="tx1"/>
              </a:solidFill>
              <a:latin typeface="DIN-Light"/>
            </a:rPr>
            <a:t>Very next steps</a:t>
          </a:r>
        </a:p>
        <a:p>
          <a:pPr algn="ctr"/>
          <a:endParaRPr lang="en-GB" sz="1600" dirty="0">
            <a:solidFill>
              <a:schemeClr val="tx1"/>
            </a:solidFill>
            <a:latin typeface="DIN-Light"/>
          </a:endParaRPr>
        </a:p>
        <a:p>
          <a:pPr algn="ctr"/>
          <a:r>
            <a:rPr lang="en-GB" sz="1200" dirty="0">
              <a:solidFill>
                <a:schemeClr val="tx1"/>
              </a:solidFill>
              <a:latin typeface="DIN-Light"/>
            </a:rPr>
            <a:t>Trial and evaluate</a:t>
          </a:r>
        </a:p>
      </dgm:t>
    </dgm:pt>
    <dgm:pt modelId="{51ECE608-2169-4D6E-B45F-343947B42F0E}" type="parTrans" cxnId="{04AC4341-4D8B-4FF5-B808-CC5F625E2896}">
      <dgm:prSet/>
      <dgm:spPr/>
      <dgm:t>
        <a:bodyPr/>
        <a:lstStyle/>
        <a:p>
          <a:endParaRPr lang="en-GB">
            <a:solidFill>
              <a:schemeClr val="tx1"/>
            </a:solidFill>
          </a:endParaRPr>
        </a:p>
      </dgm:t>
    </dgm:pt>
    <dgm:pt modelId="{8BCDDF79-8246-44CF-8DEA-B5F4351EFDCE}" type="sibTrans" cxnId="{04AC4341-4D8B-4FF5-B808-CC5F625E2896}">
      <dgm:prSet/>
      <dgm:spPr/>
      <dgm:t>
        <a:bodyPr/>
        <a:lstStyle/>
        <a:p>
          <a:endParaRPr lang="en-GB">
            <a:solidFill>
              <a:schemeClr val="tx1"/>
            </a:solidFill>
          </a:endParaRPr>
        </a:p>
      </dgm:t>
    </dgm:pt>
    <dgm:pt modelId="{AFFA2E68-5C16-4267-B9BE-1A0B12FB5BBC}" type="pres">
      <dgm:prSet presAssocID="{87597BC5-542D-4FBD-82FD-9F9A6A0F2E45}" presName="diagram" presStyleCnt="0">
        <dgm:presLayoutVars>
          <dgm:dir/>
          <dgm:resizeHandles val="exact"/>
        </dgm:presLayoutVars>
      </dgm:prSet>
      <dgm:spPr/>
      <dgm:t>
        <a:bodyPr/>
        <a:lstStyle/>
        <a:p>
          <a:endParaRPr lang="en-US"/>
        </a:p>
      </dgm:t>
    </dgm:pt>
    <dgm:pt modelId="{342F7C37-90A4-4718-B432-82A01BDDABFF}" type="pres">
      <dgm:prSet presAssocID="{500BFE24-0EC7-4657-B1DF-5625B18306CC}" presName="node" presStyleLbl="node1" presStyleIdx="0" presStyleCnt="4">
        <dgm:presLayoutVars>
          <dgm:bulletEnabled val="1"/>
        </dgm:presLayoutVars>
      </dgm:prSet>
      <dgm:spPr/>
      <dgm:t>
        <a:bodyPr/>
        <a:lstStyle/>
        <a:p>
          <a:endParaRPr lang="en-US"/>
        </a:p>
      </dgm:t>
    </dgm:pt>
    <dgm:pt modelId="{486391C9-C404-4A86-9496-8AA18FAEC8DE}" type="pres">
      <dgm:prSet presAssocID="{F64DE39B-8CCA-4AFF-AF50-87E647162BD0}" presName="sibTrans" presStyleCnt="0"/>
      <dgm:spPr/>
    </dgm:pt>
    <dgm:pt modelId="{3CEA6106-6DB8-4AB5-9ACE-E2BF3333D38C}" type="pres">
      <dgm:prSet presAssocID="{9A02C9A7-3553-40BC-81DD-9F464B220EAD}" presName="node" presStyleLbl="node1" presStyleIdx="1" presStyleCnt="4" custScaleY="101280">
        <dgm:presLayoutVars>
          <dgm:bulletEnabled val="1"/>
        </dgm:presLayoutVars>
      </dgm:prSet>
      <dgm:spPr/>
      <dgm:t>
        <a:bodyPr/>
        <a:lstStyle/>
        <a:p>
          <a:endParaRPr lang="en-US"/>
        </a:p>
      </dgm:t>
    </dgm:pt>
    <dgm:pt modelId="{1AE206B8-6B1E-4241-B47E-E25D2DEBE828}" type="pres">
      <dgm:prSet presAssocID="{D66863E3-B921-411C-A9BE-AECEA8FFD208}" presName="sibTrans" presStyleCnt="0"/>
      <dgm:spPr/>
    </dgm:pt>
    <dgm:pt modelId="{FA28B14F-F2C6-4881-95F4-693E9AE5BF9C}" type="pres">
      <dgm:prSet presAssocID="{6EA57465-AF7F-47B7-9729-F4BC8DCA9ACF}" presName="node" presStyleLbl="node1" presStyleIdx="2" presStyleCnt="4" custScaleX="102435">
        <dgm:presLayoutVars>
          <dgm:bulletEnabled val="1"/>
        </dgm:presLayoutVars>
      </dgm:prSet>
      <dgm:spPr/>
      <dgm:t>
        <a:bodyPr/>
        <a:lstStyle/>
        <a:p>
          <a:endParaRPr lang="en-US"/>
        </a:p>
      </dgm:t>
    </dgm:pt>
    <dgm:pt modelId="{6264218C-2CCA-4FDA-B15B-863EA1EDEE24}" type="pres">
      <dgm:prSet presAssocID="{5179590D-B09B-492B-832A-CFE6DC5EDBFA}" presName="sibTrans" presStyleCnt="0"/>
      <dgm:spPr/>
    </dgm:pt>
    <dgm:pt modelId="{50254F83-0920-4D59-B534-472956EE4E81}" type="pres">
      <dgm:prSet presAssocID="{3DC3E756-E7C8-44DF-AE39-55DC831DD070}" presName="node" presStyleLbl="node1" presStyleIdx="3" presStyleCnt="4">
        <dgm:presLayoutVars>
          <dgm:bulletEnabled val="1"/>
        </dgm:presLayoutVars>
      </dgm:prSet>
      <dgm:spPr/>
      <dgm:t>
        <a:bodyPr/>
        <a:lstStyle/>
        <a:p>
          <a:endParaRPr lang="en-US"/>
        </a:p>
      </dgm:t>
    </dgm:pt>
  </dgm:ptLst>
  <dgm:cxnLst>
    <dgm:cxn modelId="{32026509-B328-472E-81F8-439EDAE529D8}" type="presOf" srcId="{9A02C9A7-3553-40BC-81DD-9F464B220EAD}" destId="{3CEA6106-6DB8-4AB5-9ACE-E2BF3333D38C}" srcOrd="0" destOrd="0" presId="urn:microsoft.com/office/officeart/2005/8/layout/default"/>
    <dgm:cxn modelId="{44957F6C-3FF2-47F0-8321-56DF34DACACC}" srcId="{87597BC5-542D-4FBD-82FD-9F9A6A0F2E45}" destId="{500BFE24-0EC7-4657-B1DF-5625B18306CC}" srcOrd="0" destOrd="0" parTransId="{64ED116F-9E70-4F1A-8D94-9E10F076329D}" sibTransId="{F64DE39B-8CCA-4AFF-AF50-87E647162BD0}"/>
    <dgm:cxn modelId="{439AE15A-48D9-4CE1-AF76-D328EEA5E176}" type="presOf" srcId="{3DC3E756-E7C8-44DF-AE39-55DC831DD070}" destId="{50254F83-0920-4D59-B534-472956EE4E81}" srcOrd="0" destOrd="0" presId="urn:microsoft.com/office/officeart/2005/8/layout/default"/>
    <dgm:cxn modelId="{9F52348F-9DA4-4C61-8E8C-7C6CC7C3F03A}" type="presOf" srcId="{6EA57465-AF7F-47B7-9729-F4BC8DCA9ACF}" destId="{FA28B14F-F2C6-4881-95F4-693E9AE5BF9C}" srcOrd="0" destOrd="0" presId="urn:microsoft.com/office/officeart/2005/8/layout/default"/>
    <dgm:cxn modelId="{AADC30E2-2510-4CA3-BA1C-C1161D7E6AEF}" type="presOf" srcId="{500BFE24-0EC7-4657-B1DF-5625B18306CC}" destId="{342F7C37-90A4-4718-B432-82A01BDDABFF}" srcOrd="0" destOrd="0" presId="urn:microsoft.com/office/officeart/2005/8/layout/default"/>
    <dgm:cxn modelId="{770402F1-0A1D-418E-A261-A96AA3CC2B94}" srcId="{87597BC5-542D-4FBD-82FD-9F9A6A0F2E45}" destId="{9A02C9A7-3553-40BC-81DD-9F464B220EAD}" srcOrd="1" destOrd="0" parTransId="{58C174F8-6102-4223-98FE-922AAD9986B7}" sibTransId="{D66863E3-B921-411C-A9BE-AECEA8FFD208}"/>
    <dgm:cxn modelId="{BE466DCB-39DE-457E-933D-F96D57A675C1}" srcId="{87597BC5-542D-4FBD-82FD-9F9A6A0F2E45}" destId="{6EA57465-AF7F-47B7-9729-F4BC8DCA9ACF}" srcOrd="2" destOrd="0" parTransId="{B4B7A843-7DA1-4D9C-8BCB-809BAB79ED56}" sibTransId="{5179590D-B09B-492B-832A-CFE6DC5EDBFA}"/>
    <dgm:cxn modelId="{859B0A59-2A65-423B-BE7B-EDFEA7EBE277}" type="presOf" srcId="{87597BC5-542D-4FBD-82FD-9F9A6A0F2E45}" destId="{AFFA2E68-5C16-4267-B9BE-1A0B12FB5BBC}" srcOrd="0" destOrd="0" presId="urn:microsoft.com/office/officeart/2005/8/layout/default"/>
    <dgm:cxn modelId="{04AC4341-4D8B-4FF5-B808-CC5F625E2896}" srcId="{87597BC5-542D-4FBD-82FD-9F9A6A0F2E45}" destId="{3DC3E756-E7C8-44DF-AE39-55DC831DD070}" srcOrd="3" destOrd="0" parTransId="{51ECE608-2169-4D6E-B45F-343947B42F0E}" sibTransId="{8BCDDF79-8246-44CF-8DEA-B5F4351EFDCE}"/>
    <dgm:cxn modelId="{96BC3306-3CBD-4409-B13E-74BCF26D0B5C}" type="presParOf" srcId="{AFFA2E68-5C16-4267-B9BE-1A0B12FB5BBC}" destId="{342F7C37-90A4-4718-B432-82A01BDDABFF}" srcOrd="0" destOrd="0" presId="urn:microsoft.com/office/officeart/2005/8/layout/default"/>
    <dgm:cxn modelId="{6D001FC7-330A-4093-BBAA-A4754E131B62}" type="presParOf" srcId="{AFFA2E68-5C16-4267-B9BE-1A0B12FB5BBC}" destId="{486391C9-C404-4A86-9496-8AA18FAEC8DE}" srcOrd="1" destOrd="0" presId="urn:microsoft.com/office/officeart/2005/8/layout/default"/>
    <dgm:cxn modelId="{9379ABAA-6514-4A6D-9478-9196AB687D46}" type="presParOf" srcId="{AFFA2E68-5C16-4267-B9BE-1A0B12FB5BBC}" destId="{3CEA6106-6DB8-4AB5-9ACE-E2BF3333D38C}" srcOrd="2" destOrd="0" presId="urn:microsoft.com/office/officeart/2005/8/layout/default"/>
    <dgm:cxn modelId="{68D006BE-C081-4ED2-8F31-4CE420E70193}" type="presParOf" srcId="{AFFA2E68-5C16-4267-B9BE-1A0B12FB5BBC}" destId="{1AE206B8-6B1E-4241-B47E-E25D2DEBE828}" srcOrd="3" destOrd="0" presId="urn:microsoft.com/office/officeart/2005/8/layout/default"/>
    <dgm:cxn modelId="{B623F8F9-3C4E-4BD5-9851-8A3CC8C9EA12}" type="presParOf" srcId="{AFFA2E68-5C16-4267-B9BE-1A0B12FB5BBC}" destId="{FA28B14F-F2C6-4881-95F4-693E9AE5BF9C}" srcOrd="4" destOrd="0" presId="urn:microsoft.com/office/officeart/2005/8/layout/default"/>
    <dgm:cxn modelId="{D74B2EAF-3240-4774-9EC9-F78D367BA566}" type="presParOf" srcId="{AFFA2E68-5C16-4267-B9BE-1A0B12FB5BBC}" destId="{6264218C-2CCA-4FDA-B15B-863EA1EDEE24}" srcOrd="5" destOrd="0" presId="urn:microsoft.com/office/officeart/2005/8/layout/default"/>
    <dgm:cxn modelId="{6484E084-4777-4858-911B-D923E788D24A}" type="presParOf" srcId="{AFFA2E68-5C16-4267-B9BE-1A0B12FB5BBC}" destId="{50254F83-0920-4D59-B534-472956EE4E81}"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7597BC5-542D-4FBD-82FD-9F9A6A0F2E4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500BFE24-0EC7-4657-B1DF-5625B18306CC}">
      <dgm:prSet phldrT="[Text]" custT="1"/>
      <dgm:spPr>
        <a:noFill/>
        <a:ln w="57150">
          <a:solidFill>
            <a:srgbClr val="ED694B"/>
          </a:solidFill>
        </a:ln>
      </dgm:spPr>
      <dgm:t>
        <a:bodyPr anchor="t"/>
        <a:lstStyle/>
        <a:p>
          <a:pPr algn="ctr"/>
          <a:r>
            <a:rPr lang="en-GB" sz="1800" b="1" u="sng" dirty="0">
              <a:solidFill>
                <a:schemeClr val="tx1"/>
              </a:solidFill>
              <a:latin typeface="DIN-Light"/>
            </a:rPr>
            <a:t>Idea under development</a:t>
          </a:r>
        </a:p>
        <a:p>
          <a:pPr algn="ctr"/>
          <a:endParaRPr lang="en-GB" sz="500" b="1" u="sng" dirty="0">
            <a:solidFill>
              <a:schemeClr val="tx1"/>
            </a:solidFill>
            <a:latin typeface="DIN-Light"/>
          </a:endParaRPr>
        </a:p>
        <a:p>
          <a:pPr algn="ctr"/>
          <a:r>
            <a:rPr lang="en-GB" sz="1000" b="1" dirty="0">
              <a:solidFill>
                <a:schemeClr val="tx1"/>
              </a:solidFill>
              <a:effectLst/>
              <a:latin typeface="DIN-Light"/>
            </a:rPr>
            <a:t>Community connectivity, social prescribing scheme- public understanding and co-production</a:t>
          </a:r>
        </a:p>
        <a:p>
          <a:pPr algn="ctr"/>
          <a:r>
            <a:rPr lang="en-GB" sz="1000" b="1" dirty="0">
              <a:solidFill>
                <a:schemeClr val="tx1"/>
              </a:solidFill>
              <a:effectLst/>
              <a:latin typeface="DIN-Light"/>
            </a:rPr>
            <a:t>Support ‘video’ idea demonstrating system approach to person and community – centred approaches / experience of discharge/ different conversation</a:t>
          </a:r>
        </a:p>
        <a:p>
          <a:pPr algn="ctr"/>
          <a:r>
            <a:rPr lang="en-GB" sz="1000" b="1" dirty="0">
              <a:solidFill>
                <a:schemeClr val="tx1"/>
              </a:solidFill>
              <a:effectLst/>
              <a:latin typeface="DIN-Light"/>
            </a:rPr>
            <a:t>MECC: ‘make every conversation count’</a:t>
          </a:r>
          <a:endParaRPr lang="en-GB" sz="1000" b="1" dirty="0">
            <a:solidFill>
              <a:schemeClr val="tx1"/>
            </a:solidFill>
            <a:effectLst/>
          </a:endParaRPr>
        </a:p>
        <a:p>
          <a:pPr algn="l"/>
          <a:endParaRPr lang="en-GB" sz="1000" b="1" dirty="0">
            <a:solidFill>
              <a:schemeClr val="tx1"/>
            </a:solidFill>
            <a:effectLst/>
          </a:endParaRPr>
        </a:p>
        <a:p>
          <a:pPr algn="l"/>
          <a:endParaRPr lang="en-GB" sz="1400" dirty="0">
            <a:solidFill>
              <a:srgbClr val="FF3300"/>
            </a:solidFill>
          </a:endParaRPr>
        </a:p>
        <a:p>
          <a:pPr algn="l"/>
          <a:endParaRPr lang="en-GB" sz="1400" dirty="0">
            <a:solidFill>
              <a:srgbClr val="FF3300"/>
            </a:solidFill>
          </a:endParaRPr>
        </a:p>
      </dgm:t>
    </dgm:pt>
    <dgm:pt modelId="{64ED116F-9E70-4F1A-8D94-9E10F076329D}" type="parTrans" cxnId="{44957F6C-3FF2-47F0-8321-56DF34DACACC}">
      <dgm:prSet/>
      <dgm:spPr/>
      <dgm:t>
        <a:bodyPr/>
        <a:lstStyle/>
        <a:p>
          <a:endParaRPr lang="en-GB">
            <a:solidFill>
              <a:schemeClr val="tx1"/>
            </a:solidFill>
          </a:endParaRPr>
        </a:p>
      </dgm:t>
    </dgm:pt>
    <dgm:pt modelId="{F64DE39B-8CCA-4AFF-AF50-87E647162BD0}" type="sibTrans" cxnId="{44957F6C-3FF2-47F0-8321-56DF34DACACC}">
      <dgm:prSet/>
      <dgm:spPr/>
      <dgm:t>
        <a:bodyPr/>
        <a:lstStyle/>
        <a:p>
          <a:endParaRPr lang="en-GB">
            <a:solidFill>
              <a:schemeClr val="tx1"/>
            </a:solidFill>
          </a:endParaRPr>
        </a:p>
      </dgm:t>
    </dgm:pt>
    <dgm:pt modelId="{9A02C9A7-3553-40BC-81DD-9F464B220EAD}">
      <dgm:prSet phldrT="[Text]" custT="1"/>
      <dgm:spPr>
        <a:noFill/>
        <a:ln w="57150">
          <a:solidFill>
            <a:srgbClr val="ED694B"/>
          </a:solidFill>
        </a:ln>
      </dgm:spPr>
      <dgm:t>
        <a:bodyPr anchor="t"/>
        <a:lstStyle/>
        <a:p>
          <a:pPr algn="ctr">
            <a:spcBef>
              <a:spcPct val="0"/>
            </a:spcBef>
            <a:spcAft>
              <a:spcPct val="35000"/>
            </a:spcAft>
          </a:pPr>
          <a:r>
            <a:rPr lang="en-GB" sz="1200" b="1" u="sng" dirty="0">
              <a:solidFill>
                <a:schemeClr val="tx1"/>
              </a:solidFill>
              <a:latin typeface="DIN-Light"/>
            </a:rPr>
            <a:t>What do we need to make it happen?</a:t>
          </a:r>
          <a:endParaRPr lang="en-GB" sz="1050" b="1" dirty="0">
            <a:solidFill>
              <a:schemeClr val="tx1"/>
            </a:solidFill>
          </a:endParaRPr>
        </a:p>
        <a:p>
          <a:pPr algn="ctr">
            <a:spcBef>
              <a:spcPts val="0"/>
            </a:spcBef>
            <a:spcAft>
              <a:spcPts val="0"/>
            </a:spcAft>
          </a:pPr>
          <a:r>
            <a:rPr lang="en-GB" sz="1100" dirty="0">
              <a:solidFill>
                <a:schemeClr val="tx1"/>
              </a:solidFill>
              <a:latin typeface="DIN-Light"/>
            </a:rPr>
            <a:t>Raise at next core group</a:t>
          </a:r>
        </a:p>
        <a:p>
          <a:pPr algn="ctr">
            <a:spcBef>
              <a:spcPts val="0"/>
            </a:spcBef>
            <a:spcAft>
              <a:spcPts val="0"/>
            </a:spcAft>
          </a:pPr>
          <a:r>
            <a:rPr lang="en-GB" sz="1100" dirty="0">
              <a:solidFill>
                <a:schemeClr val="tx1"/>
              </a:solidFill>
              <a:latin typeface="DIN-Light"/>
            </a:rPr>
            <a:t>Small group to plan and make happen- ICS to lead</a:t>
          </a:r>
        </a:p>
        <a:p>
          <a:pPr algn="ctr">
            <a:spcBef>
              <a:spcPts val="0"/>
            </a:spcBef>
            <a:spcAft>
              <a:spcPts val="0"/>
            </a:spcAft>
          </a:pPr>
          <a:r>
            <a:rPr lang="en-GB" sz="1100" dirty="0">
              <a:solidFill>
                <a:schemeClr val="tx1"/>
              </a:solidFill>
              <a:latin typeface="DIN-Light"/>
            </a:rPr>
            <a:t>Voluntary sector mapping and link workers</a:t>
          </a:r>
        </a:p>
        <a:p>
          <a:pPr algn="ctr">
            <a:spcBef>
              <a:spcPts val="0"/>
            </a:spcBef>
            <a:spcAft>
              <a:spcPts val="0"/>
            </a:spcAft>
          </a:pPr>
          <a:r>
            <a:rPr lang="en-GB" sz="1100" dirty="0">
              <a:solidFill>
                <a:schemeClr val="tx1"/>
              </a:solidFill>
              <a:latin typeface="DIN-Light"/>
            </a:rPr>
            <a:t>Share details next core group</a:t>
          </a:r>
        </a:p>
        <a:p>
          <a:pPr algn="ctr">
            <a:spcBef>
              <a:spcPts val="0"/>
            </a:spcBef>
            <a:spcAft>
              <a:spcPts val="0"/>
            </a:spcAft>
          </a:pPr>
          <a:r>
            <a:rPr lang="en-GB" sz="1100" dirty="0">
              <a:solidFill>
                <a:schemeClr val="tx1"/>
              </a:solidFill>
              <a:latin typeface="DIN-Light"/>
            </a:rPr>
            <a:t>Small group to plan and make happen- ICS to lead</a:t>
          </a:r>
        </a:p>
        <a:p>
          <a:pPr algn="ctr">
            <a:spcBef>
              <a:spcPts val="0"/>
            </a:spcBef>
            <a:spcAft>
              <a:spcPts val="0"/>
            </a:spcAft>
          </a:pPr>
          <a:r>
            <a:rPr lang="en-GB" sz="1100" dirty="0">
              <a:solidFill>
                <a:schemeClr val="tx1"/>
              </a:solidFill>
              <a:latin typeface="DIN-Light"/>
            </a:rPr>
            <a:t>Voluntary sector mapping and link workers</a:t>
          </a:r>
        </a:p>
        <a:p>
          <a:pPr algn="ctr">
            <a:spcBef>
              <a:spcPts val="0"/>
            </a:spcBef>
            <a:spcAft>
              <a:spcPts val="0"/>
            </a:spcAft>
          </a:pPr>
          <a:r>
            <a:rPr lang="en-GB" sz="1100" dirty="0">
              <a:solidFill>
                <a:schemeClr val="tx1"/>
              </a:solidFill>
              <a:latin typeface="DIN-Light"/>
            </a:rPr>
            <a:t>Share details</a:t>
          </a:r>
        </a:p>
      </dgm:t>
    </dgm:pt>
    <dgm:pt modelId="{58C174F8-6102-4223-98FE-922AAD9986B7}" type="parTrans" cxnId="{770402F1-0A1D-418E-A261-A96AA3CC2B94}">
      <dgm:prSet/>
      <dgm:spPr/>
      <dgm:t>
        <a:bodyPr/>
        <a:lstStyle/>
        <a:p>
          <a:endParaRPr lang="en-GB">
            <a:solidFill>
              <a:schemeClr val="tx1"/>
            </a:solidFill>
          </a:endParaRPr>
        </a:p>
      </dgm:t>
    </dgm:pt>
    <dgm:pt modelId="{D66863E3-B921-411C-A9BE-AECEA8FFD208}" type="sibTrans" cxnId="{770402F1-0A1D-418E-A261-A96AA3CC2B94}">
      <dgm:prSet/>
      <dgm:spPr/>
      <dgm:t>
        <a:bodyPr/>
        <a:lstStyle/>
        <a:p>
          <a:endParaRPr lang="en-GB">
            <a:solidFill>
              <a:schemeClr val="tx1"/>
            </a:solidFill>
          </a:endParaRPr>
        </a:p>
      </dgm:t>
    </dgm:pt>
    <dgm:pt modelId="{6EA57465-AF7F-47B7-9729-F4BC8DCA9ACF}">
      <dgm:prSet phldrT="[Text]" custT="1"/>
      <dgm:spPr>
        <a:noFill/>
        <a:ln w="57150">
          <a:solidFill>
            <a:srgbClr val="ED694B"/>
          </a:solidFill>
        </a:ln>
      </dgm:spPr>
      <dgm:t>
        <a:bodyPr anchor="t"/>
        <a:lstStyle/>
        <a:p>
          <a:pPr algn="ctr">
            <a:spcBef>
              <a:spcPct val="0"/>
            </a:spcBef>
            <a:spcAft>
              <a:spcPts val="0"/>
            </a:spcAft>
          </a:pPr>
          <a:r>
            <a:rPr lang="en-GB" sz="1200" b="1" u="sng" dirty="0">
              <a:solidFill>
                <a:schemeClr val="tx1"/>
              </a:solidFill>
              <a:latin typeface="DIN-Light"/>
            </a:rPr>
            <a:t>Skills and capacity</a:t>
          </a:r>
          <a:endParaRPr lang="en-GB" sz="1200" b="1" dirty="0">
            <a:solidFill>
              <a:schemeClr val="tx1"/>
            </a:solidFill>
          </a:endParaRPr>
        </a:p>
        <a:p>
          <a:pPr algn="ctr">
            <a:spcBef>
              <a:spcPts val="600"/>
            </a:spcBef>
            <a:spcAft>
              <a:spcPts val="800"/>
            </a:spcAft>
          </a:pPr>
          <a:r>
            <a:rPr lang="en-GB" sz="1000" dirty="0">
              <a:solidFill>
                <a:schemeClr val="tx1"/>
              </a:solidFill>
              <a:latin typeface="DIN-Light"/>
            </a:rPr>
            <a:t>Integrate discharge team/ home first project (for data to inform)</a:t>
          </a:r>
        </a:p>
        <a:p>
          <a:pPr algn="ctr">
            <a:spcBef>
              <a:spcPts val="600"/>
            </a:spcBef>
            <a:spcAft>
              <a:spcPts val="800"/>
            </a:spcAft>
          </a:pPr>
          <a:r>
            <a:rPr lang="en-GB" sz="1000" dirty="0">
              <a:solidFill>
                <a:schemeClr val="tx1"/>
              </a:solidFill>
              <a:latin typeface="DIN-Light"/>
            </a:rPr>
            <a:t>Capacity in community- both funded and engage citizens developed by local people</a:t>
          </a:r>
        </a:p>
        <a:p>
          <a:pPr algn="ctr">
            <a:spcBef>
              <a:spcPts val="600"/>
            </a:spcBef>
            <a:spcAft>
              <a:spcPts val="800"/>
            </a:spcAft>
          </a:pPr>
          <a:r>
            <a:rPr lang="en-GB" sz="1000" dirty="0">
              <a:solidFill>
                <a:schemeClr val="tx1"/>
              </a:solidFill>
              <a:latin typeface="DIN-Light"/>
            </a:rPr>
            <a:t>Person and community: ICS community centred approaches programme</a:t>
          </a:r>
        </a:p>
        <a:p>
          <a:pPr algn="ctr">
            <a:spcBef>
              <a:spcPts val="600"/>
            </a:spcBef>
            <a:spcAft>
              <a:spcPts val="800"/>
            </a:spcAft>
          </a:pPr>
          <a:r>
            <a:rPr lang="en-GB" sz="1000" dirty="0">
              <a:solidFill>
                <a:schemeClr val="tx1"/>
              </a:solidFill>
              <a:latin typeface="DIN-Light"/>
            </a:rPr>
            <a:t>Health watch discharge materials </a:t>
          </a:r>
        </a:p>
        <a:p>
          <a:pPr algn="ctr">
            <a:spcBef>
              <a:spcPts val="600"/>
            </a:spcBef>
            <a:spcAft>
              <a:spcPts val="800"/>
            </a:spcAft>
          </a:pPr>
          <a:r>
            <a:rPr lang="en-GB" sz="1000" dirty="0">
              <a:solidFill>
                <a:schemeClr val="tx1"/>
              </a:solidFill>
              <a:latin typeface="DIN-Light"/>
            </a:rPr>
            <a:t>Theatre and videos are a powerful method</a:t>
          </a:r>
        </a:p>
        <a:p>
          <a:pPr algn="l">
            <a:spcBef>
              <a:spcPct val="0"/>
            </a:spcBef>
            <a:spcAft>
              <a:spcPct val="35000"/>
            </a:spcAft>
          </a:pPr>
          <a:r>
            <a:rPr lang="en-GB" sz="1000" dirty="0"/>
            <a:t>Outside confetti- Nottingham college</a:t>
          </a:r>
          <a:endParaRPr lang="en-GB" sz="1000" b="0" dirty="0">
            <a:solidFill>
              <a:schemeClr val="tx1"/>
            </a:solidFill>
          </a:endParaRPr>
        </a:p>
        <a:p>
          <a:pPr algn="l">
            <a:spcBef>
              <a:spcPct val="0"/>
            </a:spcBef>
            <a:spcAft>
              <a:spcPct val="35000"/>
            </a:spcAft>
          </a:pPr>
          <a:endParaRPr lang="en-GB" sz="1000" b="0" dirty="0">
            <a:solidFill>
              <a:schemeClr val="tx1"/>
            </a:solidFill>
          </a:endParaRPr>
        </a:p>
        <a:p>
          <a:pPr algn="l">
            <a:spcBef>
              <a:spcPct val="0"/>
            </a:spcBef>
            <a:spcAft>
              <a:spcPct val="35000"/>
            </a:spcAft>
          </a:pPr>
          <a:endParaRPr lang="en-GB" sz="1400" b="0" dirty="0">
            <a:solidFill>
              <a:schemeClr val="tx1"/>
            </a:solidFill>
          </a:endParaRPr>
        </a:p>
      </dgm:t>
    </dgm:pt>
    <dgm:pt modelId="{B4B7A843-7DA1-4D9C-8BCB-809BAB79ED56}" type="parTrans" cxnId="{BE466DCB-39DE-457E-933D-F96D57A675C1}">
      <dgm:prSet/>
      <dgm:spPr/>
      <dgm:t>
        <a:bodyPr/>
        <a:lstStyle/>
        <a:p>
          <a:endParaRPr lang="en-GB">
            <a:solidFill>
              <a:schemeClr val="tx1"/>
            </a:solidFill>
          </a:endParaRPr>
        </a:p>
      </dgm:t>
    </dgm:pt>
    <dgm:pt modelId="{5179590D-B09B-492B-832A-CFE6DC5EDBFA}" type="sibTrans" cxnId="{BE466DCB-39DE-457E-933D-F96D57A675C1}">
      <dgm:prSet/>
      <dgm:spPr/>
      <dgm:t>
        <a:bodyPr/>
        <a:lstStyle/>
        <a:p>
          <a:endParaRPr lang="en-GB">
            <a:solidFill>
              <a:schemeClr val="tx1"/>
            </a:solidFill>
          </a:endParaRPr>
        </a:p>
      </dgm:t>
    </dgm:pt>
    <dgm:pt modelId="{3DC3E756-E7C8-44DF-AE39-55DC831DD070}">
      <dgm:prSet phldrT="[Text]" custT="1"/>
      <dgm:spPr>
        <a:noFill/>
        <a:ln w="57150">
          <a:solidFill>
            <a:srgbClr val="ED694B"/>
          </a:solidFill>
        </a:ln>
      </dgm:spPr>
      <dgm:t>
        <a:bodyPr anchor="t"/>
        <a:lstStyle/>
        <a:p>
          <a:pPr algn="ctr">
            <a:spcAft>
              <a:spcPct val="35000"/>
            </a:spcAft>
          </a:pPr>
          <a:r>
            <a:rPr lang="en-GB" sz="1200" b="1" u="sng" dirty="0">
              <a:solidFill>
                <a:schemeClr val="tx1"/>
              </a:solidFill>
              <a:latin typeface="DIN-Light"/>
            </a:rPr>
            <a:t>Very next steps</a:t>
          </a:r>
          <a:endParaRPr lang="en-GB" sz="900" b="1" dirty="0">
            <a:solidFill>
              <a:schemeClr val="tx1"/>
            </a:solidFill>
          </a:endParaRPr>
        </a:p>
        <a:p>
          <a:pPr algn="ctr">
            <a:spcAft>
              <a:spcPts val="1200"/>
            </a:spcAft>
          </a:pPr>
          <a:r>
            <a:rPr lang="en-GB" sz="1200" dirty="0">
              <a:solidFill>
                <a:schemeClr val="tx1"/>
              </a:solidFill>
              <a:latin typeface="DIN-Light"/>
            </a:rPr>
            <a:t>Next core group meeting</a:t>
          </a:r>
        </a:p>
        <a:p>
          <a:pPr algn="ctr">
            <a:spcAft>
              <a:spcPts val="1200"/>
            </a:spcAft>
          </a:pPr>
          <a:r>
            <a:rPr lang="en-GB" sz="1200" dirty="0">
              <a:solidFill>
                <a:schemeClr val="tx1"/>
              </a:solidFill>
              <a:latin typeface="DIN-Light"/>
            </a:rPr>
            <a:t>Link in with community centred approaches co-production forum (Greater Notts)</a:t>
          </a:r>
        </a:p>
        <a:p>
          <a:pPr algn="ctr">
            <a:spcAft>
              <a:spcPts val="1200"/>
            </a:spcAft>
          </a:pPr>
          <a:r>
            <a:rPr lang="en-GB" sz="1200" dirty="0">
              <a:solidFill>
                <a:schemeClr val="tx1"/>
              </a:solidFill>
              <a:latin typeface="DIN-Light"/>
            </a:rPr>
            <a:t>Identify/ invite citizen representation to core group. Patient groups etc. focus dependent</a:t>
          </a:r>
        </a:p>
        <a:p>
          <a:pPr algn="ctr">
            <a:spcAft>
              <a:spcPts val="1200"/>
            </a:spcAft>
          </a:pPr>
          <a:r>
            <a:rPr lang="en-GB" sz="1200" dirty="0">
              <a:solidFill>
                <a:schemeClr val="tx1"/>
              </a:solidFill>
              <a:latin typeface="DIN-Light"/>
            </a:rPr>
            <a:t>Link into ICS communications group</a:t>
          </a:r>
        </a:p>
      </dgm:t>
    </dgm:pt>
    <dgm:pt modelId="{51ECE608-2169-4D6E-B45F-343947B42F0E}" type="parTrans" cxnId="{04AC4341-4D8B-4FF5-B808-CC5F625E2896}">
      <dgm:prSet/>
      <dgm:spPr/>
      <dgm:t>
        <a:bodyPr/>
        <a:lstStyle/>
        <a:p>
          <a:endParaRPr lang="en-GB">
            <a:solidFill>
              <a:schemeClr val="tx1"/>
            </a:solidFill>
          </a:endParaRPr>
        </a:p>
      </dgm:t>
    </dgm:pt>
    <dgm:pt modelId="{8BCDDF79-8246-44CF-8DEA-B5F4351EFDCE}" type="sibTrans" cxnId="{04AC4341-4D8B-4FF5-B808-CC5F625E2896}">
      <dgm:prSet/>
      <dgm:spPr/>
      <dgm:t>
        <a:bodyPr/>
        <a:lstStyle/>
        <a:p>
          <a:endParaRPr lang="en-GB">
            <a:solidFill>
              <a:schemeClr val="tx1"/>
            </a:solidFill>
          </a:endParaRPr>
        </a:p>
      </dgm:t>
    </dgm:pt>
    <dgm:pt modelId="{AFFA2E68-5C16-4267-B9BE-1A0B12FB5BBC}" type="pres">
      <dgm:prSet presAssocID="{87597BC5-542D-4FBD-82FD-9F9A6A0F2E45}" presName="diagram" presStyleCnt="0">
        <dgm:presLayoutVars>
          <dgm:dir/>
          <dgm:resizeHandles val="exact"/>
        </dgm:presLayoutVars>
      </dgm:prSet>
      <dgm:spPr/>
      <dgm:t>
        <a:bodyPr/>
        <a:lstStyle/>
        <a:p>
          <a:endParaRPr lang="en-US"/>
        </a:p>
      </dgm:t>
    </dgm:pt>
    <dgm:pt modelId="{342F7C37-90A4-4718-B432-82A01BDDABFF}" type="pres">
      <dgm:prSet presAssocID="{500BFE24-0EC7-4657-B1DF-5625B18306CC}" presName="node" presStyleLbl="node1" presStyleIdx="0" presStyleCnt="4" custScaleX="104629" custScaleY="108613">
        <dgm:presLayoutVars>
          <dgm:bulletEnabled val="1"/>
        </dgm:presLayoutVars>
      </dgm:prSet>
      <dgm:spPr/>
      <dgm:t>
        <a:bodyPr/>
        <a:lstStyle/>
        <a:p>
          <a:endParaRPr lang="en-US"/>
        </a:p>
      </dgm:t>
    </dgm:pt>
    <dgm:pt modelId="{486391C9-C404-4A86-9496-8AA18FAEC8DE}" type="pres">
      <dgm:prSet presAssocID="{F64DE39B-8CCA-4AFF-AF50-87E647162BD0}" presName="sibTrans" presStyleCnt="0"/>
      <dgm:spPr/>
    </dgm:pt>
    <dgm:pt modelId="{3CEA6106-6DB8-4AB5-9ACE-E2BF3333D38C}" type="pres">
      <dgm:prSet presAssocID="{9A02C9A7-3553-40BC-81DD-9F464B220EAD}" presName="node" presStyleLbl="node1" presStyleIdx="1" presStyleCnt="4" custScaleX="104629" custScaleY="108613">
        <dgm:presLayoutVars>
          <dgm:bulletEnabled val="1"/>
        </dgm:presLayoutVars>
      </dgm:prSet>
      <dgm:spPr/>
      <dgm:t>
        <a:bodyPr/>
        <a:lstStyle/>
        <a:p>
          <a:endParaRPr lang="en-US"/>
        </a:p>
      </dgm:t>
    </dgm:pt>
    <dgm:pt modelId="{1AE206B8-6B1E-4241-B47E-E25D2DEBE828}" type="pres">
      <dgm:prSet presAssocID="{D66863E3-B921-411C-A9BE-AECEA8FFD208}" presName="sibTrans" presStyleCnt="0"/>
      <dgm:spPr/>
    </dgm:pt>
    <dgm:pt modelId="{FA28B14F-F2C6-4881-95F4-693E9AE5BF9C}" type="pres">
      <dgm:prSet presAssocID="{6EA57465-AF7F-47B7-9729-F4BC8DCA9ACF}" presName="node" presStyleLbl="node1" presStyleIdx="2" presStyleCnt="4" custScaleX="104629" custScaleY="108485" custLinFactNeighborX="-230" custLinFactNeighborY="-8065">
        <dgm:presLayoutVars>
          <dgm:bulletEnabled val="1"/>
        </dgm:presLayoutVars>
      </dgm:prSet>
      <dgm:spPr/>
      <dgm:t>
        <a:bodyPr/>
        <a:lstStyle/>
        <a:p>
          <a:endParaRPr lang="en-US"/>
        </a:p>
      </dgm:t>
    </dgm:pt>
    <dgm:pt modelId="{6264218C-2CCA-4FDA-B15B-863EA1EDEE24}" type="pres">
      <dgm:prSet presAssocID="{5179590D-B09B-492B-832A-CFE6DC5EDBFA}" presName="sibTrans" presStyleCnt="0"/>
      <dgm:spPr/>
    </dgm:pt>
    <dgm:pt modelId="{50254F83-0920-4D59-B534-472956EE4E81}" type="pres">
      <dgm:prSet presAssocID="{3DC3E756-E7C8-44DF-AE39-55DC831DD070}" presName="node" presStyleLbl="node1" presStyleIdx="3" presStyleCnt="4" custScaleX="104629" custScaleY="108613" custLinFactNeighborX="-460" custLinFactNeighborY="-9601">
        <dgm:presLayoutVars>
          <dgm:bulletEnabled val="1"/>
        </dgm:presLayoutVars>
      </dgm:prSet>
      <dgm:spPr/>
      <dgm:t>
        <a:bodyPr/>
        <a:lstStyle/>
        <a:p>
          <a:endParaRPr lang="en-US"/>
        </a:p>
      </dgm:t>
    </dgm:pt>
  </dgm:ptLst>
  <dgm:cxnLst>
    <dgm:cxn modelId="{32026509-B328-472E-81F8-439EDAE529D8}" type="presOf" srcId="{9A02C9A7-3553-40BC-81DD-9F464B220EAD}" destId="{3CEA6106-6DB8-4AB5-9ACE-E2BF3333D38C}" srcOrd="0" destOrd="0" presId="urn:microsoft.com/office/officeart/2005/8/layout/default"/>
    <dgm:cxn modelId="{44957F6C-3FF2-47F0-8321-56DF34DACACC}" srcId="{87597BC5-542D-4FBD-82FD-9F9A6A0F2E45}" destId="{500BFE24-0EC7-4657-B1DF-5625B18306CC}" srcOrd="0" destOrd="0" parTransId="{64ED116F-9E70-4F1A-8D94-9E10F076329D}" sibTransId="{F64DE39B-8CCA-4AFF-AF50-87E647162BD0}"/>
    <dgm:cxn modelId="{439AE15A-48D9-4CE1-AF76-D328EEA5E176}" type="presOf" srcId="{3DC3E756-E7C8-44DF-AE39-55DC831DD070}" destId="{50254F83-0920-4D59-B534-472956EE4E81}" srcOrd="0" destOrd="0" presId="urn:microsoft.com/office/officeart/2005/8/layout/default"/>
    <dgm:cxn modelId="{9F52348F-9DA4-4C61-8E8C-7C6CC7C3F03A}" type="presOf" srcId="{6EA57465-AF7F-47B7-9729-F4BC8DCA9ACF}" destId="{FA28B14F-F2C6-4881-95F4-693E9AE5BF9C}" srcOrd="0" destOrd="0" presId="urn:microsoft.com/office/officeart/2005/8/layout/default"/>
    <dgm:cxn modelId="{AADC30E2-2510-4CA3-BA1C-C1161D7E6AEF}" type="presOf" srcId="{500BFE24-0EC7-4657-B1DF-5625B18306CC}" destId="{342F7C37-90A4-4718-B432-82A01BDDABFF}" srcOrd="0" destOrd="0" presId="urn:microsoft.com/office/officeart/2005/8/layout/default"/>
    <dgm:cxn modelId="{770402F1-0A1D-418E-A261-A96AA3CC2B94}" srcId="{87597BC5-542D-4FBD-82FD-9F9A6A0F2E45}" destId="{9A02C9A7-3553-40BC-81DD-9F464B220EAD}" srcOrd="1" destOrd="0" parTransId="{58C174F8-6102-4223-98FE-922AAD9986B7}" sibTransId="{D66863E3-B921-411C-A9BE-AECEA8FFD208}"/>
    <dgm:cxn modelId="{BE466DCB-39DE-457E-933D-F96D57A675C1}" srcId="{87597BC5-542D-4FBD-82FD-9F9A6A0F2E45}" destId="{6EA57465-AF7F-47B7-9729-F4BC8DCA9ACF}" srcOrd="2" destOrd="0" parTransId="{B4B7A843-7DA1-4D9C-8BCB-809BAB79ED56}" sibTransId="{5179590D-B09B-492B-832A-CFE6DC5EDBFA}"/>
    <dgm:cxn modelId="{859B0A59-2A65-423B-BE7B-EDFEA7EBE277}" type="presOf" srcId="{87597BC5-542D-4FBD-82FD-9F9A6A0F2E45}" destId="{AFFA2E68-5C16-4267-B9BE-1A0B12FB5BBC}" srcOrd="0" destOrd="0" presId="urn:microsoft.com/office/officeart/2005/8/layout/default"/>
    <dgm:cxn modelId="{04AC4341-4D8B-4FF5-B808-CC5F625E2896}" srcId="{87597BC5-542D-4FBD-82FD-9F9A6A0F2E45}" destId="{3DC3E756-E7C8-44DF-AE39-55DC831DD070}" srcOrd="3" destOrd="0" parTransId="{51ECE608-2169-4D6E-B45F-343947B42F0E}" sibTransId="{8BCDDF79-8246-44CF-8DEA-B5F4351EFDCE}"/>
    <dgm:cxn modelId="{96BC3306-3CBD-4409-B13E-74BCF26D0B5C}" type="presParOf" srcId="{AFFA2E68-5C16-4267-B9BE-1A0B12FB5BBC}" destId="{342F7C37-90A4-4718-B432-82A01BDDABFF}" srcOrd="0" destOrd="0" presId="urn:microsoft.com/office/officeart/2005/8/layout/default"/>
    <dgm:cxn modelId="{6D001FC7-330A-4093-BBAA-A4754E131B62}" type="presParOf" srcId="{AFFA2E68-5C16-4267-B9BE-1A0B12FB5BBC}" destId="{486391C9-C404-4A86-9496-8AA18FAEC8DE}" srcOrd="1" destOrd="0" presId="urn:microsoft.com/office/officeart/2005/8/layout/default"/>
    <dgm:cxn modelId="{9379ABAA-6514-4A6D-9478-9196AB687D46}" type="presParOf" srcId="{AFFA2E68-5C16-4267-B9BE-1A0B12FB5BBC}" destId="{3CEA6106-6DB8-4AB5-9ACE-E2BF3333D38C}" srcOrd="2" destOrd="0" presId="urn:microsoft.com/office/officeart/2005/8/layout/default"/>
    <dgm:cxn modelId="{68D006BE-C081-4ED2-8F31-4CE420E70193}" type="presParOf" srcId="{AFFA2E68-5C16-4267-B9BE-1A0B12FB5BBC}" destId="{1AE206B8-6B1E-4241-B47E-E25D2DEBE828}" srcOrd="3" destOrd="0" presId="urn:microsoft.com/office/officeart/2005/8/layout/default"/>
    <dgm:cxn modelId="{B623F8F9-3C4E-4BD5-9851-8A3CC8C9EA12}" type="presParOf" srcId="{AFFA2E68-5C16-4267-B9BE-1A0B12FB5BBC}" destId="{FA28B14F-F2C6-4881-95F4-693E9AE5BF9C}" srcOrd="4" destOrd="0" presId="urn:microsoft.com/office/officeart/2005/8/layout/default"/>
    <dgm:cxn modelId="{D74B2EAF-3240-4774-9EC9-F78D367BA566}" type="presParOf" srcId="{AFFA2E68-5C16-4267-B9BE-1A0B12FB5BBC}" destId="{6264218C-2CCA-4FDA-B15B-863EA1EDEE24}" srcOrd="5" destOrd="0" presId="urn:microsoft.com/office/officeart/2005/8/layout/default"/>
    <dgm:cxn modelId="{6484E084-4777-4858-911B-D923E788D24A}" type="presParOf" srcId="{AFFA2E68-5C16-4267-B9BE-1A0B12FB5BBC}" destId="{50254F83-0920-4D59-B534-472956EE4E81}"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2F7C37-90A4-4718-B432-82A01BDDABFF}">
      <dsp:nvSpPr>
        <dsp:cNvPr id="0" name=""/>
        <dsp:cNvSpPr/>
      </dsp:nvSpPr>
      <dsp:spPr>
        <a:xfrm>
          <a:off x="780" y="102187"/>
          <a:ext cx="3045555" cy="1827333"/>
        </a:xfrm>
        <a:prstGeom prst="rect">
          <a:avLst/>
        </a:prstGeom>
        <a:noFill/>
        <a:ln w="57150" cap="flat" cmpd="sng" algn="ctr">
          <a:solidFill>
            <a:srgbClr val="ED694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n-GB" sz="1800" b="1" u="sng" kern="1200" dirty="0">
              <a:solidFill>
                <a:schemeClr val="tx1"/>
              </a:solidFill>
              <a:latin typeface="DIN-Light"/>
            </a:rPr>
            <a:t>Idea under development</a:t>
          </a:r>
        </a:p>
        <a:p>
          <a:pPr lvl="0" algn="ctr" defTabSz="800100">
            <a:lnSpc>
              <a:spcPct val="90000"/>
            </a:lnSpc>
            <a:spcBef>
              <a:spcPct val="0"/>
            </a:spcBef>
            <a:spcAft>
              <a:spcPct val="35000"/>
            </a:spcAft>
          </a:pPr>
          <a:r>
            <a:rPr lang="en-GB" sz="1600" b="1" kern="1200" dirty="0">
              <a:solidFill>
                <a:schemeClr val="tx1"/>
              </a:solidFill>
              <a:effectLst/>
              <a:latin typeface="DIN-Light"/>
            </a:rPr>
            <a:t>Long term funding for a consistent navigator and facilitator/ housing offer for discharge support</a:t>
          </a:r>
        </a:p>
        <a:p>
          <a:pPr lvl="0" algn="l" defTabSz="800100">
            <a:lnSpc>
              <a:spcPct val="90000"/>
            </a:lnSpc>
            <a:spcBef>
              <a:spcPct val="0"/>
            </a:spcBef>
            <a:spcAft>
              <a:spcPct val="35000"/>
            </a:spcAft>
          </a:pPr>
          <a:endParaRPr lang="en-GB" sz="2400" kern="1200" dirty="0">
            <a:solidFill>
              <a:srgbClr val="FF0000"/>
            </a:solidFill>
            <a:effectLst>
              <a:outerShdw blurRad="38100" dist="38100" dir="2700000" algn="tl">
                <a:srgbClr val="000000">
                  <a:alpha val="43137"/>
                </a:srgbClr>
              </a:outerShdw>
            </a:effectLst>
            <a:latin typeface="DIN-Light"/>
          </a:endParaRPr>
        </a:p>
        <a:p>
          <a:pPr lvl="0" algn="l" defTabSz="800100">
            <a:lnSpc>
              <a:spcPct val="90000"/>
            </a:lnSpc>
            <a:spcBef>
              <a:spcPct val="0"/>
            </a:spcBef>
            <a:spcAft>
              <a:spcPct val="35000"/>
            </a:spcAft>
          </a:pPr>
          <a:endParaRPr lang="en-GB" sz="2400" kern="1200" dirty="0">
            <a:solidFill>
              <a:srgbClr val="FF0000"/>
            </a:solidFill>
            <a:effectLst>
              <a:outerShdw blurRad="38100" dist="38100" dir="2700000" algn="tl">
                <a:srgbClr val="000000">
                  <a:alpha val="43137"/>
                </a:srgbClr>
              </a:outerShdw>
            </a:effectLst>
            <a:latin typeface="DIN-Light"/>
          </a:endParaRPr>
        </a:p>
        <a:p>
          <a:pPr lvl="0" algn="l" defTabSz="800100">
            <a:lnSpc>
              <a:spcPct val="90000"/>
            </a:lnSpc>
            <a:spcBef>
              <a:spcPct val="0"/>
            </a:spcBef>
            <a:spcAft>
              <a:spcPct val="35000"/>
            </a:spcAft>
          </a:pPr>
          <a:endParaRPr lang="en-GB" sz="2400" kern="1200" dirty="0">
            <a:solidFill>
              <a:srgbClr val="FF0000"/>
            </a:solidFill>
            <a:effectLst>
              <a:outerShdw blurRad="38100" dist="38100" dir="2700000" algn="tl">
                <a:srgbClr val="000000">
                  <a:alpha val="43137"/>
                </a:srgbClr>
              </a:outerShdw>
            </a:effectLst>
            <a:latin typeface="DIN-Light"/>
          </a:endParaRPr>
        </a:p>
        <a:p>
          <a:pPr lvl="0" algn="l" defTabSz="800100">
            <a:lnSpc>
              <a:spcPct val="90000"/>
            </a:lnSpc>
            <a:spcBef>
              <a:spcPct val="0"/>
            </a:spcBef>
            <a:spcAft>
              <a:spcPct val="35000"/>
            </a:spcAft>
          </a:pPr>
          <a:endParaRPr lang="en-GB" sz="2400" kern="1200" dirty="0">
            <a:solidFill>
              <a:srgbClr val="FF0000"/>
            </a:solidFill>
            <a:effectLst>
              <a:outerShdw blurRad="38100" dist="38100" dir="2700000" algn="tl">
                <a:srgbClr val="000000">
                  <a:alpha val="43137"/>
                </a:srgbClr>
              </a:outerShdw>
            </a:effectLst>
            <a:latin typeface="DIN-Light"/>
          </a:endParaRPr>
        </a:p>
      </dsp:txBody>
      <dsp:txXfrm>
        <a:off x="780" y="102187"/>
        <a:ext cx="3045555" cy="1827333"/>
      </dsp:txXfrm>
    </dsp:sp>
    <dsp:sp modelId="{3CEA6106-6DB8-4AB5-9ACE-E2BF3333D38C}">
      <dsp:nvSpPr>
        <dsp:cNvPr id="0" name=""/>
        <dsp:cNvSpPr/>
      </dsp:nvSpPr>
      <dsp:spPr>
        <a:xfrm>
          <a:off x="3350891" y="102187"/>
          <a:ext cx="3045555" cy="1827333"/>
        </a:xfrm>
        <a:prstGeom prst="rect">
          <a:avLst/>
        </a:prstGeom>
        <a:noFill/>
        <a:ln w="57150" cap="flat" cmpd="sng" algn="ctr">
          <a:solidFill>
            <a:srgbClr val="ED694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n-GB" sz="1800" b="1" u="sng" kern="1200" dirty="0">
              <a:solidFill>
                <a:schemeClr val="tx1"/>
              </a:solidFill>
              <a:latin typeface="DIN-Light"/>
            </a:rPr>
            <a:t>What do we need to make it happen?</a:t>
          </a:r>
        </a:p>
        <a:p>
          <a:pPr lvl="0" algn="ctr" defTabSz="800100">
            <a:lnSpc>
              <a:spcPct val="90000"/>
            </a:lnSpc>
            <a:spcBef>
              <a:spcPct val="0"/>
            </a:spcBef>
            <a:spcAft>
              <a:spcPct val="35000"/>
            </a:spcAft>
          </a:pPr>
          <a:r>
            <a:rPr lang="en-GB" sz="1200" kern="1200" dirty="0">
              <a:solidFill>
                <a:schemeClr val="tx1"/>
              </a:solidFill>
              <a:latin typeface="DIN-Light"/>
            </a:rPr>
            <a:t>Joined up thinking and funding to enable sustainable support offer </a:t>
          </a:r>
        </a:p>
        <a:p>
          <a:pPr lvl="0" algn="ctr" defTabSz="800100">
            <a:lnSpc>
              <a:spcPct val="90000"/>
            </a:lnSpc>
            <a:spcBef>
              <a:spcPct val="0"/>
            </a:spcBef>
            <a:spcAft>
              <a:spcPct val="35000"/>
            </a:spcAft>
          </a:pPr>
          <a:r>
            <a:rPr lang="en-GB" sz="1200" kern="1200" dirty="0">
              <a:solidFill>
                <a:schemeClr val="tx1"/>
              </a:solidFill>
              <a:latin typeface="DIN-Light"/>
            </a:rPr>
            <a:t>Looking at quality of life, impact as well as savings made impact</a:t>
          </a:r>
          <a:endParaRPr lang="en-GB" sz="1200" b="1" kern="1200" dirty="0">
            <a:solidFill>
              <a:schemeClr val="tx1"/>
            </a:solidFill>
            <a:latin typeface="DIN-Light"/>
          </a:endParaRPr>
        </a:p>
      </dsp:txBody>
      <dsp:txXfrm>
        <a:off x="3350891" y="102187"/>
        <a:ext cx="3045555" cy="1827333"/>
      </dsp:txXfrm>
    </dsp:sp>
    <dsp:sp modelId="{FA28B14F-F2C6-4881-95F4-693E9AE5BF9C}">
      <dsp:nvSpPr>
        <dsp:cNvPr id="0" name=""/>
        <dsp:cNvSpPr/>
      </dsp:nvSpPr>
      <dsp:spPr>
        <a:xfrm>
          <a:off x="780" y="2234076"/>
          <a:ext cx="3045555" cy="1827333"/>
        </a:xfrm>
        <a:prstGeom prst="rect">
          <a:avLst/>
        </a:prstGeom>
        <a:noFill/>
        <a:ln w="57150" cap="flat" cmpd="sng" algn="ctr">
          <a:solidFill>
            <a:srgbClr val="ED694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n-GB" sz="1800" b="1" u="sng" kern="1200" dirty="0">
              <a:solidFill>
                <a:schemeClr val="tx1"/>
              </a:solidFill>
              <a:latin typeface="DIN-Light"/>
            </a:rPr>
            <a:t>Skills and capacity</a:t>
          </a:r>
        </a:p>
        <a:p>
          <a:pPr lvl="0" algn="ctr" defTabSz="800100">
            <a:lnSpc>
              <a:spcPct val="90000"/>
            </a:lnSpc>
            <a:spcBef>
              <a:spcPct val="0"/>
            </a:spcBef>
            <a:spcAft>
              <a:spcPct val="35000"/>
            </a:spcAft>
          </a:pPr>
          <a:r>
            <a:rPr lang="en-GB" sz="1200" kern="1200" dirty="0">
              <a:solidFill>
                <a:schemeClr val="tx1"/>
              </a:solidFill>
              <a:effectLst/>
              <a:latin typeface="DIN-Light"/>
              <a:ea typeface="Calibri" panose="020F0502020204030204" pitchFamily="34" charset="0"/>
              <a:cs typeface="Times New Roman" panose="02020603050405020304" pitchFamily="18" charset="0"/>
            </a:rPr>
            <a:t>Several examples of well-regarded projects with short term funding challenges</a:t>
          </a:r>
          <a:endParaRPr lang="en-GB" sz="1200" b="0" kern="1200" dirty="0">
            <a:solidFill>
              <a:schemeClr val="tx1"/>
            </a:solidFill>
            <a:latin typeface="DIN-Light"/>
          </a:endParaRPr>
        </a:p>
        <a:p>
          <a:pPr lvl="0" algn="l" defTabSz="800100">
            <a:lnSpc>
              <a:spcPct val="90000"/>
            </a:lnSpc>
            <a:spcBef>
              <a:spcPct val="0"/>
            </a:spcBef>
            <a:spcAft>
              <a:spcPct val="35000"/>
            </a:spcAft>
          </a:pPr>
          <a:endParaRPr lang="en-GB" sz="1400" b="0" kern="1200" dirty="0">
            <a:solidFill>
              <a:schemeClr val="tx1"/>
            </a:solidFill>
            <a:latin typeface="DIN-Light"/>
          </a:endParaRPr>
        </a:p>
      </dsp:txBody>
      <dsp:txXfrm>
        <a:off x="780" y="2234076"/>
        <a:ext cx="3045555" cy="1827333"/>
      </dsp:txXfrm>
    </dsp:sp>
    <dsp:sp modelId="{50254F83-0920-4D59-B534-472956EE4E81}">
      <dsp:nvSpPr>
        <dsp:cNvPr id="0" name=""/>
        <dsp:cNvSpPr/>
      </dsp:nvSpPr>
      <dsp:spPr>
        <a:xfrm>
          <a:off x="3350891" y="2234076"/>
          <a:ext cx="3045555" cy="1827333"/>
        </a:xfrm>
        <a:prstGeom prst="rect">
          <a:avLst/>
        </a:prstGeom>
        <a:noFill/>
        <a:ln w="57150" cap="flat" cmpd="sng" algn="ctr">
          <a:solidFill>
            <a:srgbClr val="ED694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n-GB" sz="1800" b="1" u="sng" kern="1200" dirty="0">
              <a:solidFill>
                <a:schemeClr val="tx1"/>
              </a:solidFill>
              <a:latin typeface="DIN-Light"/>
            </a:rPr>
            <a:t>Very next steps</a:t>
          </a:r>
        </a:p>
        <a:p>
          <a:pPr lvl="0" algn="ctr" defTabSz="800100">
            <a:lnSpc>
              <a:spcPct val="90000"/>
            </a:lnSpc>
            <a:spcBef>
              <a:spcPct val="0"/>
            </a:spcBef>
            <a:spcAft>
              <a:spcPct val="35000"/>
            </a:spcAft>
          </a:pPr>
          <a:r>
            <a:rPr lang="en-GB" sz="1200" kern="1200" dirty="0">
              <a:solidFill>
                <a:schemeClr val="tx1"/>
              </a:solidFill>
              <a:effectLst/>
              <a:latin typeface="DIN-Light"/>
              <a:ea typeface="Calibri" panose="020F0502020204030204" pitchFamily="34" charset="0"/>
              <a:cs typeface="Times New Roman" panose="02020603050405020304" pitchFamily="18" charset="0"/>
            </a:rPr>
            <a:t>Draw up current picture of discharge support services, what they cover and how long they are funded, for e.g. benefits, groups </a:t>
          </a:r>
        </a:p>
        <a:p>
          <a:pPr lvl="0" algn="l" defTabSz="800100">
            <a:lnSpc>
              <a:spcPct val="90000"/>
            </a:lnSpc>
            <a:spcBef>
              <a:spcPct val="0"/>
            </a:spcBef>
            <a:spcAft>
              <a:spcPct val="35000"/>
            </a:spcAft>
          </a:pPr>
          <a:endParaRPr lang="en-GB" sz="1400" b="0" kern="1200" dirty="0">
            <a:solidFill>
              <a:schemeClr val="tx1"/>
            </a:solidFill>
            <a:latin typeface="DIN-Light"/>
          </a:endParaRPr>
        </a:p>
        <a:p>
          <a:pPr lvl="0" algn="l" defTabSz="800100">
            <a:lnSpc>
              <a:spcPct val="90000"/>
            </a:lnSpc>
            <a:spcBef>
              <a:spcPct val="0"/>
            </a:spcBef>
            <a:spcAft>
              <a:spcPct val="35000"/>
            </a:spcAft>
          </a:pPr>
          <a:endParaRPr lang="en-GB" sz="1400" b="0" kern="1200" dirty="0">
            <a:solidFill>
              <a:schemeClr val="tx1"/>
            </a:solidFill>
            <a:latin typeface="DIN-Light"/>
          </a:endParaRPr>
        </a:p>
        <a:p>
          <a:pPr lvl="0" algn="l" defTabSz="800100">
            <a:lnSpc>
              <a:spcPct val="90000"/>
            </a:lnSpc>
            <a:spcBef>
              <a:spcPct val="0"/>
            </a:spcBef>
            <a:spcAft>
              <a:spcPct val="35000"/>
            </a:spcAft>
          </a:pPr>
          <a:endParaRPr lang="en-GB" sz="1400" b="0" kern="1200" dirty="0">
            <a:solidFill>
              <a:schemeClr val="tx1"/>
            </a:solidFill>
            <a:latin typeface="DIN-Light"/>
          </a:endParaRPr>
        </a:p>
      </dsp:txBody>
      <dsp:txXfrm>
        <a:off x="3350891" y="2234076"/>
        <a:ext cx="3045555" cy="18273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2F7C37-90A4-4718-B432-82A01BDDABFF}">
      <dsp:nvSpPr>
        <dsp:cNvPr id="0" name=""/>
        <dsp:cNvSpPr/>
      </dsp:nvSpPr>
      <dsp:spPr>
        <a:xfrm>
          <a:off x="806" y="83242"/>
          <a:ext cx="3145330" cy="1887198"/>
        </a:xfrm>
        <a:prstGeom prst="rect">
          <a:avLst/>
        </a:prstGeom>
        <a:noFill/>
        <a:ln w="57150" cap="flat" cmpd="sng" algn="ctr">
          <a:solidFill>
            <a:srgbClr val="ED694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ts val="600"/>
            </a:spcAft>
          </a:pPr>
          <a:r>
            <a:rPr lang="en-GB" sz="1800" b="1" u="sng" kern="1200" dirty="0">
              <a:solidFill>
                <a:schemeClr val="tx1"/>
              </a:solidFill>
              <a:latin typeface="DIN-Light"/>
            </a:rPr>
            <a:t>Idea under development</a:t>
          </a:r>
        </a:p>
        <a:p>
          <a:pPr lvl="0" algn="ctr" defTabSz="800100">
            <a:lnSpc>
              <a:spcPct val="90000"/>
            </a:lnSpc>
            <a:spcBef>
              <a:spcPct val="0"/>
            </a:spcBef>
            <a:spcAft>
              <a:spcPts val="600"/>
            </a:spcAft>
          </a:pPr>
          <a:endParaRPr lang="en-GB" sz="200" b="1" u="sng" kern="1200" dirty="0">
            <a:solidFill>
              <a:schemeClr val="tx1"/>
            </a:solidFill>
            <a:latin typeface="DIN-Light"/>
          </a:endParaRPr>
        </a:p>
        <a:p>
          <a:pPr lvl="0" algn="ctr" defTabSz="800100">
            <a:lnSpc>
              <a:spcPct val="90000"/>
            </a:lnSpc>
            <a:spcBef>
              <a:spcPct val="0"/>
            </a:spcBef>
            <a:spcAft>
              <a:spcPts val="600"/>
            </a:spcAft>
          </a:pPr>
          <a:r>
            <a:rPr lang="en-GB" sz="1100" b="1" kern="1200" dirty="0">
              <a:solidFill>
                <a:schemeClr val="tx1"/>
              </a:solidFill>
              <a:effectLst/>
              <a:latin typeface="DIN-Light"/>
            </a:rPr>
            <a:t>Invite other representatives to encourage better understanding e.g. private care providers</a:t>
          </a:r>
        </a:p>
        <a:p>
          <a:pPr lvl="0" algn="ctr" defTabSz="800100">
            <a:lnSpc>
              <a:spcPct val="90000"/>
            </a:lnSpc>
            <a:spcBef>
              <a:spcPct val="0"/>
            </a:spcBef>
            <a:spcAft>
              <a:spcPts val="600"/>
            </a:spcAft>
          </a:pPr>
          <a:endParaRPr lang="en-GB" sz="200" b="1" kern="1200" dirty="0">
            <a:solidFill>
              <a:schemeClr val="tx1"/>
            </a:solidFill>
            <a:effectLst/>
            <a:latin typeface="DIN-Light"/>
          </a:endParaRPr>
        </a:p>
        <a:p>
          <a:pPr lvl="0" algn="ctr" defTabSz="800100">
            <a:lnSpc>
              <a:spcPct val="90000"/>
            </a:lnSpc>
            <a:spcBef>
              <a:spcPct val="0"/>
            </a:spcBef>
            <a:spcAft>
              <a:spcPts val="600"/>
            </a:spcAft>
          </a:pPr>
          <a:r>
            <a:rPr lang="en-GB" sz="1100" b="1" kern="1200" dirty="0">
              <a:solidFill>
                <a:schemeClr val="tx1"/>
              </a:solidFill>
              <a:effectLst/>
              <a:latin typeface="DIN-Light"/>
            </a:rPr>
            <a:t>Look into recruitment challenges: possible forums; staff groups; localities</a:t>
          </a:r>
        </a:p>
        <a:p>
          <a:pPr lvl="0" algn="ctr" defTabSz="800100">
            <a:lnSpc>
              <a:spcPct val="90000"/>
            </a:lnSpc>
            <a:spcBef>
              <a:spcPct val="0"/>
            </a:spcBef>
            <a:spcAft>
              <a:spcPts val="600"/>
            </a:spcAft>
          </a:pPr>
          <a:endParaRPr lang="en-GB" sz="200" b="1" kern="1200" dirty="0">
            <a:solidFill>
              <a:schemeClr val="tx1"/>
            </a:solidFill>
            <a:effectLst/>
            <a:latin typeface="DIN-Light"/>
          </a:endParaRPr>
        </a:p>
        <a:p>
          <a:pPr lvl="0" algn="ctr" defTabSz="800100">
            <a:lnSpc>
              <a:spcPct val="90000"/>
            </a:lnSpc>
            <a:spcBef>
              <a:spcPct val="0"/>
            </a:spcBef>
            <a:spcAft>
              <a:spcPts val="600"/>
            </a:spcAft>
          </a:pPr>
          <a:r>
            <a:rPr lang="en-GB" sz="1100" b="1" kern="1200" dirty="0">
              <a:solidFill>
                <a:schemeClr val="tx1"/>
              </a:solidFill>
              <a:effectLst/>
              <a:latin typeface="DIN-Light"/>
            </a:rPr>
            <a:t>What are the barriers/ solutions?</a:t>
          </a:r>
          <a:endParaRPr lang="en-GB" sz="1050" b="1" kern="1200" dirty="0">
            <a:solidFill>
              <a:schemeClr val="tx1"/>
            </a:solidFill>
            <a:effectLst/>
          </a:endParaRPr>
        </a:p>
        <a:p>
          <a:pPr lvl="0" algn="l" defTabSz="800100">
            <a:lnSpc>
              <a:spcPct val="90000"/>
            </a:lnSpc>
            <a:spcBef>
              <a:spcPct val="0"/>
            </a:spcBef>
            <a:spcAft>
              <a:spcPct val="35000"/>
            </a:spcAft>
          </a:pPr>
          <a:endParaRPr lang="en-GB" sz="1050" kern="1200" dirty="0">
            <a:solidFill>
              <a:srgbClr val="FF3300"/>
            </a:solidFill>
          </a:endParaRPr>
        </a:p>
        <a:p>
          <a:pPr lvl="0" algn="l" defTabSz="800100">
            <a:lnSpc>
              <a:spcPct val="90000"/>
            </a:lnSpc>
            <a:spcBef>
              <a:spcPct val="0"/>
            </a:spcBef>
            <a:spcAft>
              <a:spcPct val="35000"/>
            </a:spcAft>
          </a:pPr>
          <a:endParaRPr lang="en-GB" sz="1400" kern="1200" dirty="0">
            <a:solidFill>
              <a:srgbClr val="FF3300"/>
            </a:solidFill>
          </a:endParaRPr>
        </a:p>
        <a:p>
          <a:pPr lvl="0" algn="l" defTabSz="800100">
            <a:lnSpc>
              <a:spcPct val="90000"/>
            </a:lnSpc>
            <a:spcBef>
              <a:spcPct val="0"/>
            </a:spcBef>
            <a:spcAft>
              <a:spcPct val="35000"/>
            </a:spcAft>
          </a:pPr>
          <a:endParaRPr lang="en-GB" sz="1400" kern="1200" dirty="0">
            <a:solidFill>
              <a:srgbClr val="FF3300"/>
            </a:solidFill>
          </a:endParaRPr>
        </a:p>
      </dsp:txBody>
      <dsp:txXfrm>
        <a:off x="806" y="83242"/>
        <a:ext cx="3145330" cy="1887198"/>
      </dsp:txXfrm>
    </dsp:sp>
    <dsp:sp modelId="{3CEA6106-6DB8-4AB5-9ACE-E2BF3333D38C}">
      <dsp:nvSpPr>
        <dsp:cNvPr id="0" name=""/>
        <dsp:cNvSpPr/>
      </dsp:nvSpPr>
      <dsp:spPr>
        <a:xfrm>
          <a:off x="3460669" y="83242"/>
          <a:ext cx="3145330" cy="1887198"/>
        </a:xfrm>
        <a:prstGeom prst="rect">
          <a:avLst/>
        </a:prstGeom>
        <a:noFill/>
        <a:ln w="57150" cap="flat" cmpd="sng" algn="ctr">
          <a:solidFill>
            <a:srgbClr val="ED694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t" anchorCtr="0">
          <a:noAutofit/>
        </a:bodyPr>
        <a:lstStyle/>
        <a:p>
          <a:pPr lvl="0" algn="ctr" defTabSz="222250">
            <a:lnSpc>
              <a:spcPct val="90000"/>
            </a:lnSpc>
            <a:spcBef>
              <a:spcPct val="0"/>
            </a:spcBef>
            <a:spcAft>
              <a:spcPct val="35000"/>
            </a:spcAft>
          </a:pPr>
          <a:endParaRPr lang="en-GB" sz="500" b="1" u="sng" kern="1200" dirty="0">
            <a:solidFill>
              <a:schemeClr val="tx1"/>
            </a:solidFill>
            <a:latin typeface="DIN-Light"/>
          </a:endParaRPr>
        </a:p>
        <a:p>
          <a:pPr lvl="0" algn="ctr" defTabSz="222250">
            <a:lnSpc>
              <a:spcPct val="90000"/>
            </a:lnSpc>
            <a:spcBef>
              <a:spcPct val="0"/>
            </a:spcBef>
            <a:spcAft>
              <a:spcPct val="35000"/>
            </a:spcAft>
          </a:pPr>
          <a:r>
            <a:rPr lang="en-GB" sz="1800" b="1" u="sng" kern="1200" dirty="0">
              <a:solidFill>
                <a:schemeClr val="tx1"/>
              </a:solidFill>
              <a:latin typeface="DIN-Light"/>
            </a:rPr>
            <a:t>What do we need to make it happen?</a:t>
          </a:r>
          <a:endParaRPr lang="en-GB" sz="1050" b="1" kern="1200" dirty="0">
            <a:solidFill>
              <a:schemeClr val="tx1"/>
            </a:solidFill>
          </a:endParaRPr>
        </a:p>
        <a:p>
          <a:pPr lvl="0" algn="ctr" defTabSz="222250">
            <a:lnSpc>
              <a:spcPct val="90000"/>
            </a:lnSpc>
            <a:spcBef>
              <a:spcPct val="0"/>
            </a:spcBef>
            <a:spcAft>
              <a:spcPct val="35000"/>
            </a:spcAft>
          </a:pPr>
          <a:r>
            <a:rPr lang="en-GB" sz="1100" kern="1200" dirty="0">
              <a:solidFill>
                <a:schemeClr val="tx1"/>
              </a:solidFill>
              <a:latin typeface="DIN-Light"/>
            </a:rPr>
            <a:t>Systems that speak to each other</a:t>
          </a:r>
        </a:p>
        <a:p>
          <a:pPr lvl="0" algn="ctr" defTabSz="222250">
            <a:lnSpc>
              <a:spcPct val="90000"/>
            </a:lnSpc>
            <a:spcBef>
              <a:spcPct val="0"/>
            </a:spcBef>
            <a:spcAft>
              <a:spcPct val="35000"/>
            </a:spcAft>
          </a:pPr>
          <a:r>
            <a:rPr lang="en-GB" sz="1100" kern="1200" dirty="0">
              <a:solidFill>
                <a:schemeClr val="tx1"/>
              </a:solidFill>
              <a:latin typeface="DIN-Light"/>
            </a:rPr>
            <a:t>The individual do their own case management: knowledge of health and wellbeing</a:t>
          </a:r>
        </a:p>
        <a:p>
          <a:pPr lvl="0" algn="ctr" defTabSz="222250">
            <a:lnSpc>
              <a:spcPct val="90000"/>
            </a:lnSpc>
            <a:spcBef>
              <a:spcPct val="0"/>
            </a:spcBef>
            <a:spcAft>
              <a:spcPct val="35000"/>
            </a:spcAft>
          </a:pPr>
          <a:r>
            <a:rPr lang="en-GB" sz="1100" kern="1200" dirty="0">
              <a:solidFill>
                <a:schemeClr val="tx1"/>
              </a:solidFill>
              <a:latin typeface="DIN-Light"/>
            </a:rPr>
            <a:t>Addressing the gap in resources and home assessment need to be more focused</a:t>
          </a:r>
        </a:p>
      </dsp:txBody>
      <dsp:txXfrm>
        <a:off x="3460669" y="83242"/>
        <a:ext cx="3145330" cy="1887198"/>
      </dsp:txXfrm>
    </dsp:sp>
    <dsp:sp modelId="{FA28B14F-F2C6-4881-95F4-693E9AE5BF9C}">
      <dsp:nvSpPr>
        <dsp:cNvPr id="0" name=""/>
        <dsp:cNvSpPr/>
      </dsp:nvSpPr>
      <dsp:spPr>
        <a:xfrm>
          <a:off x="806" y="2284974"/>
          <a:ext cx="3145330" cy="1887198"/>
        </a:xfrm>
        <a:prstGeom prst="rect">
          <a:avLst/>
        </a:prstGeom>
        <a:noFill/>
        <a:ln w="57150" cap="flat" cmpd="sng" algn="ctr">
          <a:solidFill>
            <a:srgbClr val="ED694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t" anchorCtr="0">
          <a:noAutofit/>
        </a:bodyPr>
        <a:lstStyle/>
        <a:p>
          <a:pPr lvl="0" algn="ctr" defTabSz="222250">
            <a:lnSpc>
              <a:spcPct val="90000"/>
            </a:lnSpc>
            <a:spcBef>
              <a:spcPct val="0"/>
            </a:spcBef>
            <a:spcAft>
              <a:spcPct val="35000"/>
            </a:spcAft>
          </a:pPr>
          <a:endParaRPr lang="en-GB" sz="500" b="1" u="sng" kern="1200" dirty="0">
            <a:solidFill>
              <a:schemeClr val="tx1"/>
            </a:solidFill>
            <a:latin typeface="DIN-Light"/>
          </a:endParaRPr>
        </a:p>
        <a:p>
          <a:pPr lvl="0" algn="ctr" defTabSz="222250">
            <a:lnSpc>
              <a:spcPct val="90000"/>
            </a:lnSpc>
            <a:spcBef>
              <a:spcPct val="0"/>
            </a:spcBef>
            <a:spcAft>
              <a:spcPct val="35000"/>
            </a:spcAft>
          </a:pPr>
          <a:r>
            <a:rPr lang="en-GB" sz="1800" b="1" u="sng" kern="1200" dirty="0">
              <a:solidFill>
                <a:schemeClr val="tx1"/>
              </a:solidFill>
              <a:latin typeface="DIN-Light"/>
            </a:rPr>
            <a:t>Skills and capacity</a:t>
          </a:r>
          <a:endParaRPr lang="en-GB" sz="1100" b="1" kern="1200" dirty="0">
            <a:solidFill>
              <a:schemeClr val="tx1"/>
            </a:solidFill>
          </a:endParaRPr>
        </a:p>
        <a:p>
          <a:pPr lvl="0" algn="ctr" defTabSz="222250">
            <a:lnSpc>
              <a:spcPct val="90000"/>
            </a:lnSpc>
            <a:spcBef>
              <a:spcPct val="0"/>
            </a:spcBef>
            <a:spcAft>
              <a:spcPct val="35000"/>
            </a:spcAft>
          </a:pPr>
          <a:r>
            <a:rPr lang="en-GB" sz="1100" kern="1200" dirty="0">
              <a:solidFill>
                <a:schemeClr val="tx1"/>
              </a:solidFill>
              <a:latin typeface="DIN-Light"/>
            </a:rPr>
            <a:t>Knowledge around </a:t>
          </a:r>
          <a:r>
            <a:rPr lang="en-GB" sz="1100" kern="1200" dirty="0" err="1">
              <a:solidFill>
                <a:schemeClr val="tx1"/>
              </a:solidFill>
              <a:latin typeface="DIN-Light"/>
            </a:rPr>
            <a:t>DToC</a:t>
          </a:r>
          <a:endParaRPr lang="en-GB" sz="1100" kern="1200" dirty="0">
            <a:solidFill>
              <a:schemeClr val="tx1"/>
            </a:solidFill>
            <a:latin typeface="DIN-Light"/>
          </a:endParaRPr>
        </a:p>
        <a:p>
          <a:pPr lvl="0" algn="ctr" defTabSz="222250">
            <a:lnSpc>
              <a:spcPct val="90000"/>
            </a:lnSpc>
            <a:spcBef>
              <a:spcPct val="0"/>
            </a:spcBef>
            <a:spcAft>
              <a:spcPct val="35000"/>
            </a:spcAft>
          </a:pPr>
          <a:r>
            <a:rPr lang="en-GB" sz="1100" kern="1200" dirty="0">
              <a:solidFill>
                <a:schemeClr val="tx1"/>
              </a:solidFill>
              <a:latin typeface="DIN-Light"/>
            </a:rPr>
            <a:t>Junior Doctors supported to allow discharge- if a medical professional is able to take responsibility in the community, patients should also be allowed – joint discharge</a:t>
          </a:r>
        </a:p>
        <a:p>
          <a:pPr lvl="0" algn="l" defTabSz="222250">
            <a:lnSpc>
              <a:spcPct val="90000"/>
            </a:lnSpc>
            <a:spcBef>
              <a:spcPct val="0"/>
            </a:spcBef>
            <a:spcAft>
              <a:spcPct val="35000"/>
            </a:spcAft>
          </a:pPr>
          <a:endParaRPr lang="en-GB" sz="1400" b="0" kern="1200" dirty="0">
            <a:solidFill>
              <a:schemeClr val="tx1"/>
            </a:solidFill>
          </a:endParaRPr>
        </a:p>
        <a:p>
          <a:pPr lvl="0" algn="l" defTabSz="222250">
            <a:lnSpc>
              <a:spcPct val="90000"/>
            </a:lnSpc>
            <a:spcBef>
              <a:spcPct val="0"/>
            </a:spcBef>
            <a:spcAft>
              <a:spcPct val="35000"/>
            </a:spcAft>
          </a:pPr>
          <a:endParaRPr lang="en-GB" sz="1400" b="0" kern="1200" dirty="0">
            <a:solidFill>
              <a:schemeClr val="tx1"/>
            </a:solidFill>
          </a:endParaRPr>
        </a:p>
      </dsp:txBody>
      <dsp:txXfrm>
        <a:off x="806" y="2284974"/>
        <a:ext cx="3145330" cy="1887198"/>
      </dsp:txXfrm>
    </dsp:sp>
    <dsp:sp modelId="{50254F83-0920-4D59-B534-472956EE4E81}">
      <dsp:nvSpPr>
        <dsp:cNvPr id="0" name=""/>
        <dsp:cNvSpPr/>
      </dsp:nvSpPr>
      <dsp:spPr>
        <a:xfrm>
          <a:off x="3460669" y="2284974"/>
          <a:ext cx="3145330" cy="1887198"/>
        </a:xfrm>
        <a:prstGeom prst="rect">
          <a:avLst/>
        </a:prstGeom>
        <a:noFill/>
        <a:ln w="57150" cap="flat" cmpd="sng" algn="ctr">
          <a:solidFill>
            <a:srgbClr val="ED694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n-GB" sz="1800" b="1" u="sng" kern="1200" dirty="0">
              <a:solidFill>
                <a:schemeClr val="tx1"/>
              </a:solidFill>
              <a:latin typeface="DIN-Light"/>
            </a:rPr>
            <a:t>Very next steps</a:t>
          </a:r>
        </a:p>
        <a:p>
          <a:pPr lvl="0" algn="ctr" defTabSz="800100">
            <a:lnSpc>
              <a:spcPct val="90000"/>
            </a:lnSpc>
            <a:spcBef>
              <a:spcPct val="0"/>
            </a:spcBef>
            <a:spcAft>
              <a:spcPct val="35000"/>
            </a:spcAft>
          </a:pPr>
          <a:r>
            <a:rPr lang="en-GB" sz="1100" kern="1200" dirty="0">
              <a:solidFill>
                <a:schemeClr val="tx1"/>
              </a:solidFill>
              <a:latin typeface="DIN-Light"/>
            </a:rPr>
            <a:t>Look at the root cause</a:t>
          </a:r>
        </a:p>
        <a:p>
          <a:pPr lvl="0" algn="ctr" defTabSz="800100">
            <a:lnSpc>
              <a:spcPct val="90000"/>
            </a:lnSpc>
            <a:spcBef>
              <a:spcPct val="0"/>
            </a:spcBef>
            <a:spcAft>
              <a:spcPct val="35000"/>
            </a:spcAft>
          </a:pPr>
          <a:r>
            <a:rPr lang="en-GB" sz="1100" kern="1200" dirty="0">
              <a:solidFill>
                <a:schemeClr val="tx1"/>
              </a:solidFill>
              <a:latin typeface="DIN-Light"/>
            </a:rPr>
            <a:t>Communication around </a:t>
          </a:r>
          <a:r>
            <a:rPr lang="en-GB" sz="1100" kern="1200" dirty="0" err="1">
              <a:solidFill>
                <a:schemeClr val="tx1"/>
              </a:solidFill>
              <a:latin typeface="DIN-Light"/>
            </a:rPr>
            <a:t>DToC</a:t>
          </a:r>
          <a:endParaRPr lang="en-GB" sz="1100" kern="1200" dirty="0">
            <a:solidFill>
              <a:schemeClr val="tx1"/>
            </a:solidFill>
            <a:latin typeface="DIN-Light"/>
          </a:endParaRPr>
        </a:p>
        <a:p>
          <a:pPr lvl="0" algn="ctr" defTabSz="800100">
            <a:lnSpc>
              <a:spcPct val="90000"/>
            </a:lnSpc>
            <a:spcBef>
              <a:spcPct val="0"/>
            </a:spcBef>
            <a:spcAft>
              <a:spcPct val="35000"/>
            </a:spcAft>
          </a:pPr>
          <a:r>
            <a:rPr lang="en-GB" sz="1100" kern="1200" dirty="0">
              <a:solidFill>
                <a:schemeClr val="tx1"/>
              </a:solidFill>
              <a:latin typeface="DIN-Light"/>
            </a:rPr>
            <a:t>Communication with wider sector</a:t>
          </a:r>
        </a:p>
        <a:p>
          <a:pPr lvl="0" algn="l" defTabSz="800100">
            <a:lnSpc>
              <a:spcPct val="90000"/>
            </a:lnSpc>
            <a:spcBef>
              <a:spcPct val="0"/>
            </a:spcBef>
            <a:spcAft>
              <a:spcPct val="35000"/>
            </a:spcAft>
          </a:pPr>
          <a:endParaRPr lang="en-GB" sz="1200" b="0" kern="1200" dirty="0">
            <a:solidFill>
              <a:schemeClr val="tx1"/>
            </a:solidFill>
          </a:endParaRPr>
        </a:p>
        <a:p>
          <a:pPr lvl="0" algn="l" defTabSz="800100">
            <a:lnSpc>
              <a:spcPct val="90000"/>
            </a:lnSpc>
            <a:spcBef>
              <a:spcPct val="0"/>
            </a:spcBef>
            <a:spcAft>
              <a:spcPct val="35000"/>
            </a:spcAft>
          </a:pPr>
          <a:endParaRPr lang="en-GB" sz="1200" b="0" kern="1200" dirty="0">
            <a:solidFill>
              <a:schemeClr val="tx1"/>
            </a:solidFill>
          </a:endParaRPr>
        </a:p>
        <a:p>
          <a:pPr lvl="0" algn="l" defTabSz="800100">
            <a:lnSpc>
              <a:spcPct val="90000"/>
            </a:lnSpc>
            <a:spcBef>
              <a:spcPct val="0"/>
            </a:spcBef>
            <a:spcAft>
              <a:spcPct val="35000"/>
            </a:spcAft>
          </a:pPr>
          <a:endParaRPr lang="en-GB" sz="1200" b="0" kern="1200" dirty="0">
            <a:solidFill>
              <a:schemeClr val="tx1"/>
            </a:solidFill>
          </a:endParaRPr>
        </a:p>
        <a:p>
          <a:pPr lvl="0" algn="l" defTabSz="800100">
            <a:lnSpc>
              <a:spcPct val="90000"/>
            </a:lnSpc>
            <a:spcBef>
              <a:spcPct val="0"/>
            </a:spcBef>
            <a:spcAft>
              <a:spcPct val="35000"/>
            </a:spcAft>
          </a:pPr>
          <a:endParaRPr lang="en-GB" sz="1200" b="0" kern="1200" dirty="0">
            <a:solidFill>
              <a:schemeClr val="tx1"/>
            </a:solidFill>
          </a:endParaRPr>
        </a:p>
      </dsp:txBody>
      <dsp:txXfrm>
        <a:off x="3460669" y="2284974"/>
        <a:ext cx="3145330" cy="18871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2F7C37-90A4-4718-B432-82A01BDDABFF}">
      <dsp:nvSpPr>
        <dsp:cNvPr id="0" name=""/>
        <dsp:cNvSpPr/>
      </dsp:nvSpPr>
      <dsp:spPr>
        <a:xfrm>
          <a:off x="89" y="120301"/>
          <a:ext cx="3145509" cy="1856337"/>
        </a:xfrm>
        <a:prstGeom prst="rect">
          <a:avLst/>
        </a:prstGeom>
        <a:noFill/>
        <a:ln w="57150" cap="flat" cmpd="sng" algn="ctr">
          <a:solidFill>
            <a:srgbClr val="ED694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u="sng" kern="1200" dirty="0">
              <a:solidFill>
                <a:schemeClr val="tx1"/>
              </a:solidFill>
              <a:latin typeface="DIN-Light"/>
            </a:rPr>
            <a:t>Idea under development</a:t>
          </a:r>
          <a:endParaRPr lang="en-GB" sz="1050" b="1" u="sng" kern="1200" dirty="0">
            <a:solidFill>
              <a:schemeClr val="tx1"/>
            </a:solidFill>
            <a:latin typeface="DIN-Light"/>
          </a:endParaRPr>
        </a:p>
        <a:p>
          <a:pPr lvl="0" algn="ctr" defTabSz="800100">
            <a:lnSpc>
              <a:spcPct val="90000"/>
            </a:lnSpc>
            <a:spcBef>
              <a:spcPct val="0"/>
            </a:spcBef>
            <a:spcAft>
              <a:spcPct val="35000"/>
            </a:spcAft>
          </a:pPr>
          <a:r>
            <a:rPr lang="en-GB" sz="1400" b="1" u="none" kern="1200" dirty="0">
              <a:solidFill>
                <a:schemeClr val="tx1"/>
              </a:solidFill>
              <a:effectLst/>
              <a:latin typeface="DIN-Light"/>
            </a:rPr>
            <a:t>Embed community connectivity within hospital settings and primary care</a:t>
          </a:r>
        </a:p>
        <a:p>
          <a:pPr lvl="0" algn="ctr" defTabSz="800100">
            <a:lnSpc>
              <a:spcPct val="90000"/>
            </a:lnSpc>
            <a:spcBef>
              <a:spcPct val="0"/>
            </a:spcBef>
            <a:spcAft>
              <a:spcPct val="35000"/>
            </a:spcAft>
          </a:pPr>
          <a:endParaRPr lang="en-GB" sz="1400" b="1" u="none" kern="1200" dirty="0">
            <a:solidFill>
              <a:schemeClr val="tx1"/>
            </a:solidFill>
            <a:effectLst/>
            <a:latin typeface="DIN-Light"/>
          </a:endParaRPr>
        </a:p>
        <a:p>
          <a:pPr lvl="0" algn="ctr" defTabSz="800100">
            <a:lnSpc>
              <a:spcPct val="90000"/>
            </a:lnSpc>
            <a:spcBef>
              <a:spcPct val="0"/>
            </a:spcBef>
            <a:spcAft>
              <a:spcPct val="35000"/>
            </a:spcAft>
          </a:pPr>
          <a:r>
            <a:rPr lang="en-GB" sz="1400" b="1" u="none" kern="1200" dirty="0">
              <a:solidFill>
                <a:schemeClr val="tx1"/>
              </a:solidFill>
              <a:effectLst/>
              <a:latin typeface="DIN-Light"/>
            </a:rPr>
            <a:t>Challenging risk adverse practice</a:t>
          </a:r>
        </a:p>
      </dsp:txBody>
      <dsp:txXfrm>
        <a:off x="89" y="120301"/>
        <a:ext cx="3145509" cy="1856337"/>
      </dsp:txXfrm>
    </dsp:sp>
    <dsp:sp modelId="{3CEA6106-6DB8-4AB5-9ACE-E2BF3333D38C}">
      <dsp:nvSpPr>
        <dsp:cNvPr id="0" name=""/>
        <dsp:cNvSpPr/>
      </dsp:nvSpPr>
      <dsp:spPr>
        <a:xfrm>
          <a:off x="3454664" y="120301"/>
          <a:ext cx="3145509" cy="1856337"/>
        </a:xfrm>
        <a:prstGeom prst="rect">
          <a:avLst/>
        </a:prstGeom>
        <a:noFill/>
        <a:ln w="57150" cap="flat" cmpd="sng" algn="ctr">
          <a:solidFill>
            <a:srgbClr val="ED694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t" anchorCtr="0">
          <a:noAutofit/>
        </a:bodyPr>
        <a:lstStyle/>
        <a:p>
          <a:pPr lvl="0" algn="ctr" defTabSz="177800">
            <a:lnSpc>
              <a:spcPct val="90000"/>
            </a:lnSpc>
            <a:spcBef>
              <a:spcPct val="0"/>
            </a:spcBef>
            <a:spcAft>
              <a:spcPct val="35000"/>
            </a:spcAft>
          </a:pPr>
          <a:endParaRPr lang="en-GB" sz="400" b="1" u="sng" kern="1200" dirty="0">
            <a:solidFill>
              <a:schemeClr val="tx1"/>
            </a:solidFill>
            <a:latin typeface="DIN-Light"/>
          </a:endParaRPr>
        </a:p>
        <a:p>
          <a:pPr lvl="0" algn="ctr" defTabSz="177800">
            <a:lnSpc>
              <a:spcPct val="90000"/>
            </a:lnSpc>
            <a:spcBef>
              <a:spcPct val="0"/>
            </a:spcBef>
            <a:spcAft>
              <a:spcPct val="35000"/>
            </a:spcAft>
          </a:pPr>
          <a:r>
            <a:rPr lang="en-GB" sz="1400" b="1" u="sng" kern="1200" dirty="0">
              <a:solidFill>
                <a:schemeClr val="tx1"/>
              </a:solidFill>
              <a:latin typeface="DIN-Light"/>
            </a:rPr>
            <a:t>What do we need to make it happen?</a:t>
          </a:r>
        </a:p>
        <a:p>
          <a:pPr lvl="0" algn="ctr" defTabSz="177800">
            <a:lnSpc>
              <a:spcPct val="90000"/>
            </a:lnSpc>
            <a:spcBef>
              <a:spcPct val="0"/>
            </a:spcBef>
            <a:spcAft>
              <a:spcPct val="35000"/>
            </a:spcAft>
          </a:pPr>
          <a:endParaRPr lang="en-GB" sz="500" b="1" kern="1200" dirty="0">
            <a:solidFill>
              <a:schemeClr val="tx1"/>
            </a:solidFill>
          </a:endParaRPr>
        </a:p>
        <a:p>
          <a:pPr lvl="0" algn="ctr" defTabSz="177800">
            <a:lnSpc>
              <a:spcPct val="90000"/>
            </a:lnSpc>
            <a:spcBef>
              <a:spcPct val="0"/>
            </a:spcBef>
            <a:spcAft>
              <a:spcPct val="35000"/>
            </a:spcAft>
          </a:pPr>
          <a:r>
            <a:rPr lang="en-GB" sz="1100" kern="1200" dirty="0">
              <a:solidFill>
                <a:schemeClr val="tx1"/>
              </a:solidFill>
              <a:latin typeface="DIN-Light"/>
            </a:rPr>
            <a:t>Continued/ increased funding for community voluntary sector communications and engagement</a:t>
          </a:r>
        </a:p>
        <a:p>
          <a:pPr lvl="0" algn="ctr" defTabSz="177800">
            <a:lnSpc>
              <a:spcPct val="90000"/>
            </a:lnSpc>
            <a:spcBef>
              <a:spcPct val="0"/>
            </a:spcBef>
            <a:spcAft>
              <a:spcPct val="35000"/>
            </a:spcAft>
          </a:pPr>
          <a:r>
            <a:rPr lang="en-GB" sz="1100" kern="1200" dirty="0">
              <a:solidFill>
                <a:schemeClr val="tx1"/>
              </a:solidFill>
              <a:latin typeface="DIN-Light"/>
            </a:rPr>
            <a:t>Improve shared working practices</a:t>
          </a:r>
        </a:p>
        <a:p>
          <a:pPr lvl="0" algn="ctr" defTabSz="177800">
            <a:lnSpc>
              <a:spcPct val="90000"/>
            </a:lnSpc>
            <a:spcBef>
              <a:spcPct val="0"/>
            </a:spcBef>
            <a:spcAft>
              <a:spcPct val="35000"/>
            </a:spcAft>
          </a:pPr>
          <a:r>
            <a:rPr lang="en-GB" sz="1100" kern="1200" dirty="0">
              <a:solidFill>
                <a:schemeClr val="tx1"/>
              </a:solidFill>
              <a:latin typeface="DIN-Light"/>
            </a:rPr>
            <a:t>Culture change</a:t>
          </a:r>
        </a:p>
      </dsp:txBody>
      <dsp:txXfrm>
        <a:off x="3454664" y="120301"/>
        <a:ext cx="3145509" cy="1856337"/>
      </dsp:txXfrm>
    </dsp:sp>
    <dsp:sp modelId="{FA28B14F-F2C6-4881-95F4-693E9AE5BF9C}">
      <dsp:nvSpPr>
        <dsp:cNvPr id="0" name=""/>
        <dsp:cNvSpPr/>
      </dsp:nvSpPr>
      <dsp:spPr>
        <a:xfrm>
          <a:off x="89" y="2285703"/>
          <a:ext cx="3145509" cy="1856337"/>
        </a:xfrm>
        <a:prstGeom prst="rect">
          <a:avLst/>
        </a:prstGeom>
        <a:noFill/>
        <a:ln w="57150" cap="flat" cmpd="sng" algn="ctr">
          <a:solidFill>
            <a:srgbClr val="ED694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n-GB" sz="1800" b="1" u="sng" kern="1200" dirty="0">
              <a:solidFill>
                <a:schemeClr val="tx1"/>
              </a:solidFill>
              <a:latin typeface="DIN-Light"/>
            </a:rPr>
            <a:t>Skills and capacity</a:t>
          </a:r>
        </a:p>
        <a:p>
          <a:pPr lvl="0" algn="ctr" defTabSz="800100">
            <a:lnSpc>
              <a:spcPct val="90000"/>
            </a:lnSpc>
            <a:spcBef>
              <a:spcPct val="0"/>
            </a:spcBef>
            <a:spcAft>
              <a:spcPct val="35000"/>
            </a:spcAft>
          </a:pPr>
          <a:endParaRPr lang="en-GB" sz="600" b="1" kern="1200" dirty="0">
            <a:solidFill>
              <a:schemeClr val="tx1"/>
            </a:solidFill>
          </a:endParaRPr>
        </a:p>
        <a:p>
          <a:pPr lvl="0" algn="ctr" defTabSz="800100">
            <a:lnSpc>
              <a:spcPct val="90000"/>
            </a:lnSpc>
            <a:spcBef>
              <a:spcPct val="0"/>
            </a:spcBef>
            <a:spcAft>
              <a:spcPct val="35000"/>
            </a:spcAft>
          </a:pPr>
          <a:r>
            <a:rPr lang="en-GB" sz="1200" kern="1200" dirty="0">
              <a:solidFill>
                <a:schemeClr val="tx1"/>
              </a:solidFill>
              <a:latin typeface="DIN-Light"/>
            </a:rPr>
            <a:t>Online service directories</a:t>
          </a:r>
        </a:p>
        <a:p>
          <a:pPr lvl="0" algn="ctr" defTabSz="800100">
            <a:lnSpc>
              <a:spcPct val="90000"/>
            </a:lnSpc>
            <a:spcBef>
              <a:spcPct val="0"/>
            </a:spcBef>
            <a:spcAft>
              <a:spcPct val="35000"/>
            </a:spcAft>
          </a:pPr>
          <a:r>
            <a:rPr lang="en-GB" sz="1200" kern="1200" dirty="0">
              <a:solidFill>
                <a:schemeClr val="tx1"/>
              </a:solidFill>
              <a:latin typeface="DIN-Light"/>
            </a:rPr>
            <a:t>CVS’s</a:t>
          </a:r>
        </a:p>
        <a:p>
          <a:pPr lvl="0" algn="ctr" defTabSz="800100">
            <a:lnSpc>
              <a:spcPct val="90000"/>
            </a:lnSpc>
            <a:spcBef>
              <a:spcPct val="0"/>
            </a:spcBef>
            <a:spcAft>
              <a:spcPct val="35000"/>
            </a:spcAft>
          </a:pPr>
          <a:r>
            <a:rPr lang="en-GB" sz="1200" kern="1200" dirty="0">
              <a:solidFill>
                <a:schemeClr val="tx1"/>
              </a:solidFill>
              <a:latin typeface="DIN-Light"/>
            </a:rPr>
            <a:t>Community together surgeries </a:t>
          </a:r>
        </a:p>
      </dsp:txBody>
      <dsp:txXfrm>
        <a:off x="89" y="2285703"/>
        <a:ext cx="3145509" cy="1856337"/>
      </dsp:txXfrm>
    </dsp:sp>
    <dsp:sp modelId="{50254F83-0920-4D59-B534-472956EE4E81}">
      <dsp:nvSpPr>
        <dsp:cNvPr id="0" name=""/>
        <dsp:cNvSpPr/>
      </dsp:nvSpPr>
      <dsp:spPr>
        <a:xfrm>
          <a:off x="3454664" y="2285703"/>
          <a:ext cx="3145509" cy="1856337"/>
        </a:xfrm>
        <a:prstGeom prst="rect">
          <a:avLst/>
        </a:prstGeom>
        <a:noFill/>
        <a:ln w="57150" cap="flat" cmpd="sng" algn="ctr">
          <a:solidFill>
            <a:srgbClr val="ED694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t" anchorCtr="0">
          <a:noAutofit/>
        </a:bodyPr>
        <a:lstStyle/>
        <a:p>
          <a:pPr lvl="0" algn="ctr" defTabSz="177800">
            <a:lnSpc>
              <a:spcPct val="90000"/>
            </a:lnSpc>
            <a:spcBef>
              <a:spcPct val="0"/>
            </a:spcBef>
            <a:spcAft>
              <a:spcPct val="35000"/>
            </a:spcAft>
          </a:pPr>
          <a:endParaRPr lang="en-GB" sz="400" b="1" u="sng" kern="1200" dirty="0">
            <a:solidFill>
              <a:schemeClr val="tx1"/>
            </a:solidFill>
            <a:latin typeface="DIN-Light"/>
          </a:endParaRPr>
        </a:p>
        <a:p>
          <a:pPr lvl="0" algn="ctr" defTabSz="177800">
            <a:lnSpc>
              <a:spcPct val="90000"/>
            </a:lnSpc>
            <a:spcBef>
              <a:spcPct val="0"/>
            </a:spcBef>
            <a:spcAft>
              <a:spcPct val="35000"/>
            </a:spcAft>
          </a:pPr>
          <a:r>
            <a:rPr lang="en-GB" sz="1800" b="1" u="sng" kern="1200" dirty="0">
              <a:solidFill>
                <a:schemeClr val="tx1"/>
              </a:solidFill>
              <a:latin typeface="DIN-Light"/>
            </a:rPr>
            <a:t>Very next steps</a:t>
          </a:r>
          <a:endParaRPr lang="en-GB" sz="700" b="1" kern="1200" dirty="0">
            <a:solidFill>
              <a:schemeClr val="tx1"/>
            </a:solidFill>
          </a:endParaRPr>
        </a:p>
        <a:p>
          <a:pPr lvl="0" algn="ctr" defTabSz="177800">
            <a:lnSpc>
              <a:spcPct val="90000"/>
            </a:lnSpc>
            <a:spcBef>
              <a:spcPct val="0"/>
            </a:spcBef>
            <a:spcAft>
              <a:spcPct val="35000"/>
            </a:spcAft>
          </a:pPr>
          <a:r>
            <a:rPr lang="en-GB" sz="1200" kern="1200" dirty="0">
              <a:solidFill>
                <a:schemeClr val="tx1"/>
              </a:solidFill>
              <a:latin typeface="DIN-Light"/>
            </a:rPr>
            <a:t>Invite other representatives to encourage better understanding e.g. private care providers</a:t>
          </a:r>
        </a:p>
        <a:p>
          <a:pPr lvl="0" algn="ctr" defTabSz="177800">
            <a:lnSpc>
              <a:spcPct val="90000"/>
            </a:lnSpc>
            <a:spcBef>
              <a:spcPct val="0"/>
            </a:spcBef>
            <a:spcAft>
              <a:spcPct val="35000"/>
            </a:spcAft>
          </a:pPr>
          <a:r>
            <a:rPr lang="en-GB" sz="1200" kern="1200" dirty="0">
              <a:solidFill>
                <a:schemeClr val="tx1"/>
              </a:solidFill>
              <a:latin typeface="DIN-Light"/>
            </a:rPr>
            <a:t>Look into recruitment challenges: possible forums; staff groups; localities</a:t>
          </a:r>
        </a:p>
        <a:p>
          <a:pPr lvl="0" algn="ctr" defTabSz="177800">
            <a:lnSpc>
              <a:spcPct val="90000"/>
            </a:lnSpc>
            <a:spcBef>
              <a:spcPct val="0"/>
            </a:spcBef>
            <a:spcAft>
              <a:spcPct val="35000"/>
            </a:spcAft>
          </a:pPr>
          <a:r>
            <a:rPr lang="en-GB" sz="1200" kern="1200" dirty="0">
              <a:solidFill>
                <a:schemeClr val="tx1"/>
              </a:solidFill>
              <a:latin typeface="DIN-Light"/>
            </a:rPr>
            <a:t>What are the barriers/ solutions?</a:t>
          </a:r>
        </a:p>
        <a:p>
          <a:pPr lvl="0" algn="l" defTabSz="177800">
            <a:lnSpc>
              <a:spcPct val="90000"/>
            </a:lnSpc>
            <a:spcBef>
              <a:spcPct val="0"/>
            </a:spcBef>
            <a:spcAft>
              <a:spcPct val="35000"/>
            </a:spcAft>
          </a:pPr>
          <a:endParaRPr lang="en-GB" sz="1400" b="0" kern="1200" dirty="0">
            <a:solidFill>
              <a:schemeClr val="tx1"/>
            </a:solidFill>
          </a:endParaRPr>
        </a:p>
        <a:p>
          <a:pPr lvl="0" algn="l" defTabSz="177800">
            <a:lnSpc>
              <a:spcPct val="90000"/>
            </a:lnSpc>
            <a:spcBef>
              <a:spcPct val="0"/>
            </a:spcBef>
            <a:spcAft>
              <a:spcPct val="35000"/>
            </a:spcAft>
          </a:pPr>
          <a:endParaRPr lang="en-GB" sz="1400" b="0" kern="1200" dirty="0">
            <a:solidFill>
              <a:schemeClr val="tx1"/>
            </a:solidFill>
          </a:endParaRPr>
        </a:p>
        <a:p>
          <a:pPr lvl="0" algn="l" defTabSz="177800">
            <a:lnSpc>
              <a:spcPct val="90000"/>
            </a:lnSpc>
            <a:spcBef>
              <a:spcPct val="0"/>
            </a:spcBef>
            <a:spcAft>
              <a:spcPct val="35000"/>
            </a:spcAft>
          </a:pPr>
          <a:endParaRPr lang="en-GB" sz="1400" b="0" kern="1200" dirty="0">
            <a:solidFill>
              <a:schemeClr val="tx1"/>
            </a:solidFill>
          </a:endParaRPr>
        </a:p>
        <a:p>
          <a:pPr lvl="0" algn="l" defTabSz="177800">
            <a:lnSpc>
              <a:spcPct val="90000"/>
            </a:lnSpc>
            <a:spcBef>
              <a:spcPct val="0"/>
            </a:spcBef>
            <a:spcAft>
              <a:spcPct val="35000"/>
            </a:spcAft>
          </a:pPr>
          <a:endParaRPr lang="en-GB" sz="1400" b="0" kern="1200" dirty="0">
            <a:solidFill>
              <a:schemeClr val="tx1"/>
            </a:solidFill>
          </a:endParaRPr>
        </a:p>
      </dsp:txBody>
      <dsp:txXfrm>
        <a:off x="3454664" y="2285703"/>
        <a:ext cx="3145509" cy="18563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2F7C37-90A4-4718-B432-82A01BDDABFF}">
      <dsp:nvSpPr>
        <dsp:cNvPr id="0" name=""/>
        <dsp:cNvSpPr/>
      </dsp:nvSpPr>
      <dsp:spPr>
        <a:xfrm>
          <a:off x="37587" y="119868"/>
          <a:ext cx="3070715" cy="1842429"/>
        </a:xfrm>
        <a:prstGeom prst="rect">
          <a:avLst/>
        </a:prstGeom>
        <a:noFill/>
        <a:ln w="57150" cap="flat" cmpd="sng" algn="ctr">
          <a:solidFill>
            <a:srgbClr val="ED694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endParaRPr lang="en-GB" sz="1200" b="1" u="sng" kern="1200" dirty="0">
            <a:solidFill>
              <a:schemeClr val="tx1"/>
            </a:solidFill>
            <a:latin typeface="DIN-Light"/>
          </a:endParaRPr>
        </a:p>
        <a:p>
          <a:pPr lvl="0" algn="ctr" defTabSz="533400">
            <a:lnSpc>
              <a:spcPct val="90000"/>
            </a:lnSpc>
            <a:spcBef>
              <a:spcPct val="0"/>
            </a:spcBef>
            <a:spcAft>
              <a:spcPct val="35000"/>
            </a:spcAft>
          </a:pPr>
          <a:r>
            <a:rPr lang="en-GB" sz="1800" b="1" u="sng" kern="1200" dirty="0">
              <a:solidFill>
                <a:schemeClr val="tx1"/>
              </a:solidFill>
              <a:latin typeface="DIN-Light"/>
            </a:rPr>
            <a:t>Idea under development</a:t>
          </a:r>
        </a:p>
        <a:p>
          <a:pPr lvl="0" algn="ctr" defTabSz="533400">
            <a:lnSpc>
              <a:spcPct val="90000"/>
            </a:lnSpc>
            <a:spcBef>
              <a:spcPct val="0"/>
            </a:spcBef>
            <a:spcAft>
              <a:spcPct val="35000"/>
            </a:spcAft>
          </a:pPr>
          <a:r>
            <a:rPr lang="en-GB" sz="1200" b="1" kern="1200" dirty="0">
              <a:solidFill>
                <a:schemeClr val="tx1"/>
              </a:solidFill>
              <a:effectLst/>
              <a:latin typeface="DIN-Light"/>
            </a:rPr>
            <a:t>Move from two careers to one</a:t>
          </a:r>
        </a:p>
        <a:p>
          <a:pPr lvl="0" algn="ctr" defTabSz="533400">
            <a:lnSpc>
              <a:spcPct val="90000"/>
            </a:lnSpc>
            <a:spcBef>
              <a:spcPct val="0"/>
            </a:spcBef>
            <a:spcAft>
              <a:spcPct val="35000"/>
            </a:spcAft>
          </a:pPr>
          <a:r>
            <a:rPr lang="en-GB" sz="1200" b="1" kern="1200" dirty="0">
              <a:solidFill>
                <a:schemeClr val="tx1"/>
              </a:solidFill>
              <a:effectLst/>
              <a:latin typeface="DIN-Light"/>
            </a:rPr>
            <a:t>By creating alternative solutions including, patient choice, assistance technology, risk assessment. </a:t>
          </a:r>
        </a:p>
        <a:p>
          <a:pPr lvl="0" algn="ctr" defTabSz="533400">
            <a:lnSpc>
              <a:spcPct val="90000"/>
            </a:lnSpc>
            <a:spcBef>
              <a:spcPct val="0"/>
            </a:spcBef>
            <a:spcAft>
              <a:spcPct val="35000"/>
            </a:spcAft>
          </a:pPr>
          <a:r>
            <a:rPr lang="en-GB" sz="1200" b="1" kern="1200" dirty="0">
              <a:solidFill>
                <a:schemeClr val="tx1"/>
              </a:solidFill>
              <a:effectLst/>
              <a:latin typeface="DIN-Light"/>
            </a:rPr>
            <a:t>Risk taking, patient choice is going home for bed based care better. </a:t>
          </a:r>
        </a:p>
        <a:p>
          <a:pPr lvl="0" algn="l" defTabSz="533400">
            <a:lnSpc>
              <a:spcPct val="90000"/>
            </a:lnSpc>
            <a:spcBef>
              <a:spcPct val="0"/>
            </a:spcBef>
            <a:spcAft>
              <a:spcPct val="35000"/>
            </a:spcAft>
          </a:pPr>
          <a:endParaRPr lang="en-GB" sz="1200" kern="1200" dirty="0">
            <a:solidFill>
              <a:srgbClr val="FF3300"/>
            </a:solidFill>
          </a:endParaRPr>
        </a:p>
        <a:p>
          <a:pPr lvl="0" algn="l" defTabSz="533400">
            <a:lnSpc>
              <a:spcPct val="90000"/>
            </a:lnSpc>
            <a:spcBef>
              <a:spcPct val="0"/>
            </a:spcBef>
            <a:spcAft>
              <a:spcPct val="35000"/>
            </a:spcAft>
          </a:pPr>
          <a:endParaRPr lang="en-GB" sz="1200" kern="1200" dirty="0">
            <a:solidFill>
              <a:srgbClr val="FF3300"/>
            </a:solidFill>
          </a:endParaRPr>
        </a:p>
      </dsp:txBody>
      <dsp:txXfrm>
        <a:off x="37587" y="119868"/>
        <a:ext cx="3070715" cy="1842429"/>
      </dsp:txXfrm>
    </dsp:sp>
    <dsp:sp modelId="{3CEA6106-6DB8-4AB5-9ACE-E2BF3333D38C}">
      <dsp:nvSpPr>
        <dsp:cNvPr id="0" name=""/>
        <dsp:cNvSpPr/>
      </dsp:nvSpPr>
      <dsp:spPr>
        <a:xfrm>
          <a:off x="3415374" y="108076"/>
          <a:ext cx="3070715" cy="1866012"/>
        </a:xfrm>
        <a:prstGeom prst="rect">
          <a:avLst/>
        </a:prstGeom>
        <a:noFill/>
        <a:ln w="57150" cap="flat" cmpd="sng" algn="ctr">
          <a:solidFill>
            <a:srgbClr val="ED694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n-GB" sz="1200" b="1" u="sng" kern="1200" dirty="0">
              <a:solidFill>
                <a:schemeClr val="tx1"/>
              </a:solidFill>
              <a:latin typeface="DIN-Light"/>
            </a:rPr>
            <a:t>What do we need to make it happen?</a:t>
          </a:r>
        </a:p>
        <a:p>
          <a:pPr lvl="0" algn="ctr" defTabSz="533400">
            <a:lnSpc>
              <a:spcPct val="90000"/>
            </a:lnSpc>
            <a:spcBef>
              <a:spcPct val="0"/>
            </a:spcBef>
            <a:spcAft>
              <a:spcPct val="35000"/>
            </a:spcAft>
          </a:pPr>
          <a:r>
            <a:rPr lang="en-GB" sz="1000" kern="1200" dirty="0">
              <a:solidFill>
                <a:schemeClr val="tx1"/>
              </a:solidFill>
              <a:latin typeface="DIN-Light"/>
            </a:rPr>
            <a:t>Equipment e.g. Hoist; Pressure care; Hospital bed; A.T. </a:t>
          </a:r>
        </a:p>
        <a:p>
          <a:pPr lvl="0" algn="ctr" defTabSz="533400">
            <a:lnSpc>
              <a:spcPct val="90000"/>
            </a:lnSpc>
            <a:spcBef>
              <a:spcPct val="0"/>
            </a:spcBef>
            <a:spcAft>
              <a:spcPct val="35000"/>
            </a:spcAft>
          </a:pPr>
          <a:r>
            <a:rPr lang="en-GB" sz="1000" i="1" kern="1200" dirty="0">
              <a:solidFill>
                <a:schemeClr val="tx1"/>
              </a:solidFill>
              <a:latin typeface="DIN-Light"/>
            </a:rPr>
            <a:t>- Link it to occupational therapy (greater use of OTs in training people around double up</a:t>
          </a:r>
        </a:p>
        <a:p>
          <a:pPr lvl="0" algn="ctr" defTabSz="533400">
            <a:lnSpc>
              <a:spcPct val="90000"/>
            </a:lnSpc>
            <a:spcBef>
              <a:spcPct val="0"/>
            </a:spcBef>
            <a:spcAft>
              <a:spcPct val="35000"/>
            </a:spcAft>
          </a:pPr>
          <a:r>
            <a:rPr lang="en-GB" sz="1000" i="1" kern="1200" dirty="0">
              <a:solidFill>
                <a:schemeClr val="tx1"/>
              </a:solidFill>
              <a:latin typeface="DIN-Light"/>
            </a:rPr>
            <a:t>- Greater awareness </a:t>
          </a:r>
        </a:p>
        <a:p>
          <a:pPr lvl="0" algn="ctr" defTabSz="533400">
            <a:lnSpc>
              <a:spcPct val="90000"/>
            </a:lnSpc>
            <a:spcBef>
              <a:spcPct val="0"/>
            </a:spcBef>
            <a:spcAft>
              <a:spcPct val="35000"/>
            </a:spcAft>
          </a:pPr>
          <a:r>
            <a:rPr lang="en-GB" sz="1000" i="1" kern="1200" dirty="0">
              <a:solidFill>
                <a:schemeClr val="tx1"/>
              </a:solidFill>
              <a:latin typeface="DIN-Light"/>
            </a:rPr>
            <a:t>- One ‘go to ‘ location for A.T</a:t>
          </a:r>
        </a:p>
        <a:p>
          <a:pPr lvl="0" algn="ctr" defTabSz="533400">
            <a:lnSpc>
              <a:spcPct val="90000"/>
            </a:lnSpc>
            <a:spcBef>
              <a:spcPct val="0"/>
            </a:spcBef>
            <a:spcAft>
              <a:spcPct val="35000"/>
            </a:spcAft>
          </a:pPr>
          <a:r>
            <a:rPr lang="en-GB" sz="1000" kern="1200" dirty="0">
              <a:solidFill>
                <a:schemeClr val="tx1"/>
              </a:solidFill>
              <a:latin typeface="DIN-Light"/>
            </a:rPr>
            <a:t>Community connectivity: do we need voluntary sector to provide input into the homes</a:t>
          </a:r>
        </a:p>
        <a:p>
          <a:pPr lvl="0" algn="l" defTabSz="533400">
            <a:lnSpc>
              <a:spcPct val="90000"/>
            </a:lnSpc>
            <a:spcBef>
              <a:spcPct val="0"/>
            </a:spcBef>
            <a:spcAft>
              <a:spcPct val="35000"/>
            </a:spcAft>
          </a:pPr>
          <a:endParaRPr lang="en-GB" sz="1400" b="0" kern="1200" dirty="0">
            <a:solidFill>
              <a:schemeClr val="tx1"/>
            </a:solidFill>
          </a:endParaRPr>
        </a:p>
      </dsp:txBody>
      <dsp:txXfrm>
        <a:off x="3415374" y="108076"/>
        <a:ext cx="3070715" cy="1866012"/>
      </dsp:txXfrm>
    </dsp:sp>
    <dsp:sp modelId="{FA28B14F-F2C6-4881-95F4-693E9AE5BF9C}">
      <dsp:nvSpPr>
        <dsp:cNvPr id="0" name=""/>
        <dsp:cNvSpPr/>
      </dsp:nvSpPr>
      <dsp:spPr>
        <a:xfrm>
          <a:off x="201" y="2281160"/>
          <a:ext cx="3145487" cy="1842429"/>
        </a:xfrm>
        <a:prstGeom prst="rect">
          <a:avLst/>
        </a:prstGeom>
        <a:noFill/>
        <a:ln w="57150" cap="flat" cmpd="sng" algn="ctr">
          <a:solidFill>
            <a:srgbClr val="ED694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n-GB" sz="1800" b="1" u="sng" kern="1200" dirty="0">
              <a:solidFill>
                <a:schemeClr val="tx1"/>
              </a:solidFill>
              <a:latin typeface="DIN-Light"/>
            </a:rPr>
            <a:t>Skills and capacity</a:t>
          </a:r>
        </a:p>
        <a:p>
          <a:pPr lvl="0" algn="ctr" defTabSz="800100">
            <a:lnSpc>
              <a:spcPct val="90000"/>
            </a:lnSpc>
            <a:spcBef>
              <a:spcPct val="0"/>
            </a:spcBef>
            <a:spcAft>
              <a:spcPct val="35000"/>
            </a:spcAft>
          </a:pPr>
          <a:endParaRPr lang="en-GB" sz="500" b="1" kern="1200" dirty="0">
            <a:solidFill>
              <a:schemeClr val="tx1"/>
            </a:solidFill>
          </a:endParaRPr>
        </a:p>
        <a:p>
          <a:pPr lvl="0" algn="ctr" defTabSz="800100">
            <a:lnSpc>
              <a:spcPct val="90000"/>
            </a:lnSpc>
            <a:spcBef>
              <a:spcPct val="0"/>
            </a:spcBef>
            <a:spcAft>
              <a:spcPct val="35000"/>
            </a:spcAft>
          </a:pPr>
          <a:r>
            <a:rPr lang="en-GB" sz="1100" kern="1200" dirty="0">
              <a:solidFill>
                <a:schemeClr val="tx1"/>
              </a:solidFill>
              <a:latin typeface="DIN-Light"/>
            </a:rPr>
            <a:t>Utilise carers/ patient voice about how to do better care at home</a:t>
          </a:r>
        </a:p>
        <a:p>
          <a:pPr lvl="0" algn="ctr" defTabSz="800100">
            <a:lnSpc>
              <a:spcPct val="90000"/>
            </a:lnSpc>
            <a:spcBef>
              <a:spcPct val="0"/>
            </a:spcBef>
            <a:spcAft>
              <a:spcPct val="35000"/>
            </a:spcAft>
          </a:pPr>
          <a:r>
            <a:rPr lang="en-GB" sz="1100" kern="1200" dirty="0">
              <a:solidFill>
                <a:schemeClr val="tx1"/>
              </a:solidFill>
              <a:latin typeface="DIN-Light"/>
            </a:rPr>
            <a:t>What is the role of the voluntary sector supporting this?</a:t>
          </a:r>
        </a:p>
        <a:p>
          <a:pPr lvl="0" algn="ctr" defTabSz="800100">
            <a:lnSpc>
              <a:spcPct val="90000"/>
            </a:lnSpc>
            <a:spcBef>
              <a:spcPct val="0"/>
            </a:spcBef>
            <a:spcAft>
              <a:spcPct val="35000"/>
            </a:spcAft>
          </a:pPr>
          <a:r>
            <a:rPr lang="en-GB" sz="1100" kern="1200" dirty="0">
              <a:solidFill>
                <a:schemeClr val="tx1"/>
              </a:solidFill>
              <a:latin typeface="DIN-Light"/>
            </a:rPr>
            <a:t>Understand what AT can offer?</a:t>
          </a:r>
          <a:endParaRPr lang="en-GB" sz="1100" b="0" kern="1200" dirty="0">
            <a:solidFill>
              <a:schemeClr val="tx1"/>
            </a:solidFill>
          </a:endParaRPr>
        </a:p>
        <a:p>
          <a:pPr lvl="0" algn="l" defTabSz="800100">
            <a:lnSpc>
              <a:spcPct val="90000"/>
            </a:lnSpc>
            <a:spcBef>
              <a:spcPct val="0"/>
            </a:spcBef>
            <a:spcAft>
              <a:spcPct val="35000"/>
            </a:spcAft>
          </a:pPr>
          <a:endParaRPr lang="en-GB" sz="1100" b="0" kern="1200" dirty="0">
            <a:solidFill>
              <a:schemeClr val="tx1"/>
            </a:solidFill>
          </a:endParaRPr>
        </a:p>
      </dsp:txBody>
      <dsp:txXfrm>
        <a:off x="201" y="2281160"/>
        <a:ext cx="3145487" cy="1842429"/>
      </dsp:txXfrm>
    </dsp:sp>
    <dsp:sp modelId="{50254F83-0920-4D59-B534-472956EE4E81}">
      <dsp:nvSpPr>
        <dsp:cNvPr id="0" name=""/>
        <dsp:cNvSpPr/>
      </dsp:nvSpPr>
      <dsp:spPr>
        <a:xfrm>
          <a:off x="3452760" y="2281160"/>
          <a:ext cx="3070715" cy="1842429"/>
        </a:xfrm>
        <a:prstGeom prst="rect">
          <a:avLst/>
        </a:prstGeom>
        <a:noFill/>
        <a:ln w="57150" cap="flat" cmpd="sng" algn="ctr">
          <a:solidFill>
            <a:srgbClr val="ED694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n-GB" sz="1800" b="1" u="sng" kern="1200" dirty="0">
              <a:solidFill>
                <a:schemeClr val="tx1"/>
              </a:solidFill>
              <a:latin typeface="DIN-Light"/>
            </a:rPr>
            <a:t>Very next steps</a:t>
          </a:r>
        </a:p>
        <a:p>
          <a:pPr lvl="0" algn="ctr" defTabSz="800100">
            <a:lnSpc>
              <a:spcPct val="90000"/>
            </a:lnSpc>
            <a:spcBef>
              <a:spcPct val="0"/>
            </a:spcBef>
            <a:spcAft>
              <a:spcPct val="35000"/>
            </a:spcAft>
          </a:pPr>
          <a:endParaRPr lang="en-GB" sz="1600" kern="1200" dirty="0">
            <a:solidFill>
              <a:schemeClr val="tx1"/>
            </a:solidFill>
            <a:latin typeface="DIN-Light"/>
          </a:endParaRPr>
        </a:p>
        <a:p>
          <a:pPr lvl="0" algn="ctr" defTabSz="800100">
            <a:lnSpc>
              <a:spcPct val="90000"/>
            </a:lnSpc>
            <a:spcBef>
              <a:spcPct val="0"/>
            </a:spcBef>
            <a:spcAft>
              <a:spcPct val="35000"/>
            </a:spcAft>
          </a:pPr>
          <a:r>
            <a:rPr lang="en-GB" sz="1200" kern="1200" dirty="0">
              <a:solidFill>
                <a:schemeClr val="tx1"/>
              </a:solidFill>
              <a:latin typeface="DIN-Light"/>
            </a:rPr>
            <a:t>Trial and evaluate</a:t>
          </a:r>
        </a:p>
      </dsp:txBody>
      <dsp:txXfrm>
        <a:off x="3452760" y="2281160"/>
        <a:ext cx="3070715" cy="18424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2F7C37-90A4-4718-B432-82A01BDDABFF}">
      <dsp:nvSpPr>
        <dsp:cNvPr id="0" name=""/>
        <dsp:cNvSpPr/>
      </dsp:nvSpPr>
      <dsp:spPr>
        <a:xfrm>
          <a:off x="25098" y="910"/>
          <a:ext cx="3145498" cy="1959162"/>
        </a:xfrm>
        <a:prstGeom prst="rect">
          <a:avLst/>
        </a:prstGeom>
        <a:noFill/>
        <a:ln w="57150" cap="flat" cmpd="sng" algn="ctr">
          <a:solidFill>
            <a:srgbClr val="ED694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n-GB" sz="1800" b="1" u="sng" kern="1200" dirty="0">
              <a:solidFill>
                <a:schemeClr val="tx1"/>
              </a:solidFill>
              <a:latin typeface="DIN-Light"/>
            </a:rPr>
            <a:t>Idea under development</a:t>
          </a:r>
        </a:p>
        <a:p>
          <a:pPr lvl="0" algn="ctr" defTabSz="800100">
            <a:lnSpc>
              <a:spcPct val="90000"/>
            </a:lnSpc>
            <a:spcBef>
              <a:spcPct val="0"/>
            </a:spcBef>
            <a:spcAft>
              <a:spcPct val="35000"/>
            </a:spcAft>
          </a:pPr>
          <a:endParaRPr lang="en-GB" sz="500" b="1" u="sng" kern="1200" dirty="0">
            <a:solidFill>
              <a:schemeClr val="tx1"/>
            </a:solidFill>
            <a:latin typeface="DIN-Light"/>
          </a:endParaRPr>
        </a:p>
        <a:p>
          <a:pPr lvl="0" algn="ctr" defTabSz="800100">
            <a:lnSpc>
              <a:spcPct val="90000"/>
            </a:lnSpc>
            <a:spcBef>
              <a:spcPct val="0"/>
            </a:spcBef>
            <a:spcAft>
              <a:spcPct val="35000"/>
            </a:spcAft>
          </a:pPr>
          <a:r>
            <a:rPr lang="en-GB" sz="1000" b="1" kern="1200" dirty="0">
              <a:solidFill>
                <a:schemeClr val="tx1"/>
              </a:solidFill>
              <a:effectLst/>
              <a:latin typeface="DIN-Light"/>
            </a:rPr>
            <a:t>Community connectivity, social prescribing scheme- public understanding and co-production</a:t>
          </a:r>
        </a:p>
        <a:p>
          <a:pPr lvl="0" algn="ctr" defTabSz="800100">
            <a:lnSpc>
              <a:spcPct val="90000"/>
            </a:lnSpc>
            <a:spcBef>
              <a:spcPct val="0"/>
            </a:spcBef>
            <a:spcAft>
              <a:spcPct val="35000"/>
            </a:spcAft>
          </a:pPr>
          <a:r>
            <a:rPr lang="en-GB" sz="1000" b="1" kern="1200" dirty="0">
              <a:solidFill>
                <a:schemeClr val="tx1"/>
              </a:solidFill>
              <a:effectLst/>
              <a:latin typeface="DIN-Light"/>
            </a:rPr>
            <a:t>Support ‘video’ idea demonstrating system approach to person and community – centred approaches / experience of discharge/ different conversation</a:t>
          </a:r>
        </a:p>
        <a:p>
          <a:pPr lvl="0" algn="ctr" defTabSz="800100">
            <a:lnSpc>
              <a:spcPct val="90000"/>
            </a:lnSpc>
            <a:spcBef>
              <a:spcPct val="0"/>
            </a:spcBef>
            <a:spcAft>
              <a:spcPct val="35000"/>
            </a:spcAft>
          </a:pPr>
          <a:r>
            <a:rPr lang="en-GB" sz="1000" b="1" kern="1200" dirty="0">
              <a:solidFill>
                <a:schemeClr val="tx1"/>
              </a:solidFill>
              <a:effectLst/>
              <a:latin typeface="DIN-Light"/>
            </a:rPr>
            <a:t>MECC: ‘make every conversation count’</a:t>
          </a:r>
          <a:endParaRPr lang="en-GB" sz="1000" b="1" kern="1200" dirty="0">
            <a:solidFill>
              <a:schemeClr val="tx1"/>
            </a:solidFill>
            <a:effectLst/>
          </a:endParaRPr>
        </a:p>
        <a:p>
          <a:pPr lvl="0" algn="l" defTabSz="800100">
            <a:lnSpc>
              <a:spcPct val="90000"/>
            </a:lnSpc>
            <a:spcBef>
              <a:spcPct val="0"/>
            </a:spcBef>
            <a:spcAft>
              <a:spcPct val="35000"/>
            </a:spcAft>
          </a:pPr>
          <a:endParaRPr lang="en-GB" sz="1000" b="1" kern="1200" dirty="0">
            <a:solidFill>
              <a:schemeClr val="tx1"/>
            </a:solidFill>
            <a:effectLst/>
          </a:endParaRPr>
        </a:p>
        <a:p>
          <a:pPr lvl="0" algn="l" defTabSz="800100">
            <a:lnSpc>
              <a:spcPct val="90000"/>
            </a:lnSpc>
            <a:spcBef>
              <a:spcPct val="0"/>
            </a:spcBef>
            <a:spcAft>
              <a:spcPct val="35000"/>
            </a:spcAft>
          </a:pPr>
          <a:endParaRPr lang="en-GB" sz="1400" kern="1200" dirty="0">
            <a:solidFill>
              <a:srgbClr val="FF3300"/>
            </a:solidFill>
          </a:endParaRPr>
        </a:p>
        <a:p>
          <a:pPr lvl="0" algn="l" defTabSz="800100">
            <a:lnSpc>
              <a:spcPct val="90000"/>
            </a:lnSpc>
            <a:spcBef>
              <a:spcPct val="0"/>
            </a:spcBef>
            <a:spcAft>
              <a:spcPct val="35000"/>
            </a:spcAft>
          </a:pPr>
          <a:endParaRPr lang="en-GB" sz="1400" kern="1200" dirty="0">
            <a:solidFill>
              <a:srgbClr val="FF3300"/>
            </a:solidFill>
          </a:endParaRPr>
        </a:p>
      </dsp:txBody>
      <dsp:txXfrm>
        <a:off x="25098" y="910"/>
        <a:ext cx="3145498" cy="1959162"/>
      </dsp:txXfrm>
    </dsp:sp>
    <dsp:sp modelId="{3CEA6106-6DB8-4AB5-9ACE-E2BF3333D38C}">
      <dsp:nvSpPr>
        <dsp:cNvPr id="0" name=""/>
        <dsp:cNvSpPr/>
      </dsp:nvSpPr>
      <dsp:spPr>
        <a:xfrm>
          <a:off x="3471230" y="910"/>
          <a:ext cx="3145498" cy="1959162"/>
        </a:xfrm>
        <a:prstGeom prst="rect">
          <a:avLst/>
        </a:prstGeom>
        <a:noFill/>
        <a:ln w="57150" cap="flat" cmpd="sng" algn="ctr">
          <a:solidFill>
            <a:srgbClr val="ED694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n-GB" sz="1200" b="1" u="sng" kern="1200" dirty="0">
              <a:solidFill>
                <a:schemeClr val="tx1"/>
              </a:solidFill>
              <a:latin typeface="DIN-Light"/>
            </a:rPr>
            <a:t>What do we need to make it happen?</a:t>
          </a:r>
          <a:endParaRPr lang="en-GB" sz="1050" b="1" kern="1200" dirty="0">
            <a:solidFill>
              <a:schemeClr val="tx1"/>
            </a:solidFill>
          </a:endParaRPr>
        </a:p>
        <a:p>
          <a:pPr lvl="0" algn="ctr" defTabSz="533400">
            <a:lnSpc>
              <a:spcPct val="90000"/>
            </a:lnSpc>
            <a:spcBef>
              <a:spcPct val="0"/>
            </a:spcBef>
            <a:spcAft>
              <a:spcPts val="0"/>
            </a:spcAft>
          </a:pPr>
          <a:r>
            <a:rPr lang="en-GB" sz="1100" kern="1200" dirty="0">
              <a:solidFill>
                <a:schemeClr val="tx1"/>
              </a:solidFill>
              <a:latin typeface="DIN-Light"/>
            </a:rPr>
            <a:t>Raise at next core group</a:t>
          </a:r>
        </a:p>
        <a:p>
          <a:pPr lvl="0" algn="ctr" defTabSz="533400">
            <a:lnSpc>
              <a:spcPct val="90000"/>
            </a:lnSpc>
            <a:spcBef>
              <a:spcPct val="0"/>
            </a:spcBef>
            <a:spcAft>
              <a:spcPts val="0"/>
            </a:spcAft>
          </a:pPr>
          <a:r>
            <a:rPr lang="en-GB" sz="1100" kern="1200" dirty="0">
              <a:solidFill>
                <a:schemeClr val="tx1"/>
              </a:solidFill>
              <a:latin typeface="DIN-Light"/>
            </a:rPr>
            <a:t>Small group to plan and make happen- ICS to lead</a:t>
          </a:r>
        </a:p>
        <a:p>
          <a:pPr lvl="0" algn="ctr" defTabSz="533400">
            <a:lnSpc>
              <a:spcPct val="90000"/>
            </a:lnSpc>
            <a:spcBef>
              <a:spcPct val="0"/>
            </a:spcBef>
            <a:spcAft>
              <a:spcPts val="0"/>
            </a:spcAft>
          </a:pPr>
          <a:r>
            <a:rPr lang="en-GB" sz="1100" kern="1200" dirty="0">
              <a:solidFill>
                <a:schemeClr val="tx1"/>
              </a:solidFill>
              <a:latin typeface="DIN-Light"/>
            </a:rPr>
            <a:t>Voluntary sector mapping and link workers</a:t>
          </a:r>
        </a:p>
        <a:p>
          <a:pPr lvl="0" algn="ctr" defTabSz="533400">
            <a:lnSpc>
              <a:spcPct val="90000"/>
            </a:lnSpc>
            <a:spcBef>
              <a:spcPct val="0"/>
            </a:spcBef>
            <a:spcAft>
              <a:spcPts val="0"/>
            </a:spcAft>
          </a:pPr>
          <a:r>
            <a:rPr lang="en-GB" sz="1100" kern="1200" dirty="0">
              <a:solidFill>
                <a:schemeClr val="tx1"/>
              </a:solidFill>
              <a:latin typeface="DIN-Light"/>
            </a:rPr>
            <a:t>Share details next core group</a:t>
          </a:r>
        </a:p>
        <a:p>
          <a:pPr lvl="0" algn="ctr" defTabSz="533400">
            <a:lnSpc>
              <a:spcPct val="90000"/>
            </a:lnSpc>
            <a:spcBef>
              <a:spcPct val="0"/>
            </a:spcBef>
            <a:spcAft>
              <a:spcPts val="0"/>
            </a:spcAft>
          </a:pPr>
          <a:r>
            <a:rPr lang="en-GB" sz="1100" kern="1200" dirty="0">
              <a:solidFill>
                <a:schemeClr val="tx1"/>
              </a:solidFill>
              <a:latin typeface="DIN-Light"/>
            </a:rPr>
            <a:t>Small group to plan and make happen- ICS to lead</a:t>
          </a:r>
        </a:p>
        <a:p>
          <a:pPr lvl="0" algn="ctr" defTabSz="533400">
            <a:lnSpc>
              <a:spcPct val="90000"/>
            </a:lnSpc>
            <a:spcBef>
              <a:spcPct val="0"/>
            </a:spcBef>
            <a:spcAft>
              <a:spcPts val="0"/>
            </a:spcAft>
          </a:pPr>
          <a:r>
            <a:rPr lang="en-GB" sz="1100" kern="1200" dirty="0">
              <a:solidFill>
                <a:schemeClr val="tx1"/>
              </a:solidFill>
              <a:latin typeface="DIN-Light"/>
            </a:rPr>
            <a:t>Voluntary sector mapping and link workers</a:t>
          </a:r>
        </a:p>
        <a:p>
          <a:pPr lvl="0" algn="ctr" defTabSz="533400">
            <a:lnSpc>
              <a:spcPct val="90000"/>
            </a:lnSpc>
            <a:spcBef>
              <a:spcPct val="0"/>
            </a:spcBef>
            <a:spcAft>
              <a:spcPts val="0"/>
            </a:spcAft>
          </a:pPr>
          <a:r>
            <a:rPr lang="en-GB" sz="1100" kern="1200" dirty="0">
              <a:solidFill>
                <a:schemeClr val="tx1"/>
              </a:solidFill>
              <a:latin typeface="DIN-Light"/>
            </a:rPr>
            <a:t>Share details</a:t>
          </a:r>
        </a:p>
      </dsp:txBody>
      <dsp:txXfrm>
        <a:off x="3471230" y="910"/>
        <a:ext cx="3145498" cy="1959162"/>
      </dsp:txXfrm>
    </dsp:sp>
    <dsp:sp modelId="{FA28B14F-F2C6-4881-95F4-693E9AE5BF9C}">
      <dsp:nvSpPr>
        <dsp:cNvPr id="0" name=""/>
        <dsp:cNvSpPr/>
      </dsp:nvSpPr>
      <dsp:spPr>
        <a:xfrm>
          <a:off x="18184" y="2116383"/>
          <a:ext cx="3145498" cy="1956853"/>
        </a:xfrm>
        <a:prstGeom prst="rect">
          <a:avLst/>
        </a:prstGeom>
        <a:noFill/>
        <a:ln w="57150" cap="flat" cmpd="sng" algn="ctr">
          <a:solidFill>
            <a:srgbClr val="ED694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ts val="0"/>
            </a:spcAft>
          </a:pPr>
          <a:r>
            <a:rPr lang="en-GB" sz="1200" b="1" u="sng" kern="1200" dirty="0">
              <a:solidFill>
                <a:schemeClr val="tx1"/>
              </a:solidFill>
              <a:latin typeface="DIN-Light"/>
            </a:rPr>
            <a:t>Skills and capacity</a:t>
          </a:r>
          <a:endParaRPr lang="en-GB" sz="1200" b="1" kern="1200" dirty="0">
            <a:solidFill>
              <a:schemeClr val="tx1"/>
            </a:solidFill>
          </a:endParaRPr>
        </a:p>
        <a:p>
          <a:pPr lvl="0" algn="ctr" defTabSz="533400">
            <a:lnSpc>
              <a:spcPct val="90000"/>
            </a:lnSpc>
            <a:spcBef>
              <a:spcPct val="0"/>
            </a:spcBef>
            <a:spcAft>
              <a:spcPts val="800"/>
            </a:spcAft>
          </a:pPr>
          <a:r>
            <a:rPr lang="en-GB" sz="1000" kern="1200" dirty="0">
              <a:solidFill>
                <a:schemeClr val="tx1"/>
              </a:solidFill>
              <a:latin typeface="DIN-Light"/>
            </a:rPr>
            <a:t>Integrate discharge team/ home first project (for data to inform)</a:t>
          </a:r>
        </a:p>
        <a:p>
          <a:pPr lvl="0" algn="ctr" defTabSz="533400">
            <a:lnSpc>
              <a:spcPct val="90000"/>
            </a:lnSpc>
            <a:spcBef>
              <a:spcPct val="0"/>
            </a:spcBef>
            <a:spcAft>
              <a:spcPts val="800"/>
            </a:spcAft>
          </a:pPr>
          <a:r>
            <a:rPr lang="en-GB" sz="1000" kern="1200" dirty="0">
              <a:solidFill>
                <a:schemeClr val="tx1"/>
              </a:solidFill>
              <a:latin typeface="DIN-Light"/>
            </a:rPr>
            <a:t>Capacity in community- both funded and engage citizens developed by local people</a:t>
          </a:r>
        </a:p>
        <a:p>
          <a:pPr lvl="0" algn="ctr" defTabSz="533400">
            <a:lnSpc>
              <a:spcPct val="90000"/>
            </a:lnSpc>
            <a:spcBef>
              <a:spcPct val="0"/>
            </a:spcBef>
            <a:spcAft>
              <a:spcPts val="800"/>
            </a:spcAft>
          </a:pPr>
          <a:r>
            <a:rPr lang="en-GB" sz="1000" kern="1200" dirty="0">
              <a:solidFill>
                <a:schemeClr val="tx1"/>
              </a:solidFill>
              <a:latin typeface="DIN-Light"/>
            </a:rPr>
            <a:t>Person and community: ICS community centred approaches programme</a:t>
          </a:r>
        </a:p>
        <a:p>
          <a:pPr lvl="0" algn="ctr" defTabSz="533400">
            <a:lnSpc>
              <a:spcPct val="90000"/>
            </a:lnSpc>
            <a:spcBef>
              <a:spcPct val="0"/>
            </a:spcBef>
            <a:spcAft>
              <a:spcPts val="800"/>
            </a:spcAft>
          </a:pPr>
          <a:r>
            <a:rPr lang="en-GB" sz="1000" kern="1200" dirty="0">
              <a:solidFill>
                <a:schemeClr val="tx1"/>
              </a:solidFill>
              <a:latin typeface="DIN-Light"/>
            </a:rPr>
            <a:t>Health watch discharge materials </a:t>
          </a:r>
        </a:p>
        <a:p>
          <a:pPr lvl="0" algn="ctr" defTabSz="533400">
            <a:lnSpc>
              <a:spcPct val="90000"/>
            </a:lnSpc>
            <a:spcBef>
              <a:spcPct val="0"/>
            </a:spcBef>
            <a:spcAft>
              <a:spcPts val="800"/>
            </a:spcAft>
          </a:pPr>
          <a:r>
            <a:rPr lang="en-GB" sz="1000" kern="1200" dirty="0">
              <a:solidFill>
                <a:schemeClr val="tx1"/>
              </a:solidFill>
              <a:latin typeface="DIN-Light"/>
            </a:rPr>
            <a:t>Theatre and videos are a powerful method</a:t>
          </a:r>
        </a:p>
        <a:p>
          <a:pPr lvl="0" algn="l" defTabSz="533400">
            <a:lnSpc>
              <a:spcPct val="90000"/>
            </a:lnSpc>
            <a:spcBef>
              <a:spcPct val="0"/>
            </a:spcBef>
            <a:spcAft>
              <a:spcPct val="35000"/>
            </a:spcAft>
          </a:pPr>
          <a:r>
            <a:rPr lang="en-GB" sz="1000" kern="1200" dirty="0"/>
            <a:t>Outside confetti- Nottingham college</a:t>
          </a:r>
          <a:endParaRPr lang="en-GB" sz="1000" b="0" kern="1200" dirty="0">
            <a:solidFill>
              <a:schemeClr val="tx1"/>
            </a:solidFill>
          </a:endParaRPr>
        </a:p>
        <a:p>
          <a:pPr lvl="0" algn="l" defTabSz="533400">
            <a:lnSpc>
              <a:spcPct val="90000"/>
            </a:lnSpc>
            <a:spcBef>
              <a:spcPct val="0"/>
            </a:spcBef>
            <a:spcAft>
              <a:spcPct val="35000"/>
            </a:spcAft>
          </a:pPr>
          <a:endParaRPr lang="en-GB" sz="1000" b="0" kern="1200" dirty="0">
            <a:solidFill>
              <a:schemeClr val="tx1"/>
            </a:solidFill>
          </a:endParaRPr>
        </a:p>
        <a:p>
          <a:pPr lvl="0" algn="l" defTabSz="533400">
            <a:lnSpc>
              <a:spcPct val="90000"/>
            </a:lnSpc>
            <a:spcBef>
              <a:spcPct val="0"/>
            </a:spcBef>
            <a:spcAft>
              <a:spcPct val="35000"/>
            </a:spcAft>
          </a:pPr>
          <a:endParaRPr lang="en-GB" sz="1400" b="0" kern="1200" dirty="0">
            <a:solidFill>
              <a:schemeClr val="tx1"/>
            </a:solidFill>
          </a:endParaRPr>
        </a:p>
      </dsp:txBody>
      <dsp:txXfrm>
        <a:off x="18184" y="2116383"/>
        <a:ext cx="3145498" cy="1956853"/>
      </dsp:txXfrm>
    </dsp:sp>
    <dsp:sp modelId="{50254F83-0920-4D59-B534-472956EE4E81}">
      <dsp:nvSpPr>
        <dsp:cNvPr id="0" name=""/>
        <dsp:cNvSpPr/>
      </dsp:nvSpPr>
      <dsp:spPr>
        <a:xfrm>
          <a:off x="3457401" y="2087522"/>
          <a:ext cx="3145498" cy="1959162"/>
        </a:xfrm>
        <a:prstGeom prst="rect">
          <a:avLst/>
        </a:prstGeom>
        <a:noFill/>
        <a:ln w="57150" cap="flat" cmpd="sng" algn="ctr">
          <a:solidFill>
            <a:srgbClr val="ED694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n-GB" sz="1200" b="1" u="sng" kern="1200" dirty="0">
              <a:solidFill>
                <a:schemeClr val="tx1"/>
              </a:solidFill>
              <a:latin typeface="DIN-Light"/>
            </a:rPr>
            <a:t>Very next steps</a:t>
          </a:r>
          <a:endParaRPr lang="en-GB" sz="900" b="1" kern="1200" dirty="0">
            <a:solidFill>
              <a:schemeClr val="tx1"/>
            </a:solidFill>
          </a:endParaRPr>
        </a:p>
        <a:p>
          <a:pPr lvl="0" algn="ctr" defTabSz="533400">
            <a:lnSpc>
              <a:spcPct val="90000"/>
            </a:lnSpc>
            <a:spcBef>
              <a:spcPct val="0"/>
            </a:spcBef>
            <a:spcAft>
              <a:spcPts val="1200"/>
            </a:spcAft>
          </a:pPr>
          <a:r>
            <a:rPr lang="en-GB" sz="1200" kern="1200" dirty="0">
              <a:solidFill>
                <a:schemeClr val="tx1"/>
              </a:solidFill>
              <a:latin typeface="DIN-Light"/>
            </a:rPr>
            <a:t>Next core group meeting</a:t>
          </a:r>
        </a:p>
        <a:p>
          <a:pPr lvl="0" algn="ctr" defTabSz="533400">
            <a:lnSpc>
              <a:spcPct val="90000"/>
            </a:lnSpc>
            <a:spcBef>
              <a:spcPct val="0"/>
            </a:spcBef>
            <a:spcAft>
              <a:spcPts val="1200"/>
            </a:spcAft>
          </a:pPr>
          <a:r>
            <a:rPr lang="en-GB" sz="1200" kern="1200" dirty="0">
              <a:solidFill>
                <a:schemeClr val="tx1"/>
              </a:solidFill>
              <a:latin typeface="DIN-Light"/>
            </a:rPr>
            <a:t>Link in with community centred approaches co-production forum (Greater Notts)</a:t>
          </a:r>
        </a:p>
        <a:p>
          <a:pPr lvl="0" algn="ctr" defTabSz="533400">
            <a:lnSpc>
              <a:spcPct val="90000"/>
            </a:lnSpc>
            <a:spcBef>
              <a:spcPct val="0"/>
            </a:spcBef>
            <a:spcAft>
              <a:spcPts val="1200"/>
            </a:spcAft>
          </a:pPr>
          <a:r>
            <a:rPr lang="en-GB" sz="1200" kern="1200" dirty="0">
              <a:solidFill>
                <a:schemeClr val="tx1"/>
              </a:solidFill>
              <a:latin typeface="DIN-Light"/>
            </a:rPr>
            <a:t>Identify/ invite citizen representation to core group. Patient groups etc. focus dependent</a:t>
          </a:r>
        </a:p>
        <a:p>
          <a:pPr lvl="0" algn="ctr" defTabSz="533400">
            <a:lnSpc>
              <a:spcPct val="90000"/>
            </a:lnSpc>
            <a:spcBef>
              <a:spcPct val="0"/>
            </a:spcBef>
            <a:spcAft>
              <a:spcPts val="1200"/>
            </a:spcAft>
          </a:pPr>
          <a:r>
            <a:rPr lang="en-GB" sz="1200" kern="1200" dirty="0">
              <a:solidFill>
                <a:schemeClr val="tx1"/>
              </a:solidFill>
              <a:latin typeface="DIN-Light"/>
            </a:rPr>
            <a:t>Link into ICS communications group</a:t>
          </a:r>
        </a:p>
      </dsp:txBody>
      <dsp:txXfrm>
        <a:off x="3457401" y="2087522"/>
        <a:ext cx="3145498" cy="195916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EE3B1E-4E90-4F34-8C70-2763FC6F7E76}" type="datetimeFigureOut">
              <a:rPr lang="en-GB" smtClean="0"/>
              <a:t>14/05/2019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1FA065-605D-410E-8F4F-5BEB75D9090A}" type="slidenum">
              <a:rPr lang="en-GB" smtClean="0"/>
              <a:t>‹#›</a:t>
            </a:fld>
            <a:endParaRPr lang="en-GB"/>
          </a:p>
        </p:txBody>
      </p:sp>
    </p:spTree>
    <p:extLst>
      <p:ext uri="{BB962C8B-B14F-4D97-AF65-F5344CB8AC3E}">
        <p14:creationId xmlns:p14="http://schemas.microsoft.com/office/powerpoint/2010/main" val="2382628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2 – </a:t>
            </a:r>
          </a:p>
          <a:p>
            <a:r>
              <a:rPr lang="en-GB" dirty="0"/>
              <a:t>3 – do m ore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C5E043-C73E-44B1-876A-E039C42354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3400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C5E043-C73E-44B1-876A-E039C42354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1183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2 – </a:t>
            </a:r>
          </a:p>
          <a:p>
            <a:r>
              <a:rPr lang="en-GB" dirty="0"/>
              <a:t>3 – do m ore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C5E043-C73E-44B1-876A-E039C42354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0134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2 – </a:t>
            </a:r>
          </a:p>
          <a:p>
            <a:r>
              <a:rPr lang="en-GB" dirty="0"/>
              <a:t>3 – do m ore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C5E043-C73E-44B1-876A-E039C42354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6028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2 – </a:t>
            </a:r>
          </a:p>
          <a:p>
            <a:r>
              <a:rPr lang="en-GB" dirty="0"/>
              <a:t>3 – do m ore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C5E043-C73E-44B1-876A-E039C42354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6951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2 – </a:t>
            </a:r>
          </a:p>
          <a:p>
            <a:r>
              <a:rPr lang="en-GB" dirty="0"/>
              <a:t>3 – do m ore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C5E043-C73E-44B1-876A-E039C42354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1308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2 – </a:t>
            </a:r>
          </a:p>
          <a:p>
            <a:r>
              <a:rPr lang="en-GB" dirty="0"/>
              <a:t>3 – do m ore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C5E043-C73E-44B1-876A-E039C42354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3428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F1C899A-2572-4332-B684-6003DFF17FB2}" type="datetimeFigureOut">
              <a:rPr lang="en-GB" smtClean="0"/>
              <a:t>14/05/2019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001ADA-FAFD-487B-A8B9-2058FD10A411}" type="slidenum">
              <a:rPr lang="en-GB" smtClean="0"/>
              <a:t>‹#›</a:t>
            </a:fld>
            <a:endParaRPr lang="en-GB"/>
          </a:p>
        </p:txBody>
      </p:sp>
    </p:spTree>
    <p:extLst>
      <p:ext uri="{BB962C8B-B14F-4D97-AF65-F5344CB8AC3E}">
        <p14:creationId xmlns:p14="http://schemas.microsoft.com/office/powerpoint/2010/main" val="3111575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F1C899A-2572-4332-B684-6003DFF17FB2}" type="datetimeFigureOut">
              <a:rPr lang="en-GB" smtClean="0"/>
              <a:t>14/05/2019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001ADA-FAFD-487B-A8B9-2058FD10A411}" type="slidenum">
              <a:rPr lang="en-GB" smtClean="0"/>
              <a:t>‹#›</a:t>
            </a:fld>
            <a:endParaRPr lang="en-GB"/>
          </a:p>
        </p:txBody>
      </p:sp>
    </p:spTree>
    <p:extLst>
      <p:ext uri="{BB962C8B-B14F-4D97-AF65-F5344CB8AC3E}">
        <p14:creationId xmlns:p14="http://schemas.microsoft.com/office/powerpoint/2010/main" val="4102855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F1C899A-2572-4332-B684-6003DFF17FB2}" type="datetimeFigureOut">
              <a:rPr lang="en-GB" smtClean="0"/>
              <a:t>14/05/2019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001ADA-FAFD-487B-A8B9-2058FD10A411}" type="slidenum">
              <a:rPr lang="en-GB" smtClean="0"/>
              <a:t>‹#›</a:t>
            </a:fld>
            <a:endParaRPr lang="en-GB"/>
          </a:p>
        </p:txBody>
      </p:sp>
    </p:spTree>
    <p:extLst>
      <p:ext uri="{BB962C8B-B14F-4D97-AF65-F5344CB8AC3E}">
        <p14:creationId xmlns:p14="http://schemas.microsoft.com/office/powerpoint/2010/main" val="3000101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09DCC4-688E-CF49-A3EA-3E80F12E9AF5}"/>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8" name="Rectangle 7">
            <a:extLst>
              <a:ext uri="{FF2B5EF4-FFF2-40B4-BE49-F238E27FC236}">
                <a16:creationId xmlns:a16="http://schemas.microsoft.com/office/drawing/2014/main" id="{2BC91F38-2A99-3C42-B1FB-0A3514213870}"/>
              </a:ext>
            </a:extLst>
          </p:cNvPr>
          <p:cNvSpPr/>
          <p:nvPr userDrawn="1"/>
        </p:nvSpPr>
        <p:spPr>
          <a:xfrm>
            <a:off x="0" y="0"/>
            <a:ext cx="9144000" cy="3975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0" i="0" dirty="0">
                <a:latin typeface="DIN Regular" pitchFamily="2" charset="0"/>
              </a:rPr>
              <a:t> </a:t>
            </a:r>
          </a:p>
        </p:txBody>
      </p:sp>
    </p:spTree>
    <p:extLst>
      <p:ext uri="{BB962C8B-B14F-4D97-AF65-F5344CB8AC3E}">
        <p14:creationId xmlns:p14="http://schemas.microsoft.com/office/powerpoint/2010/main" val="1364876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Tree>
    <p:extLst>
      <p:ext uri="{BB962C8B-B14F-4D97-AF65-F5344CB8AC3E}">
        <p14:creationId xmlns:p14="http://schemas.microsoft.com/office/powerpoint/2010/main" val="29642934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7895" y="563415"/>
            <a:ext cx="7886700" cy="720000"/>
          </a:xfrm>
        </p:spPr>
        <p:txBody>
          <a:bodyPr>
            <a:normAutofit/>
          </a:bodyPr>
          <a:lstStyle>
            <a:lvl1pPr>
              <a:defRPr sz="1350">
                <a:solidFill>
                  <a:srgbClr val="DB3E33"/>
                </a:solidFill>
                <a:latin typeface="DIN-Light"/>
              </a:defRPr>
            </a:lvl1pPr>
          </a:lstStyle>
          <a:p>
            <a:r>
              <a:rPr lang="en-GB" dirty="0"/>
              <a:t>Click to edit Master title style</a:t>
            </a:r>
            <a:endParaRPr lang="en-US" dirty="0"/>
          </a:p>
        </p:txBody>
      </p:sp>
      <p:sp>
        <p:nvSpPr>
          <p:cNvPr id="3" name="Content Placeholder 2"/>
          <p:cNvSpPr>
            <a:spLocks noGrp="1"/>
          </p:cNvSpPr>
          <p:nvPr>
            <p:ph idx="1"/>
          </p:nvPr>
        </p:nvSpPr>
        <p:spPr>
          <a:xfrm>
            <a:off x="607895" y="1572767"/>
            <a:ext cx="7886700" cy="4716000"/>
          </a:xfrm>
        </p:spPr>
        <p:txBody>
          <a:bodyPr/>
          <a:lstStyle>
            <a:lvl1pPr>
              <a:defRPr>
                <a:latin typeface="DIN-Light"/>
              </a:defRPr>
            </a:lvl1pPr>
            <a:lvl2pPr>
              <a:defRPr>
                <a:latin typeface="DIN-Light"/>
              </a:defRPr>
            </a:lvl2pPr>
            <a:lvl3pPr>
              <a:defRPr>
                <a:latin typeface="DIN-Light"/>
              </a:defRPr>
            </a:lvl3pPr>
            <a:lvl4pPr>
              <a:defRPr>
                <a:latin typeface="DIN-Light"/>
              </a:defRPr>
            </a:lvl4pPr>
            <a:lvl5pPr>
              <a:defRPr>
                <a:latin typeface="DIN-Ligh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73023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623888" y="4589468"/>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2549977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0590655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6475899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val="2498729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1626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F1C899A-2572-4332-B684-6003DFF17FB2}" type="datetimeFigureOut">
              <a:rPr lang="en-GB" smtClean="0"/>
              <a:t>14/05/2019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001ADA-FAFD-487B-A8B9-2058FD10A411}" type="slidenum">
              <a:rPr lang="en-GB" smtClean="0"/>
              <a:t>‹#›</a:t>
            </a:fld>
            <a:endParaRPr lang="en-GB"/>
          </a:p>
        </p:txBody>
      </p:sp>
    </p:spTree>
    <p:extLst>
      <p:ext uri="{BB962C8B-B14F-4D97-AF65-F5344CB8AC3E}">
        <p14:creationId xmlns:p14="http://schemas.microsoft.com/office/powerpoint/2010/main" val="39235425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Tree>
    <p:extLst>
      <p:ext uri="{BB962C8B-B14F-4D97-AF65-F5344CB8AC3E}">
        <p14:creationId xmlns:p14="http://schemas.microsoft.com/office/powerpoint/2010/main" val="1042206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30"/>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Tree>
    <p:extLst>
      <p:ext uri="{BB962C8B-B14F-4D97-AF65-F5344CB8AC3E}">
        <p14:creationId xmlns:p14="http://schemas.microsoft.com/office/powerpoint/2010/main" val="37354934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4200420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968425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09DCC4-688E-CF49-A3EA-3E80F12E9AF5}"/>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8" name="Rectangle 7">
            <a:extLst>
              <a:ext uri="{FF2B5EF4-FFF2-40B4-BE49-F238E27FC236}">
                <a16:creationId xmlns:a16="http://schemas.microsoft.com/office/drawing/2014/main" id="{2BC91F38-2A99-3C42-B1FB-0A3514213870}"/>
              </a:ext>
            </a:extLst>
          </p:cNvPr>
          <p:cNvSpPr/>
          <p:nvPr userDrawn="1"/>
        </p:nvSpPr>
        <p:spPr>
          <a:xfrm>
            <a:off x="0" y="0"/>
            <a:ext cx="9144000" cy="3975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dirty="0">
                <a:latin typeface="DIN Regular" pitchFamily="2" charset="0"/>
              </a:rPr>
              <a:t> </a:t>
            </a:r>
          </a:p>
        </p:txBody>
      </p:sp>
    </p:spTree>
    <p:extLst>
      <p:ext uri="{BB962C8B-B14F-4D97-AF65-F5344CB8AC3E}">
        <p14:creationId xmlns:p14="http://schemas.microsoft.com/office/powerpoint/2010/main" val="22947293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07006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F1C899A-2572-4332-B684-6003DFF17FB2}" type="datetimeFigureOut">
              <a:rPr lang="en-GB" smtClean="0"/>
              <a:t>14/05/2019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001ADA-FAFD-487B-A8B9-2058FD10A411}" type="slidenum">
              <a:rPr lang="en-GB" smtClean="0"/>
              <a:t>‹#›</a:t>
            </a:fld>
            <a:endParaRPr lang="en-GB"/>
          </a:p>
        </p:txBody>
      </p:sp>
    </p:spTree>
    <p:extLst>
      <p:ext uri="{BB962C8B-B14F-4D97-AF65-F5344CB8AC3E}">
        <p14:creationId xmlns:p14="http://schemas.microsoft.com/office/powerpoint/2010/main" val="3668598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F1C899A-2572-4332-B684-6003DFF17FB2}" type="datetimeFigureOut">
              <a:rPr lang="en-GB" smtClean="0"/>
              <a:t>14/05/2019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001ADA-FAFD-487B-A8B9-2058FD10A411}" type="slidenum">
              <a:rPr lang="en-GB" smtClean="0"/>
              <a:t>‹#›</a:t>
            </a:fld>
            <a:endParaRPr lang="en-GB"/>
          </a:p>
        </p:txBody>
      </p:sp>
    </p:spTree>
    <p:extLst>
      <p:ext uri="{BB962C8B-B14F-4D97-AF65-F5344CB8AC3E}">
        <p14:creationId xmlns:p14="http://schemas.microsoft.com/office/powerpoint/2010/main" val="1353768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F1C899A-2572-4332-B684-6003DFF17FB2}" type="datetimeFigureOut">
              <a:rPr lang="en-GB" smtClean="0"/>
              <a:t>14/05/2019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4001ADA-FAFD-487B-A8B9-2058FD10A411}" type="slidenum">
              <a:rPr lang="en-GB" smtClean="0"/>
              <a:t>‹#›</a:t>
            </a:fld>
            <a:endParaRPr lang="en-GB"/>
          </a:p>
        </p:txBody>
      </p:sp>
    </p:spTree>
    <p:extLst>
      <p:ext uri="{BB962C8B-B14F-4D97-AF65-F5344CB8AC3E}">
        <p14:creationId xmlns:p14="http://schemas.microsoft.com/office/powerpoint/2010/main" val="2482382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F1C899A-2572-4332-B684-6003DFF17FB2}" type="datetimeFigureOut">
              <a:rPr lang="en-GB" smtClean="0"/>
              <a:t>14/05/2019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4001ADA-FAFD-487B-A8B9-2058FD10A411}" type="slidenum">
              <a:rPr lang="en-GB" smtClean="0"/>
              <a:t>‹#›</a:t>
            </a:fld>
            <a:endParaRPr lang="en-GB"/>
          </a:p>
        </p:txBody>
      </p:sp>
    </p:spTree>
    <p:extLst>
      <p:ext uri="{BB962C8B-B14F-4D97-AF65-F5344CB8AC3E}">
        <p14:creationId xmlns:p14="http://schemas.microsoft.com/office/powerpoint/2010/main" val="2537801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1C899A-2572-4332-B684-6003DFF17FB2}" type="datetimeFigureOut">
              <a:rPr lang="en-GB" smtClean="0"/>
              <a:t>14/05/2019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4001ADA-FAFD-487B-A8B9-2058FD10A411}" type="slidenum">
              <a:rPr lang="en-GB" smtClean="0"/>
              <a:t>‹#›</a:t>
            </a:fld>
            <a:endParaRPr lang="en-GB"/>
          </a:p>
        </p:txBody>
      </p:sp>
    </p:spTree>
    <p:extLst>
      <p:ext uri="{BB962C8B-B14F-4D97-AF65-F5344CB8AC3E}">
        <p14:creationId xmlns:p14="http://schemas.microsoft.com/office/powerpoint/2010/main" val="943137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F1C899A-2572-4332-B684-6003DFF17FB2}" type="datetimeFigureOut">
              <a:rPr lang="en-GB" smtClean="0"/>
              <a:t>14/05/2019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001ADA-FAFD-487B-A8B9-2058FD10A411}" type="slidenum">
              <a:rPr lang="en-GB" smtClean="0"/>
              <a:t>‹#›</a:t>
            </a:fld>
            <a:endParaRPr lang="en-GB"/>
          </a:p>
        </p:txBody>
      </p:sp>
    </p:spTree>
    <p:extLst>
      <p:ext uri="{BB962C8B-B14F-4D97-AF65-F5344CB8AC3E}">
        <p14:creationId xmlns:p14="http://schemas.microsoft.com/office/powerpoint/2010/main" val="1157449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F1C899A-2572-4332-B684-6003DFF17FB2}" type="datetimeFigureOut">
              <a:rPr lang="en-GB" smtClean="0"/>
              <a:t>14/05/2019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001ADA-FAFD-487B-A8B9-2058FD10A411}" type="slidenum">
              <a:rPr lang="en-GB" smtClean="0"/>
              <a:t>‹#›</a:t>
            </a:fld>
            <a:endParaRPr lang="en-GB"/>
          </a:p>
        </p:txBody>
      </p:sp>
    </p:spTree>
    <p:extLst>
      <p:ext uri="{BB962C8B-B14F-4D97-AF65-F5344CB8AC3E}">
        <p14:creationId xmlns:p14="http://schemas.microsoft.com/office/powerpoint/2010/main" val="1723022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F1C899A-2572-4332-B684-6003DFF17FB2}" type="datetimeFigureOut">
              <a:rPr lang="en-GB" smtClean="0"/>
              <a:t>14/05/2019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4001ADA-FAFD-487B-A8B9-2058FD10A411}" type="slidenum">
              <a:rPr lang="en-GB" smtClean="0"/>
              <a:t>‹#›</a:t>
            </a:fld>
            <a:endParaRPr lang="en-GB"/>
          </a:p>
        </p:txBody>
      </p:sp>
    </p:spTree>
    <p:extLst>
      <p:ext uri="{BB962C8B-B14F-4D97-AF65-F5344CB8AC3E}">
        <p14:creationId xmlns:p14="http://schemas.microsoft.com/office/powerpoint/2010/main" val="2191020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9" name="Straight Connector 18">
            <a:extLst>
              <a:ext uri="{FF2B5EF4-FFF2-40B4-BE49-F238E27FC236}">
                <a16:creationId xmlns:a16="http://schemas.microsoft.com/office/drawing/2014/main" id="{9193C83F-D343-404F-94AA-AB130DC43F9A}"/>
              </a:ext>
            </a:extLst>
          </p:cNvPr>
          <p:cNvCxnSpPr>
            <a:cxnSpLocks/>
          </p:cNvCxnSpPr>
          <p:nvPr userDrawn="1"/>
        </p:nvCxnSpPr>
        <p:spPr>
          <a:xfrm>
            <a:off x="611188" y="584200"/>
            <a:ext cx="7928882" cy="0"/>
          </a:xfrm>
          <a:prstGeom prst="line">
            <a:avLst/>
          </a:prstGeom>
          <a:ln w="12700">
            <a:solidFill>
              <a:srgbClr val="DB3E33"/>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5B94C97-FF87-7045-B401-8899B127F562}"/>
              </a:ext>
            </a:extLst>
          </p:cNvPr>
          <p:cNvSpPr txBox="1"/>
          <p:nvPr userDrawn="1"/>
        </p:nvSpPr>
        <p:spPr>
          <a:xfrm>
            <a:off x="4751389" y="6422394"/>
            <a:ext cx="3781425" cy="161583"/>
          </a:xfrm>
          <a:prstGeom prst="rect">
            <a:avLst/>
          </a:prstGeom>
          <a:noFill/>
        </p:spPr>
        <p:txBody>
          <a:bodyPr wrap="square" lIns="0" tIns="0" rIns="0" bIns="0" rtlCol="0">
            <a:spAutoFit/>
          </a:bodyPr>
          <a:lstStyle/>
          <a:p>
            <a:r>
              <a:rPr lang="en-US" sz="525" dirty="0">
                <a:solidFill>
                  <a:srgbClr val="8D8479"/>
                </a:solidFill>
                <a:latin typeface="DIN-Regular" pitchFamily="2" charset="0"/>
              </a:rPr>
              <a:t>IVAR.ORG.UK</a:t>
            </a:r>
          </a:p>
          <a:p>
            <a:r>
              <a:rPr lang="en-US" sz="525" dirty="0">
                <a:solidFill>
                  <a:srgbClr val="8D8479"/>
                </a:solidFill>
                <a:latin typeface="DIN-Regular" pitchFamily="2" charset="0"/>
              </a:rPr>
              <a:t>SOCIALENTERPRISE.ORG.UK</a:t>
            </a:r>
          </a:p>
        </p:txBody>
      </p:sp>
      <p:sp>
        <p:nvSpPr>
          <p:cNvPr id="21" name="TextBox 20">
            <a:extLst>
              <a:ext uri="{FF2B5EF4-FFF2-40B4-BE49-F238E27FC236}">
                <a16:creationId xmlns:a16="http://schemas.microsoft.com/office/drawing/2014/main" id="{D22AF4F2-DBF6-7F48-BE3E-5899A4390ED3}"/>
              </a:ext>
            </a:extLst>
          </p:cNvPr>
          <p:cNvSpPr txBox="1"/>
          <p:nvPr userDrawn="1"/>
        </p:nvSpPr>
        <p:spPr>
          <a:xfrm>
            <a:off x="611188" y="6422394"/>
            <a:ext cx="3781425" cy="161583"/>
          </a:xfrm>
          <a:prstGeom prst="rect">
            <a:avLst/>
          </a:prstGeom>
          <a:noFill/>
        </p:spPr>
        <p:txBody>
          <a:bodyPr wrap="square" lIns="0" tIns="0" rIns="0" bIns="0" rtlCol="0">
            <a:spAutoFit/>
          </a:bodyPr>
          <a:lstStyle/>
          <a:p>
            <a:endParaRPr lang="en-US" sz="525" dirty="0">
              <a:solidFill>
                <a:srgbClr val="8D8479"/>
              </a:solidFill>
              <a:latin typeface="DIN-Medium" pitchFamily="2" charset="0"/>
            </a:endParaRPr>
          </a:p>
          <a:p>
            <a:r>
              <a:rPr lang="en-US" sz="525" dirty="0">
                <a:solidFill>
                  <a:srgbClr val="8D8479"/>
                </a:solidFill>
                <a:latin typeface="DIN-Regular" pitchFamily="2" charset="0"/>
              </a:rPr>
              <a:t>BUILDING HEALTH PARTNERSHIPS</a:t>
            </a:r>
            <a:r>
              <a:rPr lang="en-US" sz="525" baseline="0" dirty="0">
                <a:solidFill>
                  <a:srgbClr val="8D8479"/>
                </a:solidFill>
                <a:latin typeface="DIN-Regular" pitchFamily="2" charset="0"/>
              </a:rPr>
              <a:t> 2018-19</a:t>
            </a:r>
            <a:endParaRPr lang="en-US" sz="525" dirty="0">
              <a:solidFill>
                <a:srgbClr val="8D8479"/>
              </a:solidFill>
              <a:latin typeface="DIN-Regular" pitchFamily="2" charset="0"/>
            </a:endParaRPr>
          </a:p>
        </p:txBody>
      </p:sp>
      <p:sp>
        <p:nvSpPr>
          <p:cNvPr id="22" name="TextBox 21">
            <a:extLst>
              <a:ext uri="{FF2B5EF4-FFF2-40B4-BE49-F238E27FC236}">
                <a16:creationId xmlns:a16="http://schemas.microsoft.com/office/drawing/2014/main" id="{B6EBB2CF-EA27-6E4D-A5E4-23EDAA70E92D}"/>
              </a:ext>
            </a:extLst>
          </p:cNvPr>
          <p:cNvSpPr txBox="1"/>
          <p:nvPr userDrawn="1"/>
        </p:nvSpPr>
        <p:spPr>
          <a:xfrm>
            <a:off x="6338889" y="6422394"/>
            <a:ext cx="2193925" cy="80791"/>
          </a:xfrm>
          <a:prstGeom prst="rect">
            <a:avLst/>
          </a:prstGeom>
          <a:noFill/>
        </p:spPr>
        <p:txBody>
          <a:bodyPr wrap="square" lIns="0" tIns="0" rIns="0" bIns="0" rtlCol="0">
            <a:spAutoFit/>
          </a:bodyPr>
          <a:lstStyle/>
          <a:p>
            <a:pPr algn="r"/>
            <a:fld id="{62A180C3-0236-934B-A861-27FC350CF4DB}" type="slidenum">
              <a:rPr lang="en-US" sz="525" smtClean="0">
                <a:solidFill>
                  <a:srgbClr val="8D8479"/>
                </a:solidFill>
                <a:latin typeface="DIN-Regular" pitchFamily="2" charset="0"/>
              </a:rPr>
              <a:pPr algn="r"/>
              <a:t>‹#›</a:t>
            </a:fld>
            <a:endParaRPr lang="en-US" sz="525" dirty="0">
              <a:solidFill>
                <a:srgbClr val="8D8479"/>
              </a:solidFill>
              <a:latin typeface="DIN-Regular" pitchFamily="2" charset="0"/>
            </a:endParaRPr>
          </a:p>
        </p:txBody>
      </p:sp>
    </p:spTree>
    <p:extLst>
      <p:ext uri="{BB962C8B-B14F-4D97-AF65-F5344CB8AC3E}">
        <p14:creationId xmlns:p14="http://schemas.microsoft.com/office/powerpoint/2010/main" val="288457518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685800" rtl="0" eaLnBrk="1" latinLnBrk="0" hangingPunct="1">
        <a:lnSpc>
          <a:spcPct val="90000"/>
        </a:lnSpc>
        <a:spcBef>
          <a:spcPct val="0"/>
        </a:spcBef>
        <a:buNone/>
        <a:defRPr sz="1800" kern="1200">
          <a:solidFill>
            <a:srgbClr val="DB3E33"/>
          </a:solidFill>
          <a:latin typeface="DIN-Ligh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900" kern="1200">
          <a:solidFill>
            <a:schemeClr val="tx1"/>
          </a:solidFill>
          <a:latin typeface="DIN-Ligh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DIN-Ligh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DIN-Ligh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DIN-Ligh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DIN-Ligh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hyperlink" Target="https://www.ivar.org.uk/our-research/building-health-partnerships/" TargetMode="Externa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53230BC-DCD5-C945-AB17-39A5165D6D0D}"/>
              </a:ext>
            </a:extLst>
          </p:cNvPr>
          <p:cNvSpPr/>
          <p:nvPr/>
        </p:nvSpPr>
        <p:spPr>
          <a:xfrm>
            <a:off x="582312" y="317482"/>
            <a:ext cx="6323813" cy="2751692"/>
          </a:xfrm>
          <a:prstGeom prst="rect">
            <a:avLst/>
          </a:prstGeom>
        </p:spPr>
        <p:txBody>
          <a:bodyPr wrap="square" lIns="0" tIns="180000" rIns="0">
            <a:spAutoFit/>
          </a:bodyPr>
          <a:lstStyle/>
          <a:p>
            <a:r>
              <a:rPr lang="en-GB" sz="2800" dirty="0">
                <a:latin typeface="DIN-Regular" pitchFamily="2" charset="0"/>
                <a:ea typeface="Calibri" panose="020F0502020204030204" pitchFamily="34" charset="0"/>
              </a:rPr>
              <a:t>Nottingham and Nottinghamshire</a:t>
            </a:r>
          </a:p>
          <a:p>
            <a:r>
              <a:rPr lang="en-GB" sz="2800" dirty="0">
                <a:latin typeface="DIN-Regular" pitchFamily="2" charset="0"/>
                <a:ea typeface="Calibri" panose="020F0502020204030204" pitchFamily="34" charset="0"/>
              </a:rPr>
              <a:t>Partnership Session no.1</a:t>
            </a:r>
          </a:p>
          <a:p>
            <a:endParaRPr lang="en-GB" sz="2800" dirty="0">
              <a:latin typeface="DIN-Regular" pitchFamily="2" charset="0"/>
              <a:ea typeface="Calibri" panose="020F0502020204030204" pitchFamily="34" charset="0"/>
            </a:endParaRPr>
          </a:p>
          <a:p>
            <a:r>
              <a:rPr lang="en-GB" sz="2800" dirty="0">
                <a:latin typeface="DIN-Regular" pitchFamily="2" charset="0"/>
                <a:ea typeface="Calibri" panose="020F0502020204030204" pitchFamily="34" charset="0"/>
              </a:rPr>
              <a:t>Help us tackle Delayed Transfers of Care</a:t>
            </a:r>
            <a:endParaRPr lang="en-GB" sz="2800" dirty="0">
              <a:latin typeface="DIN-Light" pitchFamily="2" charset="0"/>
              <a:ea typeface="Calibri" panose="020F0502020204030204" pitchFamily="34" charset="0"/>
            </a:endParaRPr>
          </a:p>
          <a:p>
            <a:r>
              <a:rPr lang="en-GB" sz="2400" dirty="0">
                <a:solidFill>
                  <a:srgbClr val="F5A04C"/>
                </a:solidFill>
                <a:latin typeface="DIN-Light" pitchFamily="2" charset="0"/>
                <a:ea typeface="Calibri" panose="020F0502020204030204" pitchFamily="34" charset="0"/>
              </a:rPr>
              <a:t>Friday 23</a:t>
            </a:r>
            <a:r>
              <a:rPr lang="en-GB" sz="2400" baseline="30000" dirty="0">
                <a:solidFill>
                  <a:srgbClr val="F5A04C"/>
                </a:solidFill>
                <a:latin typeface="DIN-Light" pitchFamily="2" charset="0"/>
                <a:ea typeface="Calibri" panose="020F0502020204030204" pitchFamily="34" charset="0"/>
              </a:rPr>
              <a:t>rd</a:t>
            </a:r>
            <a:r>
              <a:rPr lang="en-GB" sz="2400" dirty="0">
                <a:solidFill>
                  <a:srgbClr val="F5A04C"/>
                </a:solidFill>
                <a:latin typeface="DIN-Light" pitchFamily="2" charset="0"/>
                <a:ea typeface="Calibri" panose="020F0502020204030204" pitchFamily="34" charset="0"/>
              </a:rPr>
              <a:t> November</a:t>
            </a:r>
            <a:endParaRPr lang="en-GB" sz="2400" dirty="0">
              <a:latin typeface="DIN-Light" pitchFamily="2" charset="0"/>
              <a:ea typeface="Calibri" panose="020F0502020204030204" pitchFamily="34" charset="0"/>
            </a:endParaRPr>
          </a:p>
          <a:p>
            <a:pPr>
              <a:spcAft>
                <a:spcPts val="0"/>
              </a:spcAft>
            </a:pPr>
            <a:endParaRPr lang="en-GB" sz="2800" dirty="0">
              <a:latin typeface="DIN-Light" pitchFamily="2" charset="0"/>
              <a:ea typeface="Calibri" panose="020F0502020204030204" pitchFamily="34" charset="0"/>
            </a:endParaRPr>
          </a:p>
        </p:txBody>
      </p:sp>
      <p:pic>
        <p:nvPicPr>
          <p:cNvPr id="21" name="Picture 20">
            <a:extLst>
              <a:ext uri="{FF2B5EF4-FFF2-40B4-BE49-F238E27FC236}">
                <a16:creationId xmlns:a16="http://schemas.microsoft.com/office/drawing/2014/main" id="{19A5FC08-53ED-124D-AA85-720960A6084A}"/>
              </a:ext>
            </a:extLst>
          </p:cNvPr>
          <p:cNvPicPr>
            <a:picLocks noChangeAspect="1"/>
          </p:cNvPicPr>
          <p:nvPr/>
        </p:nvPicPr>
        <p:blipFill>
          <a:blip r:embed="rId2"/>
          <a:stretch>
            <a:fillRect/>
          </a:stretch>
        </p:blipFill>
        <p:spPr>
          <a:xfrm>
            <a:off x="7766181" y="2972041"/>
            <a:ext cx="766632" cy="614132"/>
          </a:xfrm>
          <a:prstGeom prst="rect">
            <a:avLst/>
          </a:prstGeom>
        </p:spPr>
      </p:pic>
      <p:sp>
        <p:nvSpPr>
          <p:cNvPr id="22" name="Rectangle 21">
            <a:extLst>
              <a:ext uri="{FF2B5EF4-FFF2-40B4-BE49-F238E27FC236}">
                <a16:creationId xmlns:a16="http://schemas.microsoft.com/office/drawing/2014/main" id="{5725325D-586A-4D41-9043-039E8D65164D}"/>
              </a:ext>
            </a:extLst>
          </p:cNvPr>
          <p:cNvSpPr/>
          <p:nvPr/>
        </p:nvSpPr>
        <p:spPr>
          <a:xfrm>
            <a:off x="6387217" y="3232259"/>
            <a:ext cx="992259" cy="436851"/>
          </a:xfrm>
          <a:prstGeom prst="rect">
            <a:avLst/>
          </a:prstGeom>
        </p:spPr>
        <p:txBody>
          <a:bodyPr wrap="none" lIns="0" rIns="0">
            <a:spAutoFit/>
          </a:bodyPr>
          <a:lstStyle/>
          <a:p>
            <a:pPr>
              <a:lnSpc>
                <a:spcPct val="115000"/>
              </a:lnSpc>
              <a:spcAft>
                <a:spcPts val="0"/>
              </a:spcAft>
            </a:pPr>
            <a:r>
              <a:rPr lang="en-GB" sz="1000" dirty="0">
                <a:latin typeface="DIN-Regular" pitchFamily="2" charset="0"/>
                <a:ea typeface="Calibri" panose="020F0502020204030204" pitchFamily="34" charset="0"/>
              </a:rPr>
              <a:t>Jointly funded by </a:t>
            </a:r>
            <a:br>
              <a:rPr lang="en-GB" sz="1000" dirty="0">
                <a:latin typeface="DIN-Regular" pitchFamily="2" charset="0"/>
                <a:ea typeface="Calibri" panose="020F0502020204030204" pitchFamily="34" charset="0"/>
              </a:rPr>
            </a:br>
            <a:r>
              <a:rPr lang="en-GB" sz="1000" dirty="0">
                <a:latin typeface="DIN-Regular" pitchFamily="2" charset="0"/>
                <a:ea typeface="Calibri" panose="020F0502020204030204" pitchFamily="34" charset="0"/>
              </a:rPr>
              <a:t>NHS England</a:t>
            </a:r>
            <a:endParaRPr lang="en-GB" sz="1000" dirty="0">
              <a:effectLst/>
              <a:latin typeface="DIN-Regular" pitchFamily="2" charset="0"/>
              <a:ea typeface="Calibri" panose="020F0502020204030204" pitchFamily="34" charset="0"/>
            </a:endParaRPr>
          </a:p>
        </p:txBody>
      </p:sp>
      <p:sp>
        <p:nvSpPr>
          <p:cNvPr id="35" name="TextBox 34">
            <a:extLst>
              <a:ext uri="{FF2B5EF4-FFF2-40B4-BE49-F238E27FC236}">
                <a16:creationId xmlns:a16="http://schemas.microsoft.com/office/drawing/2014/main" id="{6C089177-628F-F44C-8035-97C020496EEB}"/>
              </a:ext>
            </a:extLst>
          </p:cNvPr>
          <p:cNvSpPr txBox="1"/>
          <p:nvPr/>
        </p:nvSpPr>
        <p:spPr>
          <a:xfrm>
            <a:off x="11317045" y="1818042"/>
            <a:ext cx="184731" cy="300082"/>
          </a:xfrm>
          <a:prstGeom prst="rect">
            <a:avLst/>
          </a:prstGeom>
          <a:noFill/>
        </p:spPr>
        <p:txBody>
          <a:bodyPr wrap="none" rtlCol="0">
            <a:spAutoFit/>
          </a:bodyPr>
          <a:lstStyle/>
          <a:p>
            <a:endParaRPr lang="en-US" dirty="0">
              <a:latin typeface="DIN Regular" pitchFamily="2" charset="0"/>
            </a:endParaRPr>
          </a:p>
        </p:txBody>
      </p:sp>
      <p:pic>
        <p:nvPicPr>
          <p:cNvPr id="16" name="Picture 15">
            <a:extLst>
              <a:ext uri="{FF2B5EF4-FFF2-40B4-BE49-F238E27FC236}">
                <a16:creationId xmlns:a16="http://schemas.microsoft.com/office/drawing/2014/main" id="{2EBDD6CC-9298-E240-870E-EFE617791D41}"/>
              </a:ext>
            </a:extLst>
          </p:cNvPr>
          <p:cNvPicPr>
            <a:picLocks noChangeAspect="1"/>
          </p:cNvPicPr>
          <p:nvPr/>
        </p:nvPicPr>
        <p:blipFill>
          <a:blip r:embed="rId3"/>
          <a:stretch>
            <a:fillRect/>
          </a:stretch>
        </p:blipFill>
        <p:spPr>
          <a:xfrm>
            <a:off x="625948" y="3090335"/>
            <a:ext cx="1371937" cy="672249"/>
          </a:xfrm>
          <a:prstGeom prst="rect">
            <a:avLst/>
          </a:prstGeom>
        </p:spPr>
      </p:pic>
      <p:pic>
        <p:nvPicPr>
          <p:cNvPr id="17" name="Picture 16">
            <a:extLst>
              <a:ext uri="{FF2B5EF4-FFF2-40B4-BE49-F238E27FC236}">
                <a16:creationId xmlns:a16="http://schemas.microsoft.com/office/drawing/2014/main" id="{0C69AAAC-D89B-D249-818E-BA2AE500BFBF}"/>
              </a:ext>
            </a:extLst>
          </p:cNvPr>
          <p:cNvPicPr>
            <a:picLocks noChangeAspect="1"/>
          </p:cNvPicPr>
          <p:nvPr/>
        </p:nvPicPr>
        <p:blipFill>
          <a:blip r:embed="rId4"/>
          <a:stretch>
            <a:fillRect/>
          </a:stretch>
        </p:blipFill>
        <p:spPr>
          <a:xfrm>
            <a:off x="2526587" y="3224745"/>
            <a:ext cx="1732869" cy="403431"/>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7538" y="317482"/>
            <a:ext cx="1975275" cy="1975275"/>
          </a:xfrm>
          <a:prstGeom prst="rect">
            <a:avLst/>
          </a:prstGeom>
        </p:spPr>
      </p:pic>
    </p:spTree>
    <p:extLst>
      <p:ext uri="{BB962C8B-B14F-4D97-AF65-F5344CB8AC3E}">
        <p14:creationId xmlns:p14="http://schemas.microsoft.com/office/powerpoint/2010/main" val="188535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8"/>
          <p:cNvGraphicFramePr>
            <a:graphicFrameLocks/>
          </p:cNvGraphicFramePr>
          <p:nvPr>
            <p:extLst>
              <p:ext uri="{D42A27DB-BD31-4B8C-83A1-F6EECF244321}">
                <p14:modId xmlns:p14="http://schemas.microsoft.com/office/powerpoint/2010/main" val="3496501963"/>
              </p:ext>
            </p:extLst>
          </p:nvPr>
        </p:nvGraphicFramePr>
        <p:xfrm>
          <a:off x="1303756" y="1376796"/>
          <a:ext cx="6600263" cy="42623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8077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1120" y="2036826"/>
            <a:ext cx="7886700" cy="3537000"/>
          </a:xfrm>
        </p:spPr>
        <p:txBody>
          <a:bodyPr/>
          <a:lstStyle/>
          <a:p>
            <a:endParaRPr lang="en-GB" dirty="0"/>
          </a:p>
          <a:p>
            <a:endParaRPr lang="en-GB" dirty="0"/>
          </a:p>
        </p:txBody>
      </p:sp>
      <p:graphicFrame>
        <p:nvGraphicFramePr>
          <p:cNvPr id="4" name="Content Placeholder 8"/>
          <p:cNvGraphicFramePr>
            <a:graphicFrameLocks/>
          </p:cNvGraphicFramePr>
          <p:nvPr>
            <p:extLst>
              <p:ext uri="{D42A27DB-BD31-4B8C-83A1-F6EECF244321}">
                <p14:modId xmlns:p14="http://schemas.microsoft.com/office/powerpoint/2010/main" val="2162786066"/>
              </p:ext>
            </p:extLst>
          </p:nvPr>
        </p:nvGraphicFramePr>
        <p:xfrm>
          <a:off x="1352631" y="1342159"/>
          <a:ext cx="6523678" cy="4231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6798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a:p>
            <a:endParaRPr lang="en-GB" dirty="0"/>
          </a:p>
        </p:txBody>
      </p:sp>
      <p:graphicFrame>
        <p:nvGraphicFramePr>
          <p:cNvPr id="4" name="Content Placeholder 8"/>
          <p:cNvGraphicFramePr>
            <a:graphicFrameLocks/>
          </p:cNvGraphicFramePr>
          <p:nvPr>
            <p:extLst>
              <p:ext uri="{D42A27DB-BD31-4B8C-83A1-F6EECF244321}">
                <p14:modId xmlns:p14="http://schemas.microsoft.com/office/powerpoint/2010/main" val="3755561882"/>
              </p:ext>
            </p:extLst>
          </p:nvPr>
        </p:nvGraphicFramePr>
        <p:xfrm>
          <a:off x="1230332" y="1404506"/>
          <a:ext cx="6641827" cy="42207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4894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7824" y="1961389"/>
            <a:ext cx="3134106" cy="3612437"/>
          </a:xfrm>
        </p:spPr>
        <p:txBody>
          <a:bodyPr>
            <a:normAutofit/>
          </a:bodyPr>
          <a:lstStyle/>
          <a:p>
            <a:pPr>
              <a:spcBef>
                <a:spcPts val="450"/>
              </a:spcBef>
              <a:spcAft>
                <a:spcPts val="900"/>
              </a:spcAft>
            </a:pPr>
            <a:r>
              <a:rPr lang="en-GB" sz="1500" dirty="0">
                <a:latin typeface="DIN"/>
              </a:rPr>
              <a:t>Understand existing reviews on </a:t>
            </a:r>
            <a:r>
              <a:rPr lang="en-GB" sz="1500" dirty="0" err="1">
                <a:latin typeface="DIN"/>
              </a:rPr>
              <a:t>DToC</a:t>
            </a:r>
            <a:r>
              <a:rPr lang="en-GB" sz="1500" dirty="0">
                <a:latin typeface="DIN"/>
              </a:rPr>
              <a:t> pathways across the whole system </a:t>
            </a:r>
            <a:br>
              <a:rPr lang="en-GB" sz="1500" dirty="0">
                <a:latin typeface="DIN"/>
              </a:rPr>
            </a:br>
            <a:r>
              <a:rPr lang="en-GB" sz="1500" dirty="0">
                <a:latin typeface="DIN"/>
              </a:rPr>
              <a:t/>
            </a:r>
            <a:br>
              <a:rPr lang="en-GB" sz="1500" dirty="0">
                <a:latin typeface="DIN"/>
              </a:rPr>
            </a:br>
            <a:r>
              <a:rPr lang="en-GB" sz="1500" dirty="0" smtClean="0">
                <a:latin typeface="DIN"/>
              </a:rPr>
              <a:t>Understanding </a:t>
            </a:r>
            <a:r>
              <a:rPr lang="en-GB" sz="1500" dirty="0">
                <a:latin typeface="DIN"/>
              </a:rPr>
              <a:t>organisational memory</a:t>
            </a:r>
          </a:p>
          <a:p>
            <a:pPr>
              <a:spcBef>
                <a:spcPts val="450"/>
              </a:spcBef>
              <a:spcAft>
                <a:spcPts val="900"/>
              </a:spcAft>
            </a:pPr>
            <a:r>
              <a:rPr lang="en-GB" sz="1500" dirty="0">
                <a:latin typeface="DIN"/>
              </a:rPr>
              <a:t>Link to the clinical </a:t>
            </a:r>
            <a:r>
              <a:rPr lang="en-GB" sz="1500" dirty="0" smtClean="0">
                <a:latin typeface="DIN"/>
              </a:rPr>
              <a:t>strategy</a:t>
            </a:r>
            <a:endParaRPr lang="en-GB" sz="15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991105" y="3077510"/>
            <a:ext cx="2359153" cy="176936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905278" y="2272310"/>
            <a:ext cx="2487373" cy="1865530"/>
          </a:xfrm>
          <a:prstGeom prst="rect">
            <a:avLst/>
          </a:prstGeom>
        </p:spPr>
      </p:pic>
      <p:sp>
        <p:nvSpPr>
          <p:cNvPr id="9" name="Title 1"/>
          <p:cNvSpPr txBox="1">
            <a:spLocks/>
          </p:cNvSpPr>
          <p:nvPr/>
        </p:nvSpPr>
        <p:spPr>
          <a:xfrm>
            <a:off x="613611" y="613611"/>
            <a:ext cx="6990647" cy="644509"/>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1800" kern="1200">
                <a:solidFill>
                  <a:srgbClr val="DB3E33"/>
                </a:solidFill>
                <a:latin typeface="DIN-Light"/>
                <a:ea typeface="+mj-ea"/>
                <a:cs typeface="+mj-cs"/>
              </a:defRPr>
            </a:lvl1pPr>
          </a:lstStyle>
          <a:p>
            <a:r>
              <a:rPr lang="en-GB" dirty="0"/>
              <a:t>LINKING TO EXISTING RESOURCES</a:t>
            </a:r>
          </a:p>
        </p:txBody>
      </p:sp>
    </p:spTree>
    <p:extLst>
      <p:ext uri="{BB962C8B-B14F-4D97-AF65-F5344CB8AC3E}">
        <p14:creationId xmlns:p14="http://schemas.microsoft.com/office/powerpoint/2010/main" val="4022038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C966F0-8D7B-4D44-99DB-5DBA006FF8BA}"/>
              </a:ext>
            </a:extLst>
          </p:cNvPr>
          <p:cNvSpPr/>
          <p:nvPr/>
        </p:nvSpPr>
        <p:spPr>
          <a:xfrm>
            <a:off x="512956" y="1214301"/>
            <a:ext cx="4572000" cy="2462213"/>
          </a:xfrm>
          <a:prstGeom prst="rect">
            <a:avLst/>
          </a:prstGeom>
        </p:spPr>
        <p:txBody>
          <a:bodyPr>
            <a:spAutoFit/>
          </a:bodyPr>
          <a:lstStyle/>
          <a:p>
            <a:r>
              <a:rPr lang="en-GB" sz="1400" b="1" dirty="0">
                <a:latin typeface="DIN" pitchFamily="2" charset="0"/>
              </a:rPr>
              <a:t>Institute for Voluntary </a:t>
            </a:r>
            <a:br>
              <a:rPr lang="en-GB" sz="1400" b="1" dirty="0">
                <a:latin typeface="DIN" pitchFamily="2" charset="0"/>
              </a:rPr>
            </a:br>
            <a:r>
              <a:rPr lang="en-GB" sz="1400" b="1" dirty="0">
                <a:latin typeface="DIN" pitchFamily="2" charset="0"/>
              </a:rPr>
              <a:t>Action Research </a:t>
            </a:r>
            <a:endParaRPr lang="en-GB" sz="1400" dirty="0">
              <a:latin typeface="DIN" pitchFamily="2" charset="0"/>
            </a:endParaRPr>
          </a:p>
          <a:p>
            <a:r>
              <a:rPr lang="en-GB" sz="1400" dirty="0">
                <a:latin typeface="DIN" pitchFamily="2" charset="0"/>
              </a:rPr>
              <a:t>020 7921 2940</a:t>
            </a:r>
          </a:p>
          <a:p>
            <a:r>
              <a:rPr lang="en-GB" sz="1400" dirty="0">
                <a:latin typeface="DIN" pitchFamily="2" charset="0"/>
              </a:rPr>
              <a:t>@IVAR_UK</a:t>
            </a:r>
          </a:p>
          <a:p>
            <a:r>
              <a:rPr lang="en-GB" sz="1400" dirty="0" err="1">
                <a:latin typeface="DIN" pitchFamily="2" charset="0"/>
              </a:rPr>
              <a:t>ivar.org.uk</a:t>
            </a:r>
            <a:endParaRPr lang="en-GB" sz="1400" dirty="0">
              <a:latin typeface="DIN" pitchFamily="2" charset="0"/>
            </a:endParaRPr>
          </a:p>
          <a:p>
            <a:r>
              <a:rPr lang="en-GB" sz="1400" dirty="0">
                <a:latin typeface="DIN" pitchFamily="2" charset="0"/>
              </a:rPr>
              <a:t/>
            </a:r>
            <a:br>
              <a:rPr lang="en-GB" sz="1400" dirty="0">
                <a:latin typeface="DIN" pitchFamily="2" charset="0"/>
              </a:rPr>
            </a:br>
            <a:endParaRPr lang="en-GB" sz="1400" dirty="0">
              <a:latin typeface="DIN" pitchFamily="2" charset="0"/>
            </a:endParaRPr>
          </a:p>
          <a:p>
            <a:r>
              <a:rPr lang="en-GB" sz="1400" b="1" dirty="0">
                <a:latin typeface="DIN" pitchFamily="2" charset="0"/>
              </a:rPr>
              <a:t>Social Enterprise UK</a:t>
            </a:r>
            <a:endParaRPr lang="en-GB" sz="1400" dirty="0">
              <a:latin typeface="DIN" pitchFamily="2" charset="0"/>
            </a:endParaRPr>
          </a:p>
          <a:p>
            <a:r>
              <a:rPr lang="en-GB" sz="1400" dirty="0">
                <a:latin typeface="DIN" pitchFamily="2" charset="0"/>
              </a:rPr>
              <a:t>0203 589 4950</a:t>
            </a:r>
          </a:p>
          <a:p>
            <a:r>
              <a:rPr lang="en-GB" sz="1400" dirty="0">
                <a:latin typeface="DIN" pitchFamily="2" charset="0"/>
              </a:rPr>
              <a:t>@</a:t>
            </a:r>
            <a:r>
              <a:rPr lang="en-GB" sz="1400" dirty="0" err="1">
                <a:latin typeface="DIN" pitchFamily="2" charset="0"/>
              </a:rPr>
              <a:t>SocialEnt_UK</a:t>
            </a:r>
            <a:endParaRPr lang="en-GB" sz="1400" dirty="0">
              <a:latin typeface="DIN" pitchFamily="2" charset="0"/>
            </a:endParaRPr>
          </a:p>
          <a:p>
            <a:r>
              <a:rPr lang="en-GB" sz="1400" dirty="0" err="1">
                <a:latin typeface="DIN" pitchFamily="2" charset="0"/>
              </a:rPr>
              <a:t>socialenterprise.org.uk</a:t>
            </a:r>
            <a:endParaRPr lang="en-GB" sz="1400" dirty="0">
              <a:effectLst/>
              <a:latin typeface="DIN" pitchFamily="2" charset="0"/>
            </a:endParaRPr>
          </a:p>
        </p:txBody>
      </p:sp>
      <p:sp>
        <p:nvSpPr>
          <p:cNvPr id="3" name="Rectangle 2">
            <a:extLst>
              <a:ext uri="{FF2B5EF4-FFF2-40B4-BE49-F238E27FC236}">
                <a16:creationId xmlns:a16="http://schemas.microsoft.com/office/drawing/2014/main" id="{EAB2ED94-34C5-1A4C-8C5E-FDEAF859ECDB}"/>
              </a:ext>
            </a:extLst>
          </p:cNvPr>
          <p:cNvSpPr/>
          <p:nvPr/>
        </p:nvSpPr>
        <p:spPr>
          <a:xfrm>
            <a:off x="4696793" y="1203150"/>
            <a:ext cx="3880624" cy="954107"/>
          </a:xfrm>
          <a:prstGeom prst="rect">
            <a:avLst/>
          </a:prstGeom>
        </p:spPr>
        <p:txBody>
          <a:bodyPr wrap="square">
            <a:spAutoFit/>
          </a:bodyPr>
          <a:lstStyle/>
          <a:p>
            <a:r>
              <a:rPr lang="en-GB" sz="1400" dirty="0">
                <a:latin typeface="DIN" pitchFamily="2" charset="0"/>
              </a:rPr>
              <a:t>To read more about Building Health Partnerships, please visit</a:t>
            </a:r>
          </a:p>
          <a:p>
            <a:r>
              <a:rPr lang="en-GB" sz="1400" b="1" dirty="0" err="1">
                <a:latin typeface="DIN" pitchFamily="2" charset="0"/>
                <a:hlinkClick r:id="rId2"/>
              </a:rPr>
              <a:t>ivar.org.uk</a:t>
            </a:r>
            <a:r>
              <a:rPr lang="en-GB" sz="1400" b="1" dirty="0">
                <a:latin typeface="DIN" pitchFamily="2" charset="0"/>
                <a:hlinkClick r:id="rId2"/>
              </a:rPr>
              <a:t>/our-research/building-health-partnerships</a:t>
            </a:r>
            <a:endParaRPr lang="en-GB" sz="1400" dirty="0">
              <a:effectLst/>
              <a:latin typeface="DIN" pitchFamily="2" charset="0"/>
            </a:endParaRPr>
          </a:p>
        </p:txBody>
      </p:sp>
    </p:spTree>
    <p:extLst>
      <p:ext uri="{BB962C8B-B14F-4D97-AF65-F5344CB8AC3E}">
        <p14:creationId xmlns:p14="http://schemas.microsoft.com/office/powerpoint/2010/main" val="1089241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B3D06-A5F8-45BC-BDB0-6A0E9A6F3941}"/>
              </a:ext>
            </a:extLst>
          </p:cNvPr>
          <p:cNvSpPr>
            <a:spLocks noGrp="1"/>
          </p:cNvSpPr>
          <p:nvPr>
            <p:ph type="title"/>
          </p:nvPr>
        </p:nvSpPr>
        <p:spPr>
          <a:xfrm>
            <a:off x="613611" y="1568112"/>
            <a:ext cx="7474529" cy="914400"/>
          </a:xfrm>
        </p:spPr>
        <p:txBody>
          <a:bodyPr>
            <a:normAutofit fontScale="90000"/>
          </a:bodyPr>
          <a:lstStyle/>
          <a:p>
            <a:pPr>
              <a:spcBef>
                <a:spcPts val="450"/>
              </a:spcBef>
              <a:spcAft>
                <a:spcPts val="450"/>
              </a:spcAft>
            </a:pPr>
            <a:r>
              <a:rPr lang="en-GB" dirty="0"/>
              <a:t/>
            </a:r>
            <a:br>
              <a:rPr lang="en-GB" dirty="0"/>
            </a:br>
            <a:r>
              <a:rPr lang="en-GB" sz="1600" dirty="0"/>
              <a:t/>
            </a:r>
            <a:br>
              <a:rPr lang="en-GB" sz="1600" dirty="0"/>
            </a:br>
            <a:r>
              <a:rPr lang="en-GB" sz="1600" i="1" dirty="0"/>
              <a:t>The national Building Health Partnerships (BHP) programme is working with the Nottingham and Nottinghamshire Health and Care System and the Voluntary and Community Sectors to establish a clearer picture of what is happening now, and what could be implemented in the future to improve the process of patients being discharged from hospital.</a:t>
            </a:r>
            <a:br>
              <a:rPr lang="en-GB" sz="1600" i="1" dirty="0"/>
            </a:br>
            <a:r>
              <a:rPr lang="en-GB" sz="1600" dirty="0"/>
              <a:t/>
            </a:r>
            <a:br>
              <a:rPr lang="en-GB" sz="1600" dirty="0"/>
            </a:br>
            <a:endParaRPr lang="en-GB" sz="1600" dirty="0"/>
          </a:p>
        </p:txBody>
      </p:sp>
      <p:sp>
        <p:nvSpPr>
          <p:cNvPr id="3" name="Content Placeholder 2">
            <a:extLst>
              <a:ext uri="{FF2B5EF4-FFF2-40B4-BE49-F238E27FC236}">
                <a16:creationId xmlns:a16="http://schemas.microsoft.com/office/drawing/2014/main" id="{FE69C5B4-6AE4-4FD5-8A36-419ECE09048A}"/>
              </a:ext>
            </a:extLst>
          </p:cNvPr>
          <p:cNvSpPr>
            <a:spLocks noGrp="1"/>
          </p:cNvSpPr>
          <p:nvPr>
            <p:ph idx="1"/>
          </p:nvPr>
        </p:nvSpPr>
        <p:spPr>
          <a:xfrm>
            <a:off x="613611" y="2720325"/>
            <a:ext cx="7725668" cy="2832055"/>
          </a:xfrm>
        </p:spPr>
        <p:txBody>
          <a:bodyPr/>
          <a:lstStyle/>
          <a:p>
            <a:pPr marL="0" indent="0">
              <a:spcBef>
                <a:spcPts val="450"/>
              </a:spcBef>
              <a:spcAft>
                <a:spcPts val="450"/>
              </a:spcAft>
              <a:buNone/>
            </a:pPr>
            <a:r>
              <a:rPr lang="en-GB" sz="1400" dirty="0"/>
              <a:t>The Building Health Partnerships programme aims to:</a:t>
            </a:r>
          </a:p>
          <a:p>
            <a:pPr>
              <a:spcBef>
                <a:spcPts val="450"/>
              </a:spcBef>
              <a:spcAft>
                <a:spcPts val="450"/>
              </a:spcAft>
            </a:pPr>
            <a:r>
              <a:rPr lang="en-GB" sz="1400" dirty="0"/>
              <a:t>create a better understanding of the circumstances resulting in delays;</a:t>
            </a:r>
          </a:p>
          <a:p>
            <a:pPr>
              <a:spcBef>
                <a:spcPts val="450"/>
              </a:spcBef>
              <a:spcAft>
                <a:spcPts val="450"/>
              </a:spcAft>
            </a:pPr>
            <a:r>
              <a:rPr lang="en-GB" sz="1400" dirty="0"/>
              <a:t>improve our understanding of all the services and types of care that are available through the voluntary and community sectors, how to access them, and identify where the gaps are (so what is not available but could be);</a:t>
            </a:r>
          </a:p>
          <a:p>
            <a:pPr>
              <a:spcBef>
                <a:spcPts val="450"/>
              </a:spcBef>
              <a:spcAft>
                <a:spcPts val="450"/>
              </a:spcAft>
            </a:pPr>
            <a:r>
              <a:rPr lang="en-GB" sz="1400" dirty="0"/>
              <a:t>look at how we could jointly develop and implement what is required (e.g. appropriate packages to support patients going home);</a:t>
            </a:r>
          </a:p>
          <a:p>
            <a:pPr>
              <a:spcBef>
                <a:spcPts val="450"/>
              </a:spcBef>
              <a:spcAft>
                <a:spcPts val="450"/>
              </a:spcAft>
            </a:pPr>
            <a:r>
              <a:rPr lang="en-GB" sz="1400" dirty="0"/>
              <a:t>build capacity to respond to demand.</a:t>
            </a:r>
          </a:p>
          <a:p>
            <a:endParaRPr lang="en-GB" dirty="0"/>
          </a:p>
        </p:txBody>
      </p:sp>
      <p:sp>
        <p:nvSpPr>
          <p:cNvPr id="5" name="Title 1"/>
          <p:cNvSpPr txBox="1">
            <a:spLocks/>
          </p:cNvSpPr>
          <p:nvPr/>
        </p:nvSpPr>
        <p:spPr>
          <a:xfrm>
            <a:off x="613611" y="601579"/>
            <a:ext cx="6990647" cy="644509"/>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1800" kern="1200">
                <a:solidFill>
                  <a:srgbClr val="DB3E33"/>
                </a:solidFill>
                <a:latin typeface="DIN-Light"/>
                <a:ea typeface="+mj-ea"/>
                <a:cs typeface="+mj-cs"/>
              </a:defRPr>
            </a:lvl1pPr>
          </a:lstStyle>
          <a:p>
            <a:r>
              <a:rPr lang="en-GB" dirty="0"/>
              <a:t>UNDERSTANDING BUILDING HEALTH PARTNERSHIPS (BHP)</a:t>
            </a:r>
          </a:p>
        </p:txBody>
      </p:sp>
    </p:spTree>
    <p:extLst>
      <p:ext uri="{BB962C8B-B14F-4D97-AF65-F5344CB8AC3E}">
        <p14:creationId xmlns:p14="http://schemas.microsoft.com/office/powerpoint/2010/main" val="1725995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410" t="26771" r="410"/>
          <a:stretch/>
        </p:blipFill>
        <p:spPr>
          <a:xfrm>
            <a:off x="4731840" y="1069823"/>
            <a:ext cx="3810122" cy="2238861"/>
          </a:xfrm>
        </p:spPr>
      </p:pic>
      <p:sp>
        <p:nvSpPr>
          <p:cNvPr id="7" name="Rectangle 6"/>
          <p:cNvSpPr/>
          <p:nvPr/>
        </p:nvSpPr>
        <p:spPr>
          <a:xfrm>
            <a:off x="4716661" y="1782368"/>
            <a:ext cx="3840480" cy="4126835"/>
          </a:xfrm>
          <a:prstGeom prst="rect">
            <a:avLst/>
          </a:prstGeom>
        </p:spPr>
        <p:txBody>
          <a:bodyPr wrap="square">
            <a:spAutoFit/>
          </a:bodyPr>
          <a:lstStyle/>
          <a:p>
            <a:pPr>
              <a:lnSpc>
                <a:spcPct val="107000"/>
              </a:lnSpc>
              <a:spcAft>
                <a:spcPts val="600"/>
              </a:spcAft>
            </a:pPr>
            <a:endParaRPr lang="en-GB" sz="1350" b="1" dirty="0">
              <a:latin typeface="DIN-Regular"/>
              <a:ea typeface="Calibri" panose="020F0502020204030204" pitchFamily="34" charset="0"/>
              <a:cs typeface="Times New Roman" panose="02020603050405020304" pitchFamily="18" charset="0"/>
            </a:endParaRPr>
          </a:p>
          <a:p>
            <a:pPr>
              <a:lnSpc>
                <a:spcPct val="107000"/>
              </a:lnSpc>
              <a:spcAft>
                <a:spcPts val="600"/>
              </a:spcAft>
            </a:pPr>
            <a:endParaRPr lang="en-GB" sz="1350" b="1" dirty="0">
              <a:latin typeface="DIN-Regular"/>
              <a:ea typeface="Calibri" panose="020F0502020204030204" pitchFamily="34" charset="0"/>
              <a:cs typeface="Times New Roman" panose="02020603050405020304" pitchFamily="18" charset="0"/>
            </a:endParaRPr>
          </a:p>
          <a:p>
            <a:pPr>
              <a:lnSpc>
                <a:spcPct val="107000"/>
              </a:lnSpc>
              <a:spcAft>
                <a:spcPts val="600"/>
              </a:spcAft>
            </a:pPr>
            <a:endParaRPr lang="en-GB" sz="1350" b="1" dirty="0">
              <a:latin typeface="DIN-Regular"/>
              <a:ea typeface="Calibri" panose="020F0502020204030204" pitchFamily="34" charset="0"/>
              <a:cs typeface="Times New Roman" panose="02020603050405020304" pitchFamily="18" charset="0"/>
            </a:endParaRPr>
          </a:p>
          <a:p>
            <a:pPr>
              <a:lnSpc>
                <a:spcPct val="107000"/>
              </a:lnSpc>
              <a:spcAft>
                <a:spcPts val="600"/>
              </a:spcAft>
            </a:pPr>
            <a:endParaRPr lang="en-GB" sz="1350" b="1" dirty="0">
              <a:latin typeface="DIN-Regular"/>
              <a:ea typeface="Calibri" panose="020F0502020204030204" pitchFamily="34" charset="0"/>
              <a:cs typeface="Times New Roman" panose="02020603050405020304" pitchFamily="18" charset="0"/>
            </a:endParaRPr>
          </a:p>
          <a:p>
            <a:pPr>
              <a:lnSpc>
                <a:spcPct val="107000"/>
              </a:lnSpc>
              <a:spcAft>
                <a:spcPts val="600"/>
              </a:spcAft>
            </a:pPr>
            <a:endParaRPr lang="en-GB" sz="1350" b="1" dirty="0">
              <a:latin typeface="DIN-Regular"/>
              <a:ea typeface="Calibri" panose="020F0502020204030204" pitchFamily="34" charset="0"/>
              <a:cs typeface="Times New Roman" panose="02020603050405020304" pitchFamily="18" charset="0"/>
            </a:endParaRPr>
          </a:p>
          <a:p>
            <a:pPr>
              <a:lnSpc>
                <a:spcPct val="107000"/>
              </a:lnSpc>
              <a:spcAft>
                <a:spcPts val="600"/>
              </a:spcAft>
            </a:pPr>
            <a:endParaRPr lang="en-GB" sz="1350" b="1" dirty="0">
              <a:latin typeface="DIN-Regular"/>
              <a:ea typeface="Calibri" panose="020F0502020204030204" pitchFamily="34" charset="0"/>
              <a:cs typeface="Times New Roman" panose="02020603050405020304" pitchFamily="18" charset="0"/>
            </a:endParaRPr>
          </a:p>
          <a:p>
            <a:pPr>
              <a:lnSpc>
                <a:spcPct val="107000"/>
              </a:lnSpc>
              <a:spcAft>
                <a:spcPts val="600"/>
              </a:spcAft>
            </a:pPr>
            <a:r>
              <a:rPr lang="en-GB" sz="1000" b="1" dirty="0">
                <a:latin typeface="DIN Regular"/>
                <a:ea typeface="Calibri" panose="020F0502020204030204" pitchFamily="34" charset="0"/>
                <a:cs typeface="Times New Roman" panose="02020603050405020304" pitchFamily="18" charset="0"/>
              </a:rPr>
              <a:t>Ian Haines: Strategic Development Manager</a:t>
            </a:r>
          </a:p>
          <a:p>
            <a:pPr>
              <a:lnSpc>
                <a:spcPct val="107000"/>
              </a:lnSpc>
              <a:spcAft>
                <a:spcPts val="600"/>
              </a:spcAft>
            </a:pPr>
            <a:r>
              <a:rPr lang="en-GB" sz="1000" dirty="0" err="1">
                <a:latin typeface="DIN Regular"/>
                <a:ea typeface="Calibri" panose="020F0502020204030204" pitchFamily="34" charset="0"/>
                <a:cs typeface="Times New Roman" panose="02020603050405020304" pitchFamily="18" charset="0"/>
              </a:rPr>
              <a:t>DToC</a:t>
            </a:r>
            <a:r>
              <a:rPr lang="en-GB" sz="1000" dirty="0">
                <a:latin typeface="DIN Regular"/>
                <a:ea typeface="Calibri" panose="020F0502020204030204" pitchFamily="34" charset="0"/>
                <a:cs typeface="Times New Roman" panose="02020603050405020304" pitchFamily="18" charset="0"/>
              </a:rPr>
              <a:t> can be improved by enabling patients to go onto the right pathway. Making hospitals aware about the services available for the patients, post discharge, will enable discharges to happen faster</a:t>
            </a:r>
          </a:p>
          <a:p>
            <a:pPr>
              <a:lnSpc>
                <a:spcPct val="107000"/>
              </a:lnSpc>
              <a:spcAft>
                <a:spcPts val="600"/>
              </a:spcAft>
            </a:pPr>
            <a:r>
              <a:rPr lang="en-GB" sz="1000" b="1" dirty="0">
                <a:latin typeface="DIN Regular"/>
              </a:rPr>
              <a:t>Alex Ball: </a:t>
            </a:r>
            <a:r>
              <a:rPr lang="en-GB" sz="1000" b="1" dirty="0">
                <a:latin typeface="DIN Regular"/>
                <a:ea typeface="Calibri" panose="020F0502020204030204" pitchFamily="34" charset="0"/>
                <a:cs typeface="Times New Roman" panose="02020603050405020304" pitchFamily="18" charset="0"/>
              </a:rPr>
              <a:t>Director of communication, Nottingham ICS</a:t>
            </a:r>
          </a:p>
          <a:p>
            <a:pPr>
              <a:spcBef>
                <a:spcPts val="450"/>
              </a:spcBef>
              <a:spcAft>
                <a:spcPts val="450"/>
              </a:spcAft>
            </a:pPr>
            <a:r>
              <a:rPr lang="en-GB" sz="1000" dirty="0" err="1">
                <a:latin typeface="DIN Regular"/>
              </a:rPr>
              <a:t>DToC</a:t>
            </a:r>
            <a:r>
              <a:rPr lang="en-GB" sz="1000" dirty="0">
                <a:latin typeface="DIN Regular"/>
              </a:rPr>
              <a:t> has an impact on the cost as well as the recovery time and hence, we need to solve this concern with tangible solutions through conversations and making stronger connections</a:t>
            </a:r>
          </a:p>
          <a:p>
            <a:pPr>
              <a:spcBef>
                <a:spcPts val="450"/>
              </a:spcBef>
              <a:spcAft>
                <a:spcPts val="450"/>
              </a:spcAft>
            </a:pPr>
            <a:r>
              <a:rPr lang="en-GB" sz="1000" i="1" dirty="0">
                <a:latin typeface="DIN Regular"/>
              </a:rPr>
              <a:t>‘Aim to look outwards for answers and then inwards’</a:t>
            </a:r>
          </a:p>
          <a:p>
            <a:pPr>
              <a:lnSpc>
                <a:spcPct val="107000"/>
              </a:lnSpc>
              <a:spcAft>
                <a:spcPts val="600"/>
              </a:spcAft>
            </a:pPr>
            <a:endParaRPr lang="en-GB" sz="900" dirty="0">
              <a:latin typeface="DIN Regular"/>
              <a:ea typeface="Calibri" panose="020F0502020204030204" pitchFamily="34" charset="0"/>
              <a:cs typeface="Times New Roman" panose="02020603050405020304" pitchFamily="18" charset="0"/>
            </a:endParaRPr>
          </a:p>
        </p:txBody>
      </p:sp>
      <p:sp>
        <p:nvSpPr>
          <p:cNvPr id="9" name="Rectangle 8"/>
          <p:cNvSpPr/>
          <p:nvPr/>
        </p:nvSpPr>
        <p:spPr>
          <a:xfrm>
            <a:off x="613611" y="1246088"/>
            <a:ext cx="4118229" cy="2431435"/>
          </a:xfrm>
          <a:prstGeom prst="rect">
            <a:avLst/>
          </a:prstGeom>
        </p:spPr>
        <p:txBody>
          <a:bodyPr wrap="square">
            <a:spAutoFit/>
          </a:bodyPr>
          <a:lstStyle/>
          <a:p>
            <a:pPr>
              <a:lnSpc>
                <a:spcPct val="107000"/>
              </a:lnSpc>
              <a:spcAft>
                <a:spcPts val="600"/>
              </a:spcAft>
            </a:pPr>
            <a:r>
              <a:rPr lang="en-GB" sz="1000" b="1" dirty="0">
                <a:latin typeface="DIN"/>
              </a:rPr>
              <a:t>David Pearson: Nottingham </a:t>
            </a:r>
            <a:r>
              <a:rPr lang="en-GB" sz="1000" b="1" dirty="0">
                <a:latin typeface="DIN"/>
                <a:ea typeface="Calibri" panose="020F0502020204030204" pitchFamily="34" charset="0"/>
                <a:cs typeface="Times New Roman" panose="02020603050405020304" pitchFamily="18" charset="0"/>
              </a:rPr>
              <a:t>ICS Lead</a:t>
            </a:r>
            <a:endParaRPr lang="en-GB" sz="1000" dirty="0">
              <a:latin typeface="DIN"/>
              <a:ea typeface="Calibri" panose="020F0502020204030204" pitchFamily="34" charset="0"/>
              <a:cs typeface="Times New Roman" panose="02020603050405020304" pitchFamily="18" charset="0"/>
            </a:endParaRPr>
          </a:p>
          <a:p>
            <a:r>
              <a:rPr lang="en-GB" sz="1000" dirty="0">
                <a:latin typeface="DIN"/>
              </a:rPr>
              <a:t>A focus on Delay Transfer of Care (</a:t>
            </a:r>
            <a:r>
              <a:rPr lang="en-GB" sz="1000" dirty="0" err="1">
                <a:latin typeface="DIN"/>
              </a:rPr>
              <a:t>DToC</a:t>
            </a:r>
            <a:r>
              <a:rPr lang="en-GB" sz="1000" dirty="0">
                <a:latin typeface="DIN"/>
              </a:rPr>
              <a:t>)  to be more cost-effective, better for the population and working together to ensure a solution (with technology) </a:t>
            </a:r>
          </a:p>
          <a:p>
            <a:endParaRPr lang="en-GB" sz="1000" dirty="0">
              <a:latin typeface="DIN"/>
            </a:endParaRPr>
          </a:p>
          <a:p>
            <a:r>
              <a:rPr lang="en-GB" sz="1000" i="1" dirty="0">
                <a:latin typeface="DIN"/>
              </a:rPr>
              <a:t>‘Every extra day an older person is in a hospital bed results to a year less of physical mobility’</a:t>
            </a:r>
          </a:p>
          <a:p>
            <a:pPr algn="ctr"/>
            <a:endParaRPr lang="en-GB" sz="1000" dirty="0">
              <a:latin typeface="DIN"/>
            </a:endParaRPr>
          </a:p>
          <a:p>
            <a:pPr>
              <a:lnSpc>
                <a:spcPct val="107000"/>
              </a:lnSpc>
              <a:spcAft>
                <a:spcPts val="600"/>
              </a:spcAft>
            </a:pPr>
            <a:r>
              <a:rPr lang="en-GB" sz="1000" b="1" dirty="0">
                <a:solidFill>
                  <a:prstClr val="black"/>
                </a:solidFill>
                <a:latin typeface="DIN"/>
                <a:ea typeface="Calibri" panose="020F0502020204030204" pitchFamily="34" charset="0"/>
                <a:cs typeface="Times New Roman" panose="02020603050405020304" pitchFamily="18" charset="0"/>
              </a:rPr>
              <a:t>Kay Parker: Integrated discharge Lead</a:t>
            </a:r>
            <a:endParaRPr lang="en-GB" sz="1000" dirty="0">
              <a:solidFill>
                <a:prstClr val="black"/>
              </a:solidFill>
              <a:latin typeface="DIN"/>
              <a:ea typeface="Calibri" panose="020F0502020204030204" pitchFamily="34" charset="0"/>
              <a:cs typeface="Times New Roman" panose="02020603050405020304" pitchFamily="18" charset="0"/>
            </a:endParaRPr>
          </a:p>
          <a:p>
            <a:pPr>
              <a:lnSpc>
                <a:spcPct val="107000"/>
              </a:lnSpc>
              <a:spcAft>
                <a:spcPts val="600"/>
              </a:spcAft>
            </a:pPr>
            <a:r>
              <a:rPr lang="en-GB" sz="1000" dirty="0">
                <a:solidFill>
                  <a:prstClr val="black"/>
                </a:solidFill>
                <a:latin typeface="DIN"/>
                <a:ea typeface="Calibri" panose="020F0502020204030204" pitchFamily="34" charset="0"/>
                <a:cs typeface="Times New Roman" panose="02020603050405020304" pitchFamily="18" charset="0"/>
              </a:rPr>
              <a:t>Work with services to help patients get the best environment to recover, hence the focus is on home-first along with safe and timely discharge. Helping people find the correct pathway (described three pathways)</a:t>
            </a:r>
          </a:p>
          <a:p>
            <a:pPr algn="ctr"/>
            <a:endParaRPr lang="en-GB" sz="1350" dirty="0">
              <a:latin typeface="DIN-Regular"/>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402" y="3557840"/>
            <a:ext cx="3740565" cy="2573466"/>
          </a:xfrm>
          <a:prstGeom prst="rect">
            <a:avLst/>
          </a:prstGeom>
        </p:spPr>
      </p:pic>
      <p:sp>
        <p:nvSpPr>
          <p:cNvPr id="8" name="Title 1"/>
          <p:cNvSpPr txBox="1">
            <a:spLocks/>
          </p:cNvSpPr>
          <p:nvPr/>
        </p:nvSpPr>
        <p:spPr>
          <a:xfrm>
            <a:off x="613611" y="601579"/>
            <a:ext cx="6990647" cy="644509"/>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1800" kern="1200">
                <a:solidFill>
                  <a:srgbClr val="DB3E33"/>
                </a:solidFill>
                <a:latin typeface="DIN-Light"/>
                <a:ea typeface="+mj-ea"/>
                <a:cs typeface="+mj-cs"/>
              </a:defRPr>
            </a:lvl1pPr>
          </a:lstStyle>
          <a:p>
            <a:r>
              <a:rPr lang="en-GB" dirty="0"/>
              <a:t>LOCAL CONTEXT</a:t>
            </a:r>
          </a:p>
        </p:txBody>
      </p:sp>
    </p:spTree>
    <p:extLst>
      <p:ext uri="{BB962C8B-B14F-4D97-AF65-F5344CB8AC3E}">
        <p14:creationId xmlns:p14="http://schemas.microsoft.com/office/powerpoint/2010/main" val="1337763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2"/>
          </p:nvPr>
        </p:nvSpPr>
        <p:spPr>
          <a:xfrm>
            <a:off x="2554515" y="1410853"/>
            <a:ext cx="6060096" cy="2110722"/>
          </a:xfrm>
        </p:spPr>
        <p:txBody>
          <a:bodyPr>
            <a:noAutofit/>
          </a:bodyPr>
          <a:lstStyle/>
          <a:p>
            <a:pPr>
              <a:lnSpc>
                <a:spcPct val="100000"/>
              </a:lnSpc>
              <a:spcBef>
                <a:spcPts val="225"/>
              </a:spcBef>
              <a:spcAft>
                <a:spcPts val="225"/>
              </a:spcAft>
            </a:pPr>
            <a:r>
              <a:rPr lang="en-GB" sz="1050" dirty="0"/>
              <a:t>Need to be </a:t>
            </a:r>
            <a:r>
              <a:rPr lang="en-GB" sz="1050" b="1" dirty="0"/>
              <a:t>mindful of language </a:t>
            </a:r>
            <a:r>
              <a:rPr lang="en-GB" sz="1050" dirty="0"/>
              <a:t>used during partnership working, </a:t>
            </a:r>
            <a:r>
              <a:rPr lang="en-GB" sz="1050" b="1" dirty="0"/>
              <a:t>do not use jargon</a:t>
            </a:r>
            <a:r>
              <a:rPr lang="en-GB" sz="1050" dirty="0"/>
              <a:t>, language must be accessible </a:t>
            </a:r>
          </a:p>
          <a:p>
            <a:pPr>
              <a:lnSpc>
                <a:spcPct val="100000"/>
              </a:lnSpc>
              <a:spcBef>
                <a:spcPts val="225"/>
              </a:spcBef>
              <a:spcAft>
                <a:spcPts val="225"/>
              </a:spcAft>
            </a:pPr>
            <a:r>
              <a:rPr lang="en-GB" sz="1050" dirty="0"/>
              <a:t>Do not try to be something you are not</a:t>
            </a:r>
          </a:p>
          <a:p>
            <a:pPr>
              <a:lnSpc>
                <a:spcPct val="100000"/>
              </a:lnSpc>
              <a:spcBef>
                <a:spcPts val="225"/>
              </a:spcBef>
              <a:spcAft>
                <a:spcPts val="225"/>
              </a:spcAft>
            </a:pPr>
            <a:r>
              <a:rPr lang="en-GB" sz="1050" dirty="0"/>
              <a:t>Voluntary sector organisations are </a:t>
            </a:r>
            <a:r>
              <a:rPr lang="en-GB" sz="1050" b="1" dirty="0"/>
              <a:t>smaller, have fewer resources and capacity,</a:t>
            </a:r>
            <a:r>
              <a:rPr lang="en-GB" sz="1050" dirty="0"/>
              <a:t> and can have less clout</a:t>
            </a:r>
          </a:p>
          <a:p>
            <a:pPr>
              <a:lnSpc>
                <a:spcPct val="100000"/>
              </a:lnSpc>
              <a:spcBef>
                <a:spcPts val="225"/>
              </a:spcBef>
              <a:spcAft>
                <a:spcPts val="225"/>
              </a:spcAft>
            </a:pPr>
            <a:r>
              <a:rPr lang="en-GB" sz="1050" dirty="0"/>
              <a:t>Need a clear </a:t>
            </a:r>
            <a:r>
              <a:rPr lang="en-GB" sz="1050" b="1" dirty="0"/>
              <a:t>focus</a:t>
            </a:r>
            <a:r>
              <a:rPr lang="en-GB" sz="1050" dirty="0"/>
              <a:t> and </a:t>
            </a:r>
            <a:r>
              <a:rPr lang="en-GB" sz="1050" b="1" dirty="0"/>
              <a:t>vision</a:t>
            </a:r>
            <a:r>
              <a:rPr lang="en-GB" sz="1050" dirty="0"/>
              <a:t> to work towards</a:t>
            </a:r>
          </a:p>
          <a:p>
            <a:pPr>
              <a:lnSpc>
                <a:spcPct val="100000"/>
              </a:lnSpc>
              <a:spcBef>
                <a:spcPts val="225"/>
              </a:spcBef>
              <a:spcAft>
                <a:spcPts val="225"/>
              </a:spcAft>
            </a:pPr>
            <a:r>
              <a:rPr lang="en-GB" sz="1050" dirty="0"/>
              <a:t>Partnership work can be bumpy and an </a:t>
            </a:r>
            <a:r>
              <a:rPr lang="en-GB" sz="1050" b="1" dirty="0"/>
              <a:t>uphill struggle</a:t>
            </a:r>
          </a:p>
          <a:p>
            <a:pPr>
              <a:lnSpc>
                <a:spcPct val="100000"/>
              </a:lnSpc>
              <a:spcBef>
                <a:spcPts val="225"/>
              </a:spcBef>
              <a:spcAft>
                <a:spcPts val="225"/>
              </a:spcAft>
            </a:pPr>
            <a:r>
              <a:rPr lang="en-GB" sz="1050" dirty="0"/>
              <a:t>There are </a:t>
            </a:r>
            <a:r>
              <a:rPr lang="en-GB" sz="1050" b="1" dirty="0"/>
              <a:t>missing voices</a:t>
            </a:r>
            <a:r>
              <a:rPr lang="en-GB" sz="1050" dirty="0"/>
              <a:t>, who is not here that should be heard, are all relevant partners being represented i.e. carers and patients</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5400000">
            <a:off x="316832" y="1707632"/>
            <a:ext cx="2374231" cy="1780673"/>
          </a:xfr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51" t="25107" r="-251" b="335"/>
          <a:stretch/>
        </p:blipFill>
        <p:spPr>
          <a:xfrm>
            <a:off x="4865570" y="3521575"/>
            <a:ext cx="3321951" cy="1857576"/>
          </a:xfrm>
          <a:prstGeom prst="rect">
            <a:avLst/>
          </a:prstGeom>
        </p:spPr>
      </p:pic>
      <p:sp>
        <p:nvSpPr>
          <p:cNvPr id="7" name="Rectangle 6"/>
          <p:cNvSpPr/>
          <p:nvPr/>
        </p:nvSpPr>
        <p:spPr>
          <a:xfrm>
            <a:off x="613611" y="4163434"/>
            <a:ext cx="4251960" cy="1215717"/>
          </a:xfrm>
          <a:prstGeom prst="rect">
            <a:avLst/>
          </a:prstGeom>
        </p:spPr>
        <p:txBody>
          <a:bodyPr wrap="square">
            <a:spAutoFit/>
          </a:bodyPr>
          <a:lstStyle/>
          <a:p>
            <a:pPr marL="214313" indent="-214313">
              <a:spcBef>
                <a:spcPts val="225"/>
              </a:spcBef>
              <a:spcAft>
                <a:spcPts val="225"/>
              </a:spcAft>
              <a:buFont typeface="Arial" panose="020B0604020202020204" pitchFamily="34" charset="0"/>
              <a:buChar char="•"/>
            </a:pPr>
            <a:r>
              <a:rPr lang="en-GB" sz="1050" dirty="0">
                <a:latin typeface="DIN Regular"/>
              </a:rPr>
              <a:t>Individuals have </a:t>
            </a:r>
            <a:r>
              <a:rPr lang="en-GB" sz="1050" b="1" dirty="0">
                <a:latin typeface="DIN Regular"/>
              </a:rPr>
              <a:t>multiple roles</a:t>
            </a:r>
          </a:p>
          <a:p>
            <a:pPr marL="214313" indent="-214313">
              <a:spcBef>
                <a:spcPts val="225"/>
              </a:spcBef>
              <a:spcAft>
                <a:spcPts val="225"/>
              </a:spcAft>
              <a:buFont typeface="Arial" panose="020B0604020202020204" pitchFamily="34" charset="0"/>
              <a:buChar char="•"/>
            </a:pPr>
            <a:r>
              <a:rPr lang="en-GB" sz="1050" dirty="0">
                <a:latin typeface="DIN Regular"/>
              </a:rPr>
              <a:t>Partnership building is about recognising the differences and working past it for a </a:t>
            </a:r>
            <a:r>
              <a:rPr lang="en-GB" sz="1050" b="1" dirty="0">
                <a:latin typeface="DIN Regular"/>
              </a:rPr>
              <a:t>common goal</a:t>
            </a:r>
          </a:p>
          <a:p>
            <a:pPr marL="214313" indent="-214313">
              <a:spcBef>
                <a:spcPts val="225"/>
              </a:spcBef>
              <a:spcAft>
                <a:spcPts val="225"/>
              </a:spcAft>
              <a:buFont typeface="Arial" panose="020B0604020202020204" pitchFamily="34" charset="0"/>
              <a:buChar char="•"/>
            </a:pPr>
            <a:r>
              <a:rPr lang="en-GB" sz="1050" dirty="0">
                <a:latin typeface="DIN Regular"/>
              </a:rPr>
              <a:t>BHP must be a place where the community is able to </a:t>
            </a:r>
            <a:r>
              <a:rPr lang="en-GB" sz="1050" b="1" dirty="0">
                <a:latin typeface="DIN Regular"/>
              </a:rPr>
              <a:t>speak out </a:t>
            </a:r>
            <a:r>
              <a:rPr lang="en-GB" sz="1050" dirty="0">
                <a:latin typeface="DIN Regular"/>
              </a:rPr>
              <a:t>about what they need and a place to </a:t>
            </a:r>
            <a:r>
              <a:rPr lang="en-GB" sz="1050" b="1" dirty="0">
                <a:latin typeface="DIN Regular"/>
              </a:rPr>
              <a:t>listen</a:t>
            </a:r>
            <a:r>
              <a:rPr lang="en-GB" sz="1050" dirty="0">
                <a:latin typeface="DIN Regular"/>
              </a:rPr>
              <a:t> as well</a:t>
            </a:r>
          </a:p>
          <a:p>
            <a:pPr marL="214313" indent="-214313">
              <a:spcBef>
                <a:spcPts val="225"/>
              </a:spcBef>
              <a:spcAft>
                <a:spcPts val="225"/>
              </a:spcAft>
              <a:buFont typeface="Arial" panose="020B0604020202020204" pitchFamily="34" charset="0"/>
              <a:buChar char="•"/>
            </a:pPr>
            <a:r>
              <a:rPr lang="en-GB" sz="1050" dirty="0">
                <a:latin typeface="DIN Regular"/>
              </a:rPr>
              <a:t>Partnerships must include </a:t>
            </a:r>
            <a:r>
              <a:rPr lang="en-GB" sz="1050" b="1" dirty="0">
                <a:latin typeface="DIN Regular"/>
              </a:rPr>
              <a:t>small and medium sized VCSEs  </a:t>
            </a:r>
          </a:p>
        </p:txBody>
      </p:sp>
      <p:sp>
        <p:nvSpPr>
          <p:cNvPr id="8" name="Title 1"/>
          <p:cNvSpPr txBox="1">
            <a:spLocks/>
          </p:cNvSpPr>
          <p:nvPr/>
        </p:nvSpPr>
        <p:spPr>
          <a:xfrm>
            <a:off x="613611" y="613611"/>
            <a:ext cx="6990647" cy="644509"/>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1800" kern="1200">
                <a:solidFill>
                  <a:srgbClr val="DB3E33"/>
                </a:solidFill>
                <a:latin typeface="DIN-Light"/>
                <a:ea typeface="+mj-ea"/>
                <a:cs typeface="+mj-cs"/>
              </a:defRPr>
            </a:lvl1pPr>
          </a:lstStyle>
          <a:p>
            <a:r>
              <a:rPr lang="en-GB" dirty="0"/>
              <a:t>WHAT DOES PARTNERSHIP LOOK LIKE IN NOTTINGHAM AND NOTTINGHAMSHIRE?</a:t>
            </a:r>
          </a:p>
        </p:txBody>
      </p:sp>
    </p:spTree>
    <p:extLst>
      <p:ext uri="{BB962C8B-B14F-4D97-AF65-F5344CB8AC3E}">
        <p14:creationId xmlns:p14="http://schemas.microsoft.com/office/powerpoint/2010/main" val="404162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5643" y="1424958"/>
            <a:ext cx="5129437" cy="3991576"/>
          </a:xfrm>
        </p:spPr>
        <p:txBody>
          <a:bodyPr>
            <a:normAutofit/>
          </a:bodyPr>
          <a:lstStyle/>
          <a:p>
            <a:pPr marL="0" indent="0">
              <a:spcBef>
                <a:spcPts val="450"/>
              </a:spcBef>
              <a:spcAft>
                <a:spcPts val="450"/>
              </a:spcAft>
              <a:buNone/>
            </a:pPr>
            <a:r>
              <a:rPr lang="en-GB" sz="1200" b="1" dirty="0"/>
              <a:t>Alex Ball </a:t>
            </a:r>
            <a:r>
              <a:rPr lang="en-GB" sz="1200" dirty="0"/>
              <a:t>- Director of Communications and Engagement, Nottingham and Nottinghamshire Integrated Care System</a:t>
            </a:r>
          </a:p>
          <a:p>
            <a:pPr marL="0" indent="0">
              <a:lnSpc>
                <a:spcPct val="115000"/>
              </a:lnSpc>
              <a:spcBef>
                <a:spcPts val="450"/>
              </a:spcBef>
              <a:spcAft>
                <a:spcPts val="450"/>
              </a:spcAft>
              <a:buNone/>
            </a:pPr>
            <a:r>
              <a:rPr lang="en-GB" sz="1200" b="1" dirty="0"/>
              <a:t>Jules Sebelin &amp; Becky Cameron </a:t>
            </a:r>
            <a:r>
              <a:rPr lang="en-GB" sz="1200" dirty="0"/>
              <a:t>– Head of Business Development/Deputy CEO &amp; Head of Engagement, </a:t>
            </a:r>
            <a:r>
              <a:rPr lang="en-GB" sz="1200"/>
              <a:t>Nottingham Community &amp; Voluntary Service</a:t>
            </a:r>
            <a:endParaRPr lang="en-GB" sz="1200" dirty="0"/>
          </a:p>
          <a:p>
            <a:pPr marL="0" indent="0">
              <a:spcBef>
                <a:spcPts val="450"/>
              </a:spcBef>
              <a:spcAft>
                <a:spcPts val="450"/>
              </a:spcAft>
              <a:buNone/>
            </a:pPr>
            <a:r>
              <a:rPr lang="en-GB" sz="1200" b="1" dirty="0"/>
              <a:t>Ian Haines </a:t>
            </a:r>
            <a:r>
              <a:rPr lang="en-GB" sz="1200" dirty="0"/>
              <a:t>- Strategic Development Manager, Adult Social Care and Public Health Transformation Team</a:t>
            </a:r>
          </a:p>
          <a:p>
            <a:pPr marL="0" indent="0">
              <a:spcBef>
                <a:spcPts val="450"/>
              </a:spcBef>
              <a:spcAft>
                <a:spcPts val="450"/>
              </a:spcAft>
              <a:buNone/>
            </a:pPr>
            <a:r>
              <a:rPr lang="en-GB" sz="1200" b="1" dirty="0"/>
              <a:t>Louise </a:t>
            </a:r>
            <a:r>
              <a:rPr lang="en-GB" sz="1200" b="1" dirty="0" err="1"/>
              <a:t>Dabell</a:t>
            </a:r>
            <a:r>
              <a:rPr lang="en-GB" sz="1200" b="1" dirty="0"/>
              <a:t> </a:t>
            </a:r>
            <a:r>
              <a:rPr lang="en-GB" sz="1200" dirty="0"/>
              <a:t>- Project Manager, Home First / Discharge to Assess </a:t>
            </a:r>
            <a:r>
              <a:rPr lang="en-GB" sz="1200" dirty="0" err="1"/>
              <a:t>Workstream</a:t>
            </a:r>
            <a:r>
              <a:rPr lang="en-GB" sz="1200" dirty="0"/>
              <a:t> - Greater Nottingham </a:t>
            </a:r>
          </a:p>
          <a:p>
            <a:pPr marL="0" indent="0">
              <a:lnSpc>
                <a:spcPct val="115000"/>
              </a:lnSpc>
              <a:spcBef>
                <a:spcPts val="450"/>
              </a:spcBef>
              <a:spcAft>
                <a:spcPts val="450"/>
              </a:spcAft>
              <a:buNone/>
            </a:pPr>
            <a:r>
              <a:rPr lang="en-GB" sz="1200" b="1" dirty="0"/>
              <a:t>Lewis </a:t>
            </a:r>
            <a:r>
              <a:rPr lang="en-GB" sz="1200" b="1" dirty="0" err="1"/>
              <a:t>Etoria</a:t>
            </a:r>
            <a:r>
              <a:rPr lang="en-GB" sz="1200" b="1" dirty="0"/>
              <a:t> </a:t>
            </a:r>
            <a:r>
              <a:rPr lang="en-GB" sz="1200" dirty="0"/>
              <a:t>– Head of Communications &amp; Engagement, Nottingham and Nottinghamshire Integrated Care system</a:t>
            </a:r>
          </a:p>
          <a:p>
            <a:pPr marL="0" indent="0">
              <a:lnSpc>
                <a:spcPct val="115000"/>
              </a:lnSpc>
              <a:spcBef>
                <a:spcPts val="450"/>
              </a:spcBef>
              <a:spcAft>
                <a:spcPts val="450"/>
              </a:spcAft>
              <a:buNone/>
            </a:pPr>
            <a:r>
              <a:rPr lang="en-GB" sz="1200" b="1" dirty="0"/>
              <a:t>Jane Laughton </a:t>
            </a:r>
            <a:r>
              <a:rPr lang="en-GB" sz="1200" dirty="0"/>
              <a:t>– Interim CEO, </a:t>
            </a:r>
            <a:r>
              <a:rPr lang="en-GB" sz="1200" dirty="0" err="1"/>
              <a:t>Healthwatch</a:t>
            </a:r>
            <a:r>
              <a:rPr lang="en-GB" sz="1200" dirty="0"/>
              <a:t> Nottingham &amp; Nottinghamshire</a:t>
            </a:r>
          </a:p>
          <a:p>
            <a:pPr marL="0" indent="0">
              <a:lnSpc>
                <a:spcPct val="115000"/>
              </a:lnSpc>
              <a:spcBef>
                <a:spcPts val="450"/>
              </a:spcBef>
              <a:spcAft>
                <a:spcPts val="450"/>
              </a:spcAft>
              <a:buNone/>
            </a:pPr>
            <a:r>
              <a:rPr lang="en-GB" sz="1200" b="1" dirty="0"/>
              <a:t>Tinu </a:t>
            </a:r>
            <a:r>
              <a:rPr lang="en-GB" sz="1200" b="1" dirty="0" err="1"/>
              <a:t>Akinyosoye</a:t>
            </a:r>
            <a:r>
              <a:rPr lang="en-GB" sz="1200" b="1" dirty="0"/>
              <a:t> - Rodney </a:t>
            </a:r>
            <a:r>
              <a:rPr lang="en-GB" sz="1200" dirty="0"/>
              <a:t>– Programme Manager, NHS Midlands and East Strategic Projects team</a:t>
            </a:r>
            <a:endParaRPr lang="en-GB" sz="2400" dirty="0"/>
          </a:p>
          <a:p>
            <a:pPr marL="0" indent="0">
              <a:lnSpc>
                <a:spcPct val="115000"/>
              </a:lnSpc>
              <a:spcAft>
                <a:spcPts val="750"/>
              </a:spcAft>
              <a:buNone/>
            </a:pPr>
            <a:endParaRPr lang="en-GB" sz="1350" dirty="0"/>
          </a:p>
          <a:p>
            <a:pPr marL="0" indent="0">
              <a:lnSpc>
                <a:spcPct val="115000"/>
              </a:lnSpc>
              <a:spcAft>
                <a:spcPts val="750"/>
              </a:spcAft>
              <a:buNone/>
            </a:pPr>
            <a:endParaRPr lang="en-GB" sz="1350" dirty="0"/>
          </a:p>
        </p:txBody>
      </p:sp>
      <p:pic>
        <p:nvPicPr>
          <p:cNvPr id="2050" name="Picture 2" descr="C:\Users\lyn.hardie\AppData\Local\Microsoft\Windows\Temporary Internet Files\Content.IE5\4QKRA7Q5\apple_core_cutie_mark_request_by_rildraw-d489cw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1983" y="2046922"/>
            <a:ext cx="1942613" cy="285678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613611" y="613611"/>
            <a:ext cx="6990647" cy="644509"/>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1800" kern="1200">
                <a:solidFill>
                  <a:srgbClr val="DB3E33"/>
                </a:solidFill>
                <a:latin typeface="DIN-Light"/>
                <a:ea typeface="+mj-ea"/>
                <a:cs typeface="+mj-cs"/>
              </a:defRPr>
            </a:lvl1pPr>
          </a:lstStyle>
          <a:p>
            <a:r>
              <a:rPr lang="en-GB" dirty="0"/>
              <a:t>THE CORE GROUP</a:t>
            </a:r>
          </a:p>
        </p:txBody>
      </p:sp>
    </p:spTree>
    <p:extLst>
      <p:ext uri="{BB962C8B-B14F-4D97-AF65-F5344CB8AC3E}">
        <p14:creationId xmlns:p14="http://schemas.microsoft.com/office/powerpoint/2010/main" val="2514632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32988" y="1824678"/>
            <a:ext cx="4926901" cy="3447669"/>
          </a:xfrm>
        </p:spPr>
        <p:txBody>
          <a:bodyPr>
            <a:normAutofit/>
          </a:bodyPr>
          <a:lstStyle/>
          <a:p>
            <a:pPr marL="0" indent="0">
              <a:buNone/>
            </a:pPr>
            <a:r>
              <a:rPr lang="en-GB" sz="1200" dirty="0"/>
              <a:t>Key themes highlighted from three case studies looking at the problem of </a:t>
            </a:r>
            <a:r>
              <a:rPr lang="en-GB" sz="1200" dirty="0" err="1"/>
              <a:t>DToC</a:t>
            </a:r>
            <a:r>
              <a:rPr lang="en-GB" sz="1200" dirty="0"/>
              <a:t> from the community- side: </a:t>
            </a:r>
          </a:p>
          <a:p>
            <a:pPr marL="0" indent="0">
              <a:buNone/>
            </a:pPr>
            <a:r>
              <a:rPr lang="en-GB" sz="1200" dirty="0"/>
              <a:t>                       </a:t>
            </a:r>
          </a:p>
        </p:txBody>
      </p:sp>
      <p:graphicFrame>
        <p:nvGraphicFramePr>
          <p:cNvPr id="5" name="Table 4"/>
          <p:cNvGraphicFramePr>
            <a:graphicFrameLocks noGrp="1"/>
          </p:cNvGraphicFramePr>
          <p:nvPr>
            <p:extLst>
              <p:ext uri="{D42A27DB-BD31-4B8C-83A1-F6EECF244321}">
                <p14:modId xmlns:p14="http://schemas.microsoft.com/office/powerpoint/2010/main" val="2616481981"/>
              </p:ext>
            </p:extLst>
          </p:nvPr>
        </p:nvGraphicFramePr>
        <p:xfrm>
          <a:off x="3332988" y="2463796"/>
          <a:ext cx="4826032" cy="2978250"/>
        </p:xfrm>
        <a:graphic>
          <a:graphicData uri="http://schemas.openxmlformats.org/drawingml/2006/table">
            <a:tbl>
              <a:tblPr firstRow="1" bandRow="1">
                <a:tableStyleId>{21E4AEA4-8DFA-4A89-87EB-49C32662AFE0}</a:tableStyleId>
              </a:tblPr>
              <a:tblGrid>
                <a:gridCol w="2413016">
                  <a:extLst>
                    <a:ext uri="{9D8B030D-6E8A-4147-A177-3AD203B41FA5}">
                      <a16:colId xmlns:a16="http://schemas.microsoft.com/office/drawing/2014/main" val="3062908323"/>
                    </a:ext>
                  </a:extLst>
                </a:gridCol>
                <a:gridCol w="2413016">
                  <a:extLst>
                    <a:ext uri="{9D8B030D-6E8A-4147-A177-3AD203B41FA5}">
                      <a16:colId xmlns:a16="http://schemas.microsoft.com/office/drawing/2014/main" val="2116669335"/>
                    </a:ext>
                  </a:extLst>
                </a:gridCol>
              </a:tblGrid>
              <a:tr h="766898">
                <a:tc>
                  <a:txBody>
                    <a:bodyPr/>
                    <a:lstStyle/>
                    <a:p>
                      <a:pPr algn="ctr"/>
                      <a:r>
                        <a:rPr lang="en-GB" sz="1200" dirty="0">
                          <a:latin typeface="DIN-Light"/>
                        </a:rPr>
                        <a:t>What could we do to improve the patient/ family experience now?</a:t>
                      </a:r>
                      <a:endParaRPr lang="en-GB" sz="1200" dirty="0">
                        <a:solidFill>
                          <a:schemeClr val="bg1"/>
                        </a:solidFill>
                        <a:latin typeface="DIN-Light"/>
                      </a:endParaRPr>
                    </a:p>
                  </a:txBody>
                  <a:tcPr marL="68580" marR="68580" marT="34290" marB="34290" anchor="ctr"/>
                </a:tc>
                <a:tc>
                  <a:txBody>
                    <a:bodyPr/>
                    <a:lstStyle/>
                    <a:p>
                      <a:pPr algn="ctr"/>
                      <a:r>
                        <a:rPr lang="en-GB" sz="1200" b="1" kern="1200" dirty="0">
                          <a:solidFill>
                            <a:schemeClr val="lt1"/>
                          </a:solidFill>
                          <a:latin typeface="DIN-Light"/>
                          <a:ea typeface="+mn-ea"/>
                          <a:cs typeface="+mn-cs"/>
                        </a:rPr>
                        <a:t>What could we do if changes were made?</a:t>
                      </a:r>
                    </a:p>
                  </a:txBody>
                  <a:tcPr marL="68580" marR="68580" marT="34290" marB="34290" anchor="ctr"/>
                </a:tc>
                <a:extLst>
                  <a:ext uri="{0D108BD9-81ED-4DB2-BD59-A6C34878D82A}">
                    <a16:rowId xmlns:a16="http://schemas.microsoft.com/office/drawing/2014/main" val="1284394878"/>
                  </a:ext>
                </a:extLst>
              </a:tr>
              <a:tr h="399779">
                <a:tc>
                  <a:txBody>
                    <a:bodyPr/>
                    <a:lstStyle/>
                    <a:p>
                      <a:pPr marL="342900" lvl="0" indent="-342900">
                        <a:lnSpc>
                          <a:spcPct val="107000"/>
                        </a:lnSpc>
                        <a:spcAft>
                          <a:spcPts val="0"/>
                        </a:spcAft>
                        <a:buFont typeface="Symbol" panose="05050102010706020507" pitchFamily="18" charset="2"/>
                        <a:buChar char=""/>
                      </a:pPr>
                      <a:r>
                        <a:rPr lang="en-GB" sz="1100" dirty="0">
                          <a:effectLst/>
                          <a:latin typeface="DIN-Light"/>
                        </a:rPr>
                        <a:t>Risk aversion</a:t>
                      </a:r>
                      <a:endParaRPr lang="en-GB" sz="1100" b="0" dirty="0">
                        <a:effectLst/>
                        <a:latin typeface="DIN-Light"/>
                        <a:ea typeface="Calibri" panose="020F0502020204030204" pitchFamily="34" charset="0"/>
                        <a:cs typeface="Times New Roman" panose="02020603050405020304" pitchFamily="18" charset="0"/>
                      </a:endParaRPr>
                    </a:p>
                  </a:txBody>
                  <a:tcPr marL="68580" marR="68580" marT="34290" marB="34290" anchor="ctr"/>
                </a:tc>
                <a:tc>
                  <a:txBody>
                    <a:bodyPr/>
                    <a:lstStyle/>
                    <a:p>
                      <a:pPr marL="342900" lvl="0" indent="-342900">
                        <a:lnSpc>
                          <a:spcPct val="107000"/>
                        </a:lnSpc>
                        <a:spcAft>
                          <a:spcPts val="0"/>
                        </a:spcAft>
                        <a:buFont typeface="Symbol" panose="05050102010706020507" pitchFamily="18" charset="2"/>
                        <a:buChar char=""/>
                      </a:pPr>
                      <a:r>
                        <a:rPr lang="en-GB" sz="1100" dirty="0">
                          <a:effectLst/>
                          <a:latin typeface="DIN-Light"/>
                        </a:rPr>
                        <a:t>Develop community connectors</a:t>
                      </a:r>
                      <a:endParaRPr lang="en-GB" sz="1100" b="0" dirty="0">
                        <a:effectLst/>
                        <a:latin typeface="DIN-Light"/>
                        <a:ea typeface="Calibri" panose="020F0502020204030204" pitchFamily="34" charset="0"/>
                        <a:cs typeface="Times New Roman" panose="02020603050405020304" pitchFamily="18" charset="0"/>
                      </a:endParaRPr>
                    </a:p>
                  </a:txBody>
                  <a:tcPr marL="68580" marR="68580" marT="34290" marB="34290" anchor="ctr"/>
                </a:tc>
                <a:extLst>
                  <a:ext uri="{0D108BD9-81ED-4DB2-BD59-A6C34878D82A}">
                    <a16:rowId xmlns:a16="http://schemas.microsoft.com/office/drawing/2014/main" val="3588362744"/>
                  </a:ext>
                </a:extLst>
              </a:tr>
              <a:tr h="434575">
                <a:tc>
                  <a:txBody>
                    <a:bodyPr/>
                    <a:lstStyle/>
                    <a:p>
                      <a:pPr marL="342900" lvl="0" indent="-342900">
                        <a:lnSpc>
                          <a:spcPct val="107000"/>
                        </a:lnSpc>
                        <a:spcAft>
                          <a:spcPts val="0"/>
                        </a:spcAft>
                        <a:buFont typeface="Symbol" panose="05050102010706020507" pitchFamily="18" charset="2"/>
                        <a:buChar char=""/>
                      </a:pPr>
                      <a:r>
                        <a:rPr lang="en-GB" sz="1100" dirty="0">
                          <a:effectLst/>
                          <a:latin typeface="DIN-Light"/>
                        </a:rPr>
                        <a:t>Understanding whose responsibility</a:t>
                      </a:r>
                      <a:r>
                        <a:rPr lang="en-GB" sz="1100" baseline="0" dirty="0">
                          <a:effectLst/>
                          <a:latin typeface="DIN-Light"/>
                        </a:rPr>
                        <a:t> it is</a:t>
                      </a:r>
                      <a:endParaRPr lang="en-GB" sz="1100" b="0" dirty="0">
                        <a:effectLst/>
                        <a:latin typeface="DIN-Light"/>
                        <a:ea typeface="Calibri" panose="020F0502020204030204" pitchFamily="34" charset="0"/>
                        <a:cs typeface="Times New Roman" panose="02020603050405020304" pitchFamily="18" charset="0"/>
                      </a:endParaRPr>
                    </a:p>
                  </a:txBody>
                  <a:tcPr marL="68580" marR="68580" marT="34290" marB="34290" anchor="ctr"/>
                </a:tc>
                <a:tc>
                  <a:txBody>
                    <a:bodyPr/>
                    <a:lstStyle/>
                    <a:p>
                      <a:pPr marL="285750" indent="-285750">
                        <a:buFont typeface="Arial" panose="020B0604020202020204" pitchFamily="34" charset="0"/>
                        <a:buChar char="•"/>
                      </a:pPr>
                      <a:r>
                        <a:rPr lang="en-GB" sz="1100" dirty="0">
                          <a:latin typeface="DIN-Light"/>
                        </a:rPr>
                        <a:t>Capacity building in the voluntary sector</a:t>
                      </a:r>
                      <a:endParaRPr lang="en-GB" sz="1100" b="0" dirty="0">
                        <a:latin typeface="DIN-Light"/>
                      </a:endParaRPr>
                    </a:p>
                  </a:txBody>
                  <a:tcPr marL="68580" marR="68580" marT="34290" marB="34290" anchor="ctr"/>
                </a:tc>
                <a:extLst>
                  <a:ext uri="{0D108BD9-81ED-4DB2-BD59-A6C34878D82A}">
                    <a16:rowId xmlns:a16="http://schemas.microsoft.com/office/drawing/2014/main" val="2697655390"/>
                  </a:ext>
                </a:extLst>
              </a:tr>
              <a:tr h="753428">
                <a:tc>
                  <a:txBody>
                    <a:bodyPr/>
                    <a:lstStyle/>
                    <a:p>
                      <a:pPr marL="342900" lvl="0" indent="-342900">
                        <a:lnSpc>
                          <a:spcPct val="107000"/>
                        </a:lnSpc>
                        <a:spcAft>
                          <a:spcPts val="0"/>
                        </a:spcAft>
                        <a:buFont typeface="Symbol" panose="05050102010706020507" pitchFamily="18" charset="2"/>
                        <a:buChar char=""/>
                      </a:pPr>
                      <a:r>
                        <a:rPr lang="en-GB" sz="1100" dirty="0">
                          <a:effectLst/>
                          <a:latin typeface="DIN-Light"/>
                        </a:rPr>
                        <a:t>Person-centred</a:t>
                      </a:r>
                      <a:r>
                        <a:rPr lang="en-GB" sz="1100" baseline="0" dirty="0">
                          <a:effectLst/>
                          <a:latin typeface="DIN-Light"/>
                        </a:rPr>
                        <a:t> approach to community and listening to the patient</a:t>
                      </a:r>
                    </a:p>
                    <a:p>
                      <a:pPr marL="0" lvl="0" indent="0">
                        <a:lnSpc>
                          <a:spcPct val="107000"/>
                        </a:lnSpc>
                        <a:spcAft>
                          <a:spcPts val="0"/>
                        </a:spcAft>
                        <a:buFont typeface="Symbol" panose="05050102010706020507" pitchFamily="18" charset="2"/>
                        <a:buNone/>
                      </a:pPr>
                      <a:endParaRPr lang="en-GB" sz="1100" b="0" dirty="0">
                        <a:effectLst/>
                        <a:latin typeface="DIN-Light"/>
                        <a:ea typeface="Calibri" panose="020F0502020204030204" pitchFamily="34" charset="0"/>
                        <a:cs typeface="Times New Roman" panose="02020603050405020304" pitchFamily="18" charset="0"/>
                      </a:endParaRPr>
                    </a:p>
                  </a:txBody>
                  <a:tcPr marL="68580" marR="68580" marT="34290" marB="34290" anchor="ctr"/>
                </a:tc>
                <a:tc>
                  <a:txBody>
                    <a:bodyPr/>
                    <a:lstStyle/>
                    <a:p>
                      <a:pPr marL="285750" indent="-285750">
                        <a:buFont typeface="Arial" panose="020B0604020202020204" pitchFamily="34" charset="0"/>
                        <a:buChar char="•"/>
                      </a:pPr>
                      <a:r>
                        <a:rPr lang="en-GB" sz="1100" dirty="0">
                          <a:latin typeface="DIN-Light"/>
                        </a:rPr>
                        <a:t>Embed a pathway of services</a:t>
                      </a:r>
                      <a:endParaRPr lang="en-GB" sz="1100" b="0" dirty="0">
                        <a:latin typeface="DIN-Light"/>
                      </a:endParaRPr>
                    </a:p>
                  </a:txBody>
                  <a:tcPr marL="68580" marR="68580" marT="34290" marB="34290" anchor="ctr"/>
                </a:tc>
                <a:extLst>
                  <a:ext uri="{0D108BD9-81ED-4DB2-BD59-A6C34878D82A}">
                    <a16:rowId xmlns:a16="http://schemas.microsoft.com/office/drawing/2014/main" val="4280167976"/>
                  </a:ext>
                </a:extLst>
              </a:tr>
              <a:tr h="582216">
                <a:tc>
                  <a:txBody>
                    <a:bodyPr/>
                    <a:lstStyle/>
                    <a:p>
                      <a:pPr marL="342900" lvl="0" indent="-342900">
                        <a:lnSpc>
                          <a:spcPct val="107000"/>
                        </a:lnSpc>
                        <a:spcAft>
                          <a:spcPts val="0"/>
                        </a:spcAft>
                        <a:buFont typeface="Symbol" panose="05050102010706020507" pitchFamily="18" charset="2"/>
                        <a:buChar char=""/>
                      </a:pPr>
                      <a:r>
                        <a:rPr lang="en-GB" sz="1100" dirty="0">
                          <a:effectLst/>
                          <a:latin typeface="DIN-Light"/>
                        </a:rPr>
                        <a:t>Understand what’s in the community and developing an asset</a:t>
                      </a:r>
                      <a:r>
                        <a:rPr lang="en-GB" sz="1100" baseline="0" dirty="0">
                          <a:effectLst/>
                          <a:latin typeface="DIN-Light"/>
                        </a:rPr>
                        <a:t>-based approach</a:t>
                      </a:r>
                      <a:endParaRPr lang="en-GB" sz="1100" b="0" dirty="0">
                        <a:effectLst/>
                        <a:latin typeface="DIN-Light"/>
                        <a:ea typeface="Calibri" panose="020F0502020204030204" pitchFamily="34" charset="0"/>
                        <a:cs typeface="Times New Roman" panose="02020603050405020304" pitchFamily="18" charset="0"/>
                      </a:endParaRPr>
                    </a:p>
                  </a:txBody>
                  <a:tcPr marL="68580" marR="68580" marT="34290" marB="34290" anchor="ctr"/>
                </a:tc>
                <a:tc>
                  <a:txBody>
                    <a:bodyPr/>
                    <a:lstStyle/>
                    <a:p>
                      <a:pPr marL="285750" indent="-285750">
                        <a:buFont typeface="Arial" panose="020B0604020202020204" pitchFamily="34" charset="0"/>
                        <a:buChar char="•"/>
                      </a:pPr>
                      <a:r>
                        <a:rPr lang="en-GB" sz="1100" dirty="0">
                          <a:latin typeface="DIN-Light"/>
                        </a:rPr>
                        <a:t>Technology</a:t>
                      </a:r>
                      <a:endParaRPr lang="en-GB" sz="1100" b="0" dirty="0">
                        <a:latin typeface="DIN-Light"/>
                      </a:endParaRPr>
                    </a:p>
                  </a:txBody>
                  <a:tcPr marL="68580" marR="68580" marT="34290" marB="34290" anchor="ctr"/>
                </a:tc>
                <a:extLst>
                  <a:ext uri="{0D108BD9-81ED-4DB2-BD59-A6C34878D82A}">
                    <a16:rowId xmlns:a16="http://schemas.microsoft.com/office/drawing/2014/main" val="3202968011"/>
                  </a:ext>
                </a:extLst>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14200" y="2237968"/>
            <a:ext cx="3306318" cy="2479739"/>
          </a:xfrm>
          <a:prstGeom prst="rect">
            <a:avLst/>
          </a:prstGeom>
        </p:spPr>
      </p:pic>
      <p:sp>
        <p:nvSpPr>
          <p:cNvPr id="7" name="Title 1"/>
          <p:cNvSpPr txBox="1">
            <a:spLocks/>
          </p:cNvSpPr>
          <p:nvPr/>
        </p:nvSpPr>
        <p:spPr>
          <a:xfrm>
            <a:off x="613611" y="613611"/>
            <a:ext cx="6990647" cy="644509"/>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1800" kern="1200">
                <a:solidFill>
                  <a:srgbClr val="DB3E33"/>
                </a:solidFill>
                <a:latin typeface="DIN-Light"/>
                <a:ea typeface="+mj-ea"/>
                <a:cs typeface="+mj-cs"/>
              </a:defRPr>
            </a:lvl1pPr>
          </a:lstStyle>
          <a:p>
            <a:r>
              <a:rPr lang="en-GB" dirty="0"/>
              <a:t>CASE STUDIES</a:t>
            </a:r>
          </a:p>
        </p:txBody>
      </p:sp>
    </p:spTree>
    <p:extLst>
      <p:ext uri="{BB962C8B-B14F-4D97-AF65-F5344CB8AC3E}">
        <p14:creationId xmlns:p14="http://schemas.microsoft.com/office/powerpoint/2010/main" val="2518944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72896" y="1365504"/>
            <a:ext cx="865632" cy="4754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D819A376-B143-FD47-BD23-8AE6ADABDB18}"/>
              </a:ext>
            </a:extLst>
          </p:cNvPr>
          <p:cNvPicPr>
            <a:picLocks noChangeAspect="1"/>
          </p:cNvPicPr>
          <p:nvPr/>
        </p:nvPicPr>
        <p:blipFill rotWithShape="1">
          <a:blip r:embed="rId3"/>
          <a:srcRect t="1301"/>
          <a:stretch/>
        </p:blipFill>
        <p:spPr>
          <a:xfrm>
            <a:off x="0" y="0"/>
            <a:ext cx="9144000" cy="6768790"/>
          </a:xfrm>
          <a:prstGeom prst="rect">
            <a:avLst/>
          </a:prstGeom>
        </p:spPr>
      </p:pic>
      <p:sp>
        <p:nvSpPr>
          <p:cNvPr id="4" name="Rectangle 3"/>
          <p:cNvSpPr/>
          <p:nvPr/>
        </p:nvSpPr>
        <p:spPr>
          <a:xfrm>
            <a:off x="0" y="3962400"/>
            <a:ext cx="9144000" cy="2895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53230BC-DCD5-C945-AB17-39A5165D6D0D}"/>
              </a:ext>
            </a:extLst>
          </p:cNvPr>
          <p:cNvSpPr/>
          <p:nvPr/>
        </p:nvSpPr>
        <p:spPr>
          <a:xfrm>
            <a:off x="582313" y="4434463"/>
            <a:ext cx="5760720" cy="1089699"/>
          </a:xfrm>
          <a:prstGeom prst="rect">
            <a:avLst/>
          </a:prstGeom>
        </p:spPr>
        <p:txBody>
          <a:bodyPr wrap="square" lIns="0" tIns="180000" rIns="0">
            <a:spAutoFit/>
          </a:bodyPr>
          <a:lstStyle/>
          <a:p>
            <a:pPr>
              <a:spcAft>
                <a:spcPts val="0"/>
              </a:spcAft>
            </a:pPr>
            <a:r>
              <a:rPr lang="en-GB" sz="2800" dirty="0">
                <a:latin typeface="DIN-Regular" pitchFamily="2" charset="0"/>
                <a:ea typeface="Calibri" panose="020F0502020204030204" pitchFamily="34" charset="0"/>
              </a:rPr>
              <a:t>Action plans</a:t>
            </a:r>
            <a:endParaRPr lang="en-GB" sz="2800" dirty="0">
              <a:solidFill>
                <a:srgbClr val="F5A04C"/>
              </a:solidFill>
              <a:effectLst/>
              <a:latin typeface="DIN-Light" pitchFamily="2" charset="0"/>
              <a:ea typeface="Calibri" panose="020F0502020204030204" pitchFamily="34" charset="0"/>
            </a:endParaRPr>
          </a:p>
          <a:p>
            <a:pPr>
              <a:spcAft>
                <a:spcPts val="0"/>
              </a:spcAft>
            </a:pPr>
            <a:endParaRPr lang="en-GB" sz="2800" dirty="0">
              <a:latin typeface="DIN-Light" pitchFamily="2" charset="0"/>
              <a:ea typeface="Calibri" panose="020F0502020204030204" pitchFamily="34" charset="0"/>
            </a:endParaRPr>
          </a:p>
        </p:txBody>
      </p:sp>
    </p:spTree>
    <p:extLst>
      <p:ext uri="{BB962C8B-B14F-4D97-AF65-F5344CB8AC3E}">
        <p14:creationId xmlns:p14="http://schemas.microsoft.com/office/powerpoint/2010/main" val="984252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a:p>
            <a:endParaRPr lang="en-GB" dirty="0"/>
          </a:p>
        </p:txBody>
      </p:sp>
      <p:graphicFrame>
        <p:nvGraphicFramePr>
          <p:cNvPr id="4" name="Content Placeholder 8"/>
          <p:cNvGraphicFramePr>
            <a:graphicFrameLocks/>
          </p:cNvGraphicFramePr>
          <p:nvPr>
            <p:extLst>
              <p:ext uri="{D42A27DB-BD31-4B8C-83A1-F6EECF244321}">
                <p14:modId xmlns:p14="http://schemas.microsoft.com/office/powerpoint/2010/main" val="3874871932"/>
              </p:ext>
            </p:extLst>
          </p:nvPr>
        </p:nvGraphicFramePr>
        <p:xfrm>
          <a:off x="1352631" y="1410229"/>
          <a:ext cx="6397228" cy="41635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8093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8"/>
          <p:cNvGraphicFramePr>
            <a:graphicFrameLocks/>
          </p:cNvGraphicFramePr>
          <p:nvPr>
            <p:extLst>
              <p:ext uri="{D42A27DB-BD31-4B8C-83A1-F6EECF244321}">
                <p14:modId xmlns:p14="http://schemas.microsoft.com/office/powerpoint/2010/main" val="3958743678"/>
              </p:ext>
            </p:extLst>
          </p:nvPr>
        </p:nvGraphicFramePr>
        <p:xfrm>
          <a:off x="1247842" y="1376796"/>
          <a:ext cx="6606806" cy="4255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62759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628</TotalTime>
  <Words>1362</Words>
  <Application>Microsoft Office PowerPoint</Application>
  <PresentationFormat>On-screen Show (4:3)</PresentationFormat>
  <Paragraphs>200</Paragraphs>
  <Slides>14</Slides>
  <Notes>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14</vt:i4>
      </vt:variant>
    </vt:vector>
  </HeadingPairs>
  <TitlesOfParts>
    <vt:vector size="26" baseType="lpstr">
      <vt:lpstr>Arial</vt:lpstr>
      <vt:lpstr>Calibri</vt:lpstr>
      <vt:lpstr>Calibri Light</vt:lpstr>
      <vt:lpstr>DIN</vt:lpstr>
      <vt:lpstr>DIN Regular</vt:lpstr>
      <vt:lpstr>DIN-Light</vt:lpstr>
      <vt:lpstr>DIN-Medium</vt:lpstr>
      <vt:lpstr>DIN-Regular</vt:lpstr>
      <vt:lpstr>Symbol</vt:lpstr>
      <vt:lpstr>Times New Roman</vt:lpstr>
      <vt:lpstr>Office Theme</vt:lpstr>
      <vt:lpstr>1_Office Theme</vt:lpstr>
      <vt:lpstr>PowerPoint Presentation</vt:lpstr>
      <vt:lpstr>  The national Building Health Partnerships (BHP) programme is working with the Nottingham and Nottinghamshire Health and Care System and the Voluntary and Community Sectors to establish a clearer picture of what is happening now, and what could be implemented in the future to improve the process of patients being discharged from hospital.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Vita Terry</dc:creator>
  <cp:lastModifiedBy>Vanessa Norris</cp:lastModifiedBy>
  <cp:revision>53</cp:revision>
  <dcterms:created xsi:type="dcterms:W3CDTF">2018-12-03T17:57:27Z</dcterms:created>
  <dcterms:modified xsi:type="dcterms:W3CDTF">2019-05-14T12:57:10Z</dcterms:modified>
</cp:coreProperties>
</file>