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 id="2147483674" r:id="rId2"/>
    <p:sldMasterId id="2147483686" r:id="rId3"/>
    <p:sldMasterId id="2147483711" r:id="rId4"/>
  </p:sldMasterIdLst>
  <p:notesMasterIdLst>
    <p:notesMasterId r:id="rId24"/>
  </p:notesMasterIdLst>
  <p:handoutMasterIdLst>
    <p:handoutMasterId r:id="rId25"/>
  </p:handoutMasterIdLst>
  <p:sldIdLst>
    <p:sldId id="272" r:id="rId5"/>
    <p:sldId id="502" r:id="rId6"/>
    <p:sldId id="503" r:id="rId7"/>
    <p:sldId id="504" r:id="rId8"/>
    <p:sldId id="507" r:id="rId9"/>
    <p:sldId id="505" r:id="rId10"/>
    <p:sldId id="506" r:id="rId11"/>
    <p:sldId id="501" r:id="rId12"/>
    <p:sldId id="508" r:id="rId13"/>
    <p:sldId id="463" r:id="rId14"/>
    <p:sldId id="511" r:id="rId15"/>
    <p:sldId id="497" r:id="rId16"/>
    <p:sldId id="304" r:id="rId17"/>
    <p:sldId id="488" r:id="rId18"/>
    <p:sldId id="258" r:id="rId19"/>
    <p:sldId id="498" r:id="rId20"/>
    <p:sldId id="499" r:id="rId21"/>
    <p:sldId id="510" r:id="rId22"/>
    <p:sldId id="509" r:id="rId23"/>
  </p:sldIdLst>
  <p:sldSz cx="9144000" cy="6858000" type="screen4x3"/>
  <p:notesSz cx="6858000" cy="9945688"/>
  <p:embeddedFontLst>
    <p:embeddedFont>
      <p:font typeface="Arial Black" panose="020B0A04020102020204" pitchFamily="34" charset="0"/>
      <p:bold r:id="rId26"/>
    </p:embeddedFont>
    <p:embeddedFont>
      <p:font typeface="Calibri Light" panose="020F0302020204030204" pitchFamily="34" charset="0"/>
      <p:regular r:id="rId27"/>
      <p:italic r:id="rId28"/>
    </p:embeddedFon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Davis" initials="HD" lastIdx="5" clrIdx="0"/>
  <p:cmAuthor id="2" name="User" initials="U" lastIdx="1" clrIdx="1"/>
  <p:cmAuthor id="3" name="Houda Davis" initials="HD [2]" lastIdx="4" clrIdx="2"/>
  <p:cmAuthor id="4" name="Charlotte" initials="CP" lastIdx="25" clrIdx="3"/>
  <p:cmAuthor id="5" name="Emily Dyson" initials="ED" lastIdx="3"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3E33"/>
    <a:srgbClr val="9E795C"/>
    <a:srgbClr val="DAD9D6"/>
    <a:srgbClr val="8D8479"/>
    <a:srgbClr val="FFFFFF"/>
    <a:srgbClr val="DB3E4B"/>
    <a:srgbClr val="ED694B"/>
    <a:srgbClr val="ED6B4B"/>
    <a:srgbClr val="E53422"/>
    <a:srgbClr val="F0AE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5" autoAdjust="0"/>
    <p:restoredTop sz="74954" autoAdjust="0"/>
  </p:normalViewPr>
  <p:slideViewPr>
    <p:cSldViewPr snapToGrid="0" snapToObjects="1">
      <p:cViewPr varScale="1">
        <p:scale>
          <a:sx n="64" d="100"/>
          <a:sy n="64" d="100"/>
        </p:scale>
        <p:origin x="726" y="72"/>
      </p:cViewPr>
      <p:guideLst>
        <p:guide orient="horz" pos="2160"/>
        <p:guide pos="1620"/>
      </p:guideLst>
    </p:cSldViewPr>
  </p:slideViewPr>
  <p:outlineViewPr>
    <p:cViewPr>
      <p:scale>
        <a:sx n="33" d="100"/>
        <a:sy n="33" d="100"/>
      </p:scale>
      <p:origin x="0" y="-3236"/>
    </p:cViewPr>
  </p:outlineViewPr>
  <p:notesTextViewPr>
    <p:cViewPr>
      <p:scale>
        <a:sx n="66" d="100"/>
        <a:sy n="66" d="100"/>
      </p:scale>
      <p:origin x="0" y="0"/>
    </p:cViewPr>
  </p:notesTextViewPr>
  <p:notesViewPr>
    <p:cSldViewPr snapToGrid="0" snapToObjects="1">
      <p:cViewPr varScale="1">
        <p:scale>
          <a:sx n="51" d="100"/>
          <a:sy n="51" d="100"/>
        </p:scale>
        <p:origin x="2624"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B6E593FC-B964-4899-ACD2-A82C77AB1EEB}" type="datetimeFigureOut">
              <a:rPr lang="en-GB" smtClean="0"/>
              <a:t>24/09/2019</a:t>
            </a:fld>
            <a:endParaRPr lang="en-GB"/>
          </a:p>
        </p:txBody>
      </p:sp>
      <p:sp>
        <p:nvSpPr>
          <p:cNvPr id="4" name="Footer Placeholder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CA79AF71-17C5-4D87-920D-55B47F66350E}" type="slidenum">
              <a:rPr lang="en-GB" smtClean="0"/>
              <a:t>‹#›</a:t>
            </a:fld>
            <a:endParaRPr lang="en-GB"/>
          </a:p>
        </p:txBody>
      </p:sp>
    </p:spTree>
    <p:extLst>
      <p:ext uri="{BB962C8B-B14F-4D97-AF65-F5344CB8AC3E}">
        <p14:creationId xmlns:p14="http://schemas.microsoft.com/office/powerpoint/2010/main" val="3377379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0DD9384F-632E-4BCF-BC3D-5CFF2B37B128}" type="datetimeFigureOut">
              <a:rPr lang="en-GB" smtClean="0"/>
              <a:t>24/09/2019</a:t>
            </a:fld>
            <a:endParaRPr lang="en-GB"/>
          </a:p>
        </p:txBody>
      </p:sp>
      <p:sp>
        <p:nvSpPr>
          <p:cNvPr id="4" name="Slide Image Placeholder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ECC5E043-C73E-44B1-876A-E039C42354E4}" type="slidenum">
              <a:rPr lang="en-GB" smtClean="0"/>
              <a:t>‹#›</a:t>
            </a:fld>
            <a:endParaRPr lang="en-GB"/>
          </a:p>
        </p:txBody>
      </p:sp>
    </p:spTree>
    <p:extLst>
      <p:ext uri="{BB962C8B-B14F-4D97-AF65-F5344CB8AC3E}">
        <p14:creationId xmlns:p14="http://schemas.microsoft.com/office/powerpoint/2010/main" val="3379246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C5E043-C73E-44B1-876A-E039C42354E4}" type="slidenum">
              <a:rPr lang="en-GB" smtClean="0"/>
              <a:t>2</a:t>
            </a:fld>
            <a:endParaRPr lang="en-GB"/>
          </a:p>
        </p:txBody>
      </p:sp>
    </p:spTree>
    <p:extLst>
      <p:ext uri="{BB962C8B-B14F-4D97-AF65-F5344CB8AC3E}">
        <p14:creationId xmlns:p14="http://schemas.microsoft.com/office/powerpoint/2010/main" val="1135521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C5E043-C73E-44B1-876A-E039C42354E4}" type="slidenum">
              <a:rPr lang="en-GB" smtClean="0"/>
              <a:t>17</a:t>
            </a:fld>
            <a:endParaRPr lang="en-GB"/>
          </a:p>
        </p:txBody>
      </p:sp>
    </p:spTree>
    <p:extLst>
      <p:ext uri="{BB962C8B-B14F-4D97-AF65-F5344CB8AC3E}">
        <p14:creationId xmlns:p14="http://schemas.microsoft.com/office/powerpoint/2010/main" val="2903846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C5E043-C73E-44B1-876A-E039C42354E4}" type="slidenum">
              <a:rPr lang="en-GB" smtClean="0"/>
              <a:t>18</a:t>
            </a:fld>
            <a:endParaRPr lang="en-GB"/>
          </a:p>
        </p:txBody>
      </p:sp>
    </p:spTree>
    <p:extLst>
      <p:ext uri="{BB962C8B-B14F-4D97-AF65-F5344CB8AC3E}">
        <p14:creationId xmlns:p14="http://schemas.microsoft.com/office/powerpoint/2010/main" val="396264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C5E043-C73E-44B1-876A-E039C42354E4}" type="slidenum">
              <a:rPr lang="en-GB" smtClean="0"/>
              <a:t>3</a:t>
            </a:fld>
            <a:endParaRPr lang="en-GB"/>
          </a:p>
        </p:txBody>
      </p:sp>
    </p:spTree>
    <p:extLst>
      <p:ext uri="{BB962C8B-B14F-4D97-AF65-F5344CB8AC3E}">
        <p14:creationId xmlns:p14="http://schemas.microsoft.com/office/powerpoint/2010/main" val="3622192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C5E043-C73E-44B1-876A-E039C42354E4}" type="slidenum">
              <a:rPr lang="en-GB" smtClean="0"/>
              <a:t>8</a:t>
            </a:fld>
            <a:endParaRPr lang="en-GB"/>
          </a:p>
        </p:txBody>
      </p:sp>
    </p:spTree>
    <p:extLst>
      <p:ext uri="{BB962C8B-B14F-4D97-AF65-F5344CB8AC3E}">
        <p14:creationId xmlns:p14="http://schemas.microsoft.com/office/powerpoint/2010/main" val="3314714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ECC5E043-C73E-44B1-876A-E039C42354E4}" type="slidenum">
              <a:rPr lang="en-GB" smtClean="0"/>
              <a:t>10</a:t>
            </a:fld>
            <a:endParaRPr lang="en-GB"/>
          </a:p>
        </p:txBody>
      </p:sp>
    </p:spTree>
    <p:extLst>
      <p:ext uri="{BB962C8B-B14F-4D97-AF65-F5344CB8AC3E}">
        <p14:creationId xmlns:p14="http://schemas.microsoft.com/office/powerpoint/2010/main" val="922435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C5E043-C73E-44B1-876A-E039C42354E4}" type="slidenum">
              <a:rPr lang="en-GB" smtClean="0"/>
              <a:t>12</a:t>
            </a:fld>
            <a:endParaRPr lang="en-GB"/>
          </a:p>
        </p:txBody>
      </p:sp>
    </p:spTree>
    <p:extLst>
      <p:ext uri="{BB962C8B-B14F-4D97-AF65-F5344CB8AC3E}">
        <p14:creationId xmlns:p14="http://schemas.microsoft.com/office/powerpoint/2010/main" val="1135521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people leaving hospital want to </a:t>
            </a:r>
            <a:r>
              <a:rPr lang="en-GB" baseline="0" dirty="0"/>
              <a:t>go home and this is our primary aim</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56D95F-02DC-46A7-866A-B9A4EC9583FE}"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592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C5E043-C73E-44B1-876A-E039C42354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0568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C5E043-C73E-44B1-876A-E039C42354E4}" type="slidenum">
              <a:rPr lang="en-GB" smtClean="0"/>
              <a:t>15</a:t>
            </a:fld>
            <a:endParaRPr lang="en-GB"/>
          </a:p>
        </p:txBody>
      </p:sp>
    </p:spTree>
    <p:extLst>
      <p:ext uri="{BB962C8B-B14F-4D97-AF65-F5344CB8AC3E}">
        <p14:creationId xmlns:p14="http://schemas.microsoft.com/office/powerpoint/2010/main" val="1333455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C5E043-C73E-44B1-876A-E039C42354E4}" type="slidenum">
              <a:rPr lang="en-GB" smtClean="0"/>
              <a:t>16</a:t>
            </a:fld>
            <a:endParaRPr lang="en-GB"/>
          </a:p>
        </p:txBody>
      </p:sp>
    </p:spTree>
    <p:extLst>
      <p:ext uri="{BB962C8B-B14F-4D97-AF65-F5344CB8AC3E}">
        <p14:creationId xmlns:p14="http://schemas.microsoft.com/office/powerpoint/2010/main" val="1138232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1977136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913862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79136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09DCC4-688E-CF49-A3EA-3E80F12E9AF5}"/>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8" name="Rectangle 7">
            <a:extLst>
              <a:ext uri="{FF2B5EF4-FFF2-40B4-BE49-F238E27FC236}">
                <a16:creationId xmlns:a16="http://schemas.microsoft.com/office/drawing/2014/main" id="{2BC91F38-2A99-3C42-B1FB-0A3514213870}"/>
              </a:ext>
            </a:extLst>
          </p:cNvPr>
          <p:cNvSpPr/>
          <p:nvPr userDrawn="1"/>
        </p:nvSpPr>
        <p:spPr>
          <a:xfrm>
            <a:off x="0" y="0"/>
            <a:ext cx="9144000" cy="3975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DIN Regular" pitchFamily="2" charset="0"/>
              </a:rPr>
              <a:t> </a:t>
            </a:r>
          </a:p>
        </p:txBody>
      </p:sp>
    </p:spTree>
    <p:extLst>
      <p:ext uri="{BB962C8B-B14F-4D97-AF65-F5344CB8AC3E}">
        <p14:creationId xmlns:p14="http://schemas.microsoft.com/office/powerpoint/2010/main" val="1048446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46F06A7-C085-4A05-AEC1-D8B2BF6113EA}"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7C985D-658E-4038-8143-859B4DDE21C5}" type="slidenum">
              <a:rPr lang="en-GB" smtClean="0"/>
              <a:t>‹#›</a:t>
            </a:fld>
            <a:endParaRPr lang="en-GB"/>
          </a:p>
        </p:txBody>
      </p:sp>
    </p:spTree>
    <p:extLst>
      <p:ext uri="{BB962C8B-B14F-4D97-AF65-F5344CB8AC3E}">
        <p14:creationId xmlns:p14="http://schemas.microsoft.com/office/powerpoint/2010/main" val="2097629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6F06A7-C085-4A05-AEC1-D8B2BF6113EA}"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7C985D-658E-4038-8143-859B4DDE21C5}" type="slidenum">
              <a:rPr lang="en-GB" smtClean="0"/>
              <a:t>‹#›</a:t>
            </a:fld>
            <a:endParaRPr lang="en-GB"/>
          </a:p>
        </p:txBody>
      </p:sp>
    </p:spTree>
    <p:extLst>
      <p:ext uri="{BB962C8B-B14F-4D97-AF65-F5344CB8AC3E}">
        <p14:creationId xmlns:p14="http://schemas.microsoft.com/office/powerpoint/2010/main" val="3560163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6F06A7-C085-4A05-AEC1-D8B2BF6113EA}"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7C985D-658E-4038-8143-859B4DDE21C5}" type="slidenum">
              <a:rPr lang="en-GB" smtClean="0"/>
              <a:t>‹#›</a:t>
            </a:fld>
            <a:endParaRPr lang="en-GB"/>
          </a:p>
        </p:txBody>
      </p:sp>
    </p:spTree>
    <p:extLst>
      <p:ext uri="{BB962C8B-B14F-4D97-AF65-F5344CB8AC3E}">
        <p14:creationId xmlns:p14="http://schemas.microsoft.com/office/powerpoint/2010/main" val="3165929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46F06A7-C085-4A05-AEC1-D8B2BF6113EA}" type="datetimeFigureOut">
              <a:rPr lang="en-GB" smtClean="0"/>
              <a:t>24/09/2019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7C985D-658E-4038-8143-859B4DDE21C5}" type="slidenum">
              <a:rPr lang="en-GB" smtClean="0"/>
              <a:t>‹#›</a:t>
            </a:fld>
            <a:endParaRPr lang="en-GB"/>
          </a:p>
        </p:txBody>
      </p:sp>
    </p:spTree>
    <p:extLst>
      <p:ext uri="{BB962C8B-B14F-4D97-AF65-F5344CB8AC3E}">
        <p14:creationId xmlns:p14="http://schemas.microsoft.com/office/powerpoint/2010/main" val="1158386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46F06A7-C085-4A05-AEC1-D8B2BF6113EA}" type="datetimeFigureOut">
              <a:rPr lang="en-GB" smtClean="0"/>
              <a:t>24/09/2019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7C985D-658E-4038-8143-859B4DDE21C5}" type="slidenum">
              <a:rPr lang="en-GB" smtClean="0"/>
              <a:t>‹#›</a:t>
            </a:fld>
            <a:endParaRPr lang="en-GB"/>
          </a:p>
        </p:txBody>
      </p:sp>
    </p:spTree>
    <p:extLst>
      <p:ext uri="{BB962C8B-B14F-4D97-AF65-F5344CB8AC3E}">
        <p14:creationId xmlns:p14="http://schemas.microsoft.com/office/powerpoint/2010/main" val="3307533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46F06A7-C085-4A05-AEC1-D8B2BF6113EA}" type="datetimeFigureOut">
              <a:rPr lang="en-GB" smtClean="0"/>
              <a:t>24/09/2019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7C985D-658E-4038-8143-859B4DDE21C5}" type="slidenum">
              <a:rPr lang="en-GB" smtClean="0"/>
              <a:t>‹#›</a:t>
            </a:fld>
            <a:endParaRPr lang="en-GB"/>
          </a:p>
        </p:txBody>
      </p:sp>
    </p:spTree>
    <p:extLst>
      <p:ext uri="{BB962C8B-B14F-4D97-AF65-F5344CB8AC3E}">
        <p14:creationId xmlns:p14="http://schemas.microsoft.com/office/powerpoint/2010/main" val="1181074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F06A7-C085-4A05-AEC1-D8B2BF6113EA}" type="datetimeFigureOut">
              <a:rPr lang="en-GB" smtClean="0"/>
              <a:t>24/09/2019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7C985D-658E-4038-8143-859B4DDE21C5}" type="slidenum">
              <a:rPr lang="en-GB" smtClean="0"/>
              <a:t>‹#›</a:t>
            </a:fld>
            <a:endParaRPr lang="en-GB"/>
          </a:p>
        </p:txBody>
      </p:sp>
    </p:spTree>
    <p:extLst>
      <p:ext uri="{BB962C8B-B14F-4D97-AF65-F5344CB8AC3E}">
        <p14:creationId xmlns:p14="http://schemas.microsoft.com/office/powerpoint/2010/main" val="206691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895" y="563415"/>
            <a:ext cx="7886700" cy="720000"/>
          </a:xfrm>
        </p:spPr>
        <p:txBody>
          <a:bodyPr>
            <a:normAutofit/>
          </a:bodyPr>
          <a:lstStyle>
            <a:lvl1pPr>
              <a:defRPr sz="1800">
                <a:solidFill>
                  <a:srgbClr val="DB3E33"/>
                </a:solidFill>
                <a:latin typeface="DIN-Light"/>
              </a:defRPr>
            </a:lvl1pPr>
          </a:lstStyle>
          <a:p>
            <a:r>
              <a:rPr lang="en-GB" dirty="0"/>
              <a:t>Click to edit Master title style</a:t>
            </a:r>
            <a:endParaRPr lang="en-US" dirty="0"/>
          </a:p>
        </p:txBody>
      </p:sp>
      <p:sp>
        <p:nvSpPr>
          <p:cNvPr id="3" name="Content Placeholder 2"/>
          <p:cNvSpPr>
            <a:spLocks noGrp="1"/>
          </p:cNvSpPr>
          <p:nvPr>
            <p:ph idx="1"/>
          </p:nvPr>
        </p:nvSpPr>
        <p:spPr>
          <a:xfrm>
            <a:off x="607895" y="1572767"/>
            <a:ext cx="7886700" cy="4716000"/>
          </a:xfrm>
        </p:spPr>
        <p:txBody>
          <a:bodyPr/>
          <a:lstStyle>
            <a:lvl1pPr>
              <a:defRPr>
                <a:latin typeface="DIN-Light"/>
              </a:defRPr>
            </a:lvl1pPr>
            <a:lvl2pPr>
              <a:defRPr>
                <a:latin typeface="DIN-Light"/>
              </a:defRPr>
            </a:lvl2pPr>
            <a:lvl3pPr>
              <a:defRPr>
                <a:latin typeface="DIN-Light"/>
              </a:defRPr>
            </a:lvl3pPr>
            <a:lvl4pPr>
              <a:defRPr>
                <a:latin typeface="DIN-Light"/>
              </a:defRPr>
            </a:lvl4pPr>
            <a:lvl5pPr>
              <a:defRPr>
                <a:latin typeface="DIN-Ligh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10870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6F06A7-C085-4A05-AEC1-D8B2BF6113EA}" type="datetimeFigureOut">
              <a:rPr lang="en-GB" smtClean="0"/>
              <a:t>24/09/2019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7C985D-658E-4038-8143-859B4DDE21C5}" type="slidenum">
              <a:rPr lang="en-GB" smtClean="0"/>
              <a:t>‹#›</a:t>
            </a:fld>
            <a:endParaRPr lang="en-GB"/>
          </a:p>
        </p:txBody>
      </p:sp>
    </p:spTree>
    <p:extLst>
      <p:ext uri="{BB962C8B-B14F-4D97-AF65-F5344CB8AC3E}">
        <p14:creationId xmlns:p14="http://schemas.microsoft.com/office/powerpoint/2010/main" val="3672845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6F06A7-C085-4A05-AEC1-D8B2BF6113EA}" type="datetimeFigureOut">
              <a:rPr lang="en-GB" smtClean="0"/>
              <a:t>24/09/2019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7C985D-658E-4038-8143-859B4DDE21C5}" type="slidenum">
              <a:rPr lang="en-GB" smtClean="0"/>
              <a:t>‹#›</a:t>
            </a:fld>
            <a:endParaRPr lang="en-GB"/>
          </a:p>
        </p:txBody>
      </p:sp>
    </p:spTree>
    <p:extLst>
      <p:ext uri="{BB962C8B-B14F-4D97-AF65-F5344CB8AC3E}">
        <p14:creationId xmlns:p14="http://schemas.microsoft.com/office/powerpoint/2010/main" val="2664982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6F06A7-C085-4A05-AEC1-D8B2BF6113EA}"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7C985D-658E-4038-8143-859B4DDE21C5}" type="slidenum">
              <a:rPr lang="en-GB" smtClean="0"/>
              <a:t>‹#›</a:t>
            </a:fld>
            <a:endParaRPr lang="en-GB"/>
          </a:p>
        </p:txBody>
      </p:sp>
    </p:spTree>
    <p:extLst>
      <p:ext uri="{BB962C8B-B14F-4D97-AF65-F5344CB8AC3E}">
        <p14:creationId xmlns:p14="http://schemas.microsoft.com/office/powerpoint/2010/main" val="4265245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6F06A7-C085-4A05-AEC1-D8B2BF6113EA}"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7C985D-658E-4038-8143-859B4DDE21C5}" type="slidenum">
              <a:rPr lang="en-GB" smtClean="0"/>
              <a:t>‹#›</a:t>
            </a:fld>
            <a:endParaRPr lang="en-GB"/>
          </a:p>
        </p:txBody>
      </p:sp>
    </p:spTree>
    <p:extLst>
      <p:ext uri="{BB962C8B-B14F-4D97-AF65-F5344CB8AC3E}">
        <p14:creationId xmlns:p14="http://schemas.microsoft.com/office/powerpoint/2010/main" val="2986880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63688"/>
            <a:ext cx="7772400" cy="1470025"/>
          </a:xfrm>
        </p:spPr>
        <p:txBody>
          <a:bodyPr/>
          <a:lstStyle>
            <a:lvl1pPr>
              <a:defRPr sz="4800"/>
            </a:lvl1pPr>
          </a:lstStyle>
          <a:p>
            <a:pPr lvl="0"/>
            <a:r>
              <a:rPr lang="en-US" altLang="en-US" noProof="0"/>
              <a:t>Click to edit Master title style</a:t>
            </a:r>
            <a:endParaRPr lang="en-GB" altLang="en-US" noProof="0"/>
          </a:p>
        </p:txBody>
      </p:sp>
      <p:sp>
        <p:nvSpPr>
          <p:cNvPr id="11267" name="Rectangle 3"/>
          <p:cNvSpPr>
            <a:spLocks noGrp="1" noChangeArrowheads="1"/>
          </p:cNvSpPr>
          <p:nvPr>
            <p:ph type="subTitle" idx="1"/>
          </p:nvPr>
        </p:nvSpPr>
        <p:spPr>
          <a:xfrm>
            <a:off x="1371600" y="3319463"/>
            <a:ext cx="6400800" cy="1752600"/>
          </a:xfrm>
        </p:spPr>
        <p:txBody>
          <a:bodyPr/>
          <a:lstStyle>
            <a:lvl1pPr marL="0" indent="0" algn="ctr">
              <a:buFontTx/>
              <a:buNone/>
              <a:defRPr/>
            </a:lvl1pPr>
          </a:lstStyle>
          <a:p>
            <a:pPr lvl="0"/>
            <a:r>
              <a:rPr lang="en-US" altLang="en-US" noProof="0"/>
              <a:t>Click to edit Master subtitle style</a:t>
            </a:r>
            <a:endParaRPr lang="en-GB" altLang="en-US" noProof="0"/>
          </a:p>
        </p:txBody>
      </p:sp>
      <p:pic>
        <p:nvPicPr>
          <p:cNvPr id="11271" name="Picture 7" descr="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05500"/>
            <a:ext cx="9142413"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740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97515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877295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343025"/>
            <a:ext cx="4038600" cy="432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43025"/>
            <a:ext cx="4038600" cy="432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7143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4727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4365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9371370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0868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90885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04094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532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959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3959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166381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DFB6191-B36C-4F78-9BD4-894607D5B99F}" type="datetime1">
              <a:rPr lang="en-GB" smtClean="0">
                <a:solidFill>
                  <a:prstClr val="black">
                    <a:tint val="75000"/>
                  </a:prstClr>
                </a:solidFill>
              </a:rPr>
              <a:pPr/>
              <a:t>24/09/2019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DRAFT</a:t>
            </a:r>
          </a:p>
        </p:txBody>
      </p:sp>
      <p:sp>
        <p:nvSpPr>
          <p:cNvPr id="6" name="Slide Number Placeholder 5"/>
          <p:cNvSpPr>
            <a:spLocks noGrp="1"/>
          </p:cNvSpPr>
          <p:nvPr>
            <p:ph type="sldNum" sz="quarter" idx="12"/>
          </p:nvPr>
        </p:nvSpPr>
        <p:spPr/>
        <p:txBody>
          <a:bodyPr/>
          <a:lstStyle/>
          <a:p>
            <a:fld id="{C98B5472-4FEF-43C3-BEC4-2CBD1F2BF3E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84408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E8A6CD-2AAD-4478-BE39-5A1617CFEB97}" type="datetime1">
              <a:rPr lang="en-GB" smtClean="0">
                <a:solidFill>
                  <a:prstClr val="black">
                    <a:tint val="75000"/>
                  </a:prstClr>
                </a:solidFill>
              </a:rPr>
              <a:pPr/>
              <a:t>24/09/2019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DRAFT</a:t>
            </a:r>
          </a:p>
        </p:txBody>
      </p:sp>
      <p:sp>
        <p:nvSpPr>
          <p:cNvPr id="6" name="Slide Number Placeholder 5"/>
          <p:cNvSpPr>
            <a:spLocks noGrp="1"/>
          </p:cNvSpPr>
          <p:nvPr>
            <p:ph type="sldNum" sz="quarter" idx="12"/>
          </p:nvPr>
        </p:nvSpPr>
        <p:spPr/>
        <p:txBody>
          <a:bodyPr/>
          <a:lstStyle/>
          <a:p>
            <a:fld id="{C98B5472-4FEF-43C3-BEC4-2CBD1F2BF3E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86960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D2412F-125A-4087-BBE3-D5D8856D8C3E}" type="datetime1">
              <a:rPr lang="en-GB" smtClean="0">
                <a:solidFill>
                  <a:prstClr val="black">
                    <a:tint val="75000"/>
                  </a:prstClr>
                </a:solidFill>
              </a:rPr>
              <a:pPr/>
              <a:t>24/09/2019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DRAFT</a:t>
            </a:r>
          </a:p>
        </p:txBody>
      </p:sp>
      <p:sp>
        <p:nvSpPr>
          <p:cNvPr id="6" name="Slide Number Placeholder 5"/>
          <p:cNvSpPr>
            <a:spLocks noGrp="1"/>
          </p:cNvSpPr>
          <p:nvPr>
            <p:ph type="sldNum" sz="quarter" idx="12"/>
          </p:nvPr>
        </p:nvSpPr>
        <p:spPr/>
        <p:txBody>
          <a:bodyPr/>
          <a:lstStyle/>
          <a:p>
            <a:fld id="{C98B5472-4FEF-43C3-BEC4-2CBD1F2BF3E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03339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5E6C2CB-9634-4487-AF86-A0EAD548C678}" type="datetime1">
              <a:rPr lang="en-GB" smtClean="0">
                <a:solidFill>
                  <a:prstClr val="black">
                    <a:tint val="75000"/>
                  </a:prstClr>
                </a:solidFill>
              </a:rPr>
              <a:pPr/>
              <a:t>24/09/2019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DRAFT</a:t>
            </a:r>
          </a:p>
        </p:txBody>
      </p:sp>
      <p:sp>
        <p:nvSpPr>
          <p:cNvPr id="7" name="Slide Number Placeholder 6"/>
          <p:cNvSpPr>
            <a:spLocks noGrp="1"/>
          </p:cNvSpPr>
          <p:nvPr>
            <p:ph type="sldNum" sz="quarter" idx="12"/>
          </p:nvPr>
        </p:nvSpPr>
        <p:spPr/>
        <p:txBody>
          <a:bodyPr/>
          <a:lstStyle/>
          <a:p>
            <a:fld id="{C98B5472-4FEF-43C3-BEC4-2CBD1F2BF3E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0581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CE81A33-6C14-477E-8076-E5BA6645E738}" type="datetime1">
              <a:rPr lang="en-GB" smtClean="0">
                <a:solidFill>
                  <a:prstClr val="black">
                    <a:tint val="75000"/>
                  </a:prstClr>
                </a:solidFill>
              </a:rPr>
              <a:pPr/>
              <a:t>24/09/2019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a:solidFill>
                  <a:prstClr val="black">
                    <a:tint val="75000"/>
                  </a:prstClr>
                </a:solidFill>
              </a:rPr>
              <a:t>DRAFT</a:t>
            </a:r>
          </a:p>
        </p:txBody>
      </p:sp>
      <p:sp>
        <p:nvSpPr>
          <p:cNvPr id="9" name="Slide Number Placeholder 8"/>
          <p:cNvSpPr>
            <a:spLocks noGrp="1"/>
          </p:cNvSpPr>
          <p:nvPr>
            <p:ph type="sldNum" sz="quarter" idx="12"/>
          </p:nvPr>
        </p:nvSpPr>
        <p:spPr/>
        <p:txBody>
          <a:bodyPr/>
          <a:lstStyle/>
          <a:p>
            <a:fld id="{C98B5472-4FEF-43C3-BEC4-2CBD1F2BF3E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8769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6097225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73D944-E7BD-4FD3-905A-8C437C36D3EA}" type="datetime1">
              <a:rPr lang="en-GB" smtClean="0">
                <a:solidFill>
                  <a:prstClr val="black">
                    <a:tint val="75000"/>
                  </a:prstClr>
                </a:solidFill>
              </a:rPr>
              <a:pPr/>
              <a:t>24/09/2019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a:solidFill>
                  <a:prstClr val="black">
                    <a:tint val="75000"/>
                  </a:prstClr>
                </a:solidFill>
              </a:rPr>
              <a:t>DRAFT</a:t>
            </a:r>
          </a:p>
        </p:txBody>
      </p:sp>
      <p:sp>
        <p:nvSpPr>
          <p:cNvPr id="5" name="Slide Number Placeholder 4"/>
          <p:cNvSpPr>
            <a:spLocks noGrp="1"/>
          </p:cNvSpPr>
          <p:nvPr>
            <p:ph type="sldNum" sz="quarter" idx="12"/>
          </p:nvPr>
        </p:nvSpPr>
        <p:spPr/>
        <p:txBody>
          <a:bodyPr/>
          <a:lstStyle/>
          <a:p>
            <a:fld id="{C98B5472-4FEF-43C3-BEC4-2CBD1F2BF3E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92666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FD023-7374-4AA4-B013-26D3246BFA51}" type="datetime1">
              <a:rPr lang="en-GB" smtClean="0">
                <a:solidFill>
                  <a:prstClr val="black">
                    <a:tint val="75000"/>
                  </a:prstClr>
                </a:solidFill>
              </a:rPr>
              <a:pPr/>
              <a:t>24/09/2019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a:solidFill>
                  <a:prstClr val="black">
                    <a:tint val="75000"/>
                  </a:prstClr>
                </a:solidFill>
              </a:rPr>
              <a:t>DRAFT</a:t>
            </a:r>
          </a:p>
        </p:txBody>
      </p:sp>
      <p:sp>
        <p:nvSpPr>
          <p:cNvPr id="4" name="Slide Number Placeholder 3"/>
          <p:cNvSpPr>
            <a:spLocks noGrp="1"/>
          </p:cNvSpPr>
          <p:nvPr>
            <p:ph type="sldNum" sz="quarter" idx="12"/>
          </p:nvPr>
        </p:nvSpPr>
        <p:spPr/>
        <p:txBody>
          <a:bodyPr/>
          <a:lstStyle/>
          <a:p>
            <a:fld id="{C98B5472-4FEF-43C3-BEC4-2CBD1F2BF3E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36233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B2D3031-7F5B-4F19-A1B2-2FA328367592}" type="datetime1">
              <a:rPr lang="en-GB" smtClean="0">
                <a:solidFill>
                  <a:prstClr val="black">
                    <a:tint val="75000"/>
                  </a:prstClr>
                </a:solidFill>
              </a:rPr>
              <a:pPr/>
              <a:t>24/09/2019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DRAFT</a:t>
            </a:r>
          </a:p>
        </p:txBody>
      </p:sp>
      <p:sp>
        <p:nvSpPr>
          <p:cNvPr id="7" name="Slide Number Placeholder 6"/>
          <p:cNvSpPr>
            <a:spLocks noGrp="1"/>
          </p:cNvSpPr>
          <p:nvPr>
            <p:ph type="sldNum" sz="quarter" idx="12"/>
          </p:nvPr>
        </p:nvSpPr>
        <p:spPr/>
        <p:txBody>
          <a:bodyPr/>
          <a:lstStyle/>
          <a:p>
            <a:fld id="{C98B5472-4FEF-43C3-BEC4-2CBD1F2BF3E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90284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B03A170-145A-4206-B0BC-0B16F4828B23}" type="datetime1">
              <a:rPr lang="en-GB" smtClean="0">
                <a:solidFill>
                  <a:prstClr val="black">
                    <a:tint val="75000"/>
                  </a:prstClr>
                </a:solidFill>
              </a:rPr>
              <a:pPr/>
              <a:t>24/09/2019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DRAFT</a:t>
            </a:r>
          </a:p>
        </p:txBody>
      </p:sp>
      <p:sp>
        <p:nvSpPr>
          <p:cNvPr id="7" name="Slide Number Placeholder 6"/>
          <p:cNvSpPr>
            <a:spLocks noGrp="1"/>
          </p:cNvSpPr>
          <p:nvPr>
            <p:ph type="sldNum" sz="quarter" idx="12"/>
          </p:nvPr>
        </p:nvSpPr>
        <p:spPr/>
        <p:txBody>
          <a:bodyPr/>
          <a:lstStyle/>
          <a:p>
            <a:fld id="{C98B5472-4FEF-43C3-BEC4-2CBD1F2BF3E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4507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E66007-4316-4F11-A08D-B755C05C3B97}" type="datetime1">
              <a:rPr lang="en-GB" smtClean="0">
                <a:solidFill>
                  <a:prstClr val="black">
                    <a:tint val="75000"/>
                  </a:prstClr>
                </a:solidFill>
              </a:rPr>
              <a:pPr/>
              <a:t>24/09/2019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DRAFT</a:t>
            </a:r>
          </a:p>
        </p:txBody>
      </p:sp>
      <p:sp>
        <p:nvSpPr>
          <p:cNvPr id="6" name="Slide Number Placeholder 5"/>
          <p:cNvSpPr>
            <a:spLocks noGrp="1"/>
          </p:cNvSpPr>
          <p:nvPr>
            <p:ph type="sldNum" sz="quarter" idx="12"/>
          </p:nvPr>
        </p:nvSpPr>
        <p:spPr/>
        <p:txBody>
          <a:bodyPr/>
          <a:lstStyle/>
          <a:p>
            <a:fld id="{C98B5472-4FEF-43C3-BEC4-2CBD1F2BF3E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89894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D5A5961-2A87-4036-9043-AA6E0B79E4A7}" type="datetime1">
              <a:rPr lang="en-GB" smtClean="0">
                <a:solidFill>
                  <a:prstClr val="black">
                    <a:tint val="75000"/>
                  </a:prstClr>
                </a:solidFill>
              </a:rPr>
              <a:pPr/>
              <a:t>24/09/2019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DRAFT</a:t>
            </a:r>
          </a:p>
        </p:txBody>
      </p:sp>
      <p:sp>
        <p:nvSpPr>
          <p:cNvPr id="6" name="Slide Number Placeholder 5"/>
          <p:cNvSpPr>
            <a:spLocks noGrp="1"/>
          </p:cNvSpPr>
          <p:nvPr>
            <p:ph type="sldNum" sz="quarter" idx="12"/>
          </p:nvPr>
        </p:nvSpPr>
        <p:spPr/>
        <p:txBody>
          <a:bodyPr/>
          <a:lstStyle/>
          <a:p>
            <a:fld id="{C98B5472-4FEF-43C3-BEC4-2CBD1F2BF3E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54879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608501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762356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40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083930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310879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9" name="Straight Connector 18">
            <a:extLst>
              <a:ext uri="{FF2B5EF4-FFF2-40B4-BE49-F238E27FC236}">
                <a16:creationId xmlns:a16="http://schemas.microsoft.com/office/drawing/2014/main" id="{9193C83F-D343-404F-94AA-AB130DC43F9A}"/>
              </a:ext>
            </a:extLst>
          </p:cNvPr>
          <p:cNvCxnSpPr>
            <a:cxnSpLocks/>
          </p:cNvCxnSpPr>
          <p:nvPr userDrawn="1"/>
        </p:nvCxnSpPr>
        <p:spPr>
          <a:xfrm>
            <a:off x="611188" y="584200"/>
            <a:ext cx="7928882" cy="0"/>
          </a:xfrm>
          <a:prstGeom prst="line">
            <a:avLst/>
          </a:prstGeom>
          <a:ln w="12700">
            <a:solidFill>
              <a:srgbClr val="DB3E33"/>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5B94C97-FF87-7045-B401-8899B127F562}"/>
              </a:ext>
            </a:extLst>
          </p:cNvPr>
          <p:cNvSpPr txBox="1"/>
          <p:nvPr userDrawn="1"/>
        </p:nvSpPr>
        <p:spPr>
          <a:xfrm>
            <a:off x="4751388" y="6422393"/>
            <a:ext cx="3781425" cy="215444"/>
          </a:xfrm>
          <a:prstGeom prst="rect">
            <a:avLst/>
          </a:prstGeom>
          <a:noFill/>
        </p:spPr>
        <p:txBody>
          <a:bodyPr wrap="square" lIns="0" tIns="0" rIns="0" bIns="0" rtlCol="0">
            <a:spAutoFit/>
          </a:bodyPr>
          <a:lstStyle/>
          <a:p>
            <a:r>
              <a:rPr lang="en-US" sz="700" dirty="0">
                <a:solidFill>
                  <a:srgbClr val="8D8479"/>
                </a:solidFill>
                <a:latin typeface="DIN-Regular" pitchFamily="2" charset="0"/>
              </a:rPr>
              <a:t>IVAR.ORG.UK</a:t>
            </a:r>
          </a:p>
          <a:p>
            <a:r>
              <a:rPr lang="en-US" sz="700" dirty="0">
                <a:solidFill>
                  <a:srgbClr val="8D8479"/>
                </a:solidFill>
                <a:latin typeface="DIN-Regular" pitchFamily="2" charset="0"/>
              </a:rPr>
              <a:t>SOCIALENTERPRISE.ORG.UK</a:t>
            </a:r>
          </a:p>
        </p:txBody>
      </p:sp>
      <p:sp>
        <p:nvSpPr>
          <p:cNvPr id="21" name="TextBox 20">
            <a:extLst>
              <a:ext uri="{FF2B5EF4-FFF2-40B4-BE49-F238E27FC236}">
                <a16:creationId xmlns:a16="http://schemas.microsoft.com/office/drawing/2014/main" id="{D22AF4F2-DBF6-7F48-BE3E-5899A4390ED3}"/>
              </a:ext>
            </a:extLst>
          </p:cNvPr>
          <p:cNvSpPr txBox="1"/>
          <p:nvPr userDrawn="1"/>
        </p:nvSpPr>
        <p:spPr>
          <a:xfrm>
            <a:off x="611187" y="6422393"/>
            <a:ext cx="3781425" cy="215444"/>
          </a:xfrm>
          <a:prstGeom prst="rect">
            <a:avLst/>
          </a:prstGeom>
          <a:noFill/>
        </p:spPr>
        <p:txBody>
          <a:bodyPr wrap="square" lIns="0" tIns="0" rIns="0" bIns="0" rtlCol="0">
            <a:spAutoFit/>
          </a:bodyPr>
          <a:lstStyle/>
          <a:p>
            <a:endParaRPr lang="en-US" sz="700" dirty="0">
              <a:solidFill>
                <a:srgbClr val="8D8479"/>
              </a:solidFill>
              <a:latin typeface="DIN-Medium" pitchFamily="2" charset="0"/>
            </a:endParaRPr>
          </a:p>
          <a:p>
            <a:r>
              <a:rPr lang="en-US" sz="700" dirty="0">
                <a:solidFill>
                  <a:srgbClr val="8D8479"/>
                </a:solidFill>
                <a:latin typeface="DIN-Regular" pitchFamily="2" charset="0"/>
              </a:rPr>
              <a:t>BUILDING HEALTH PARTNERSHIPS</a:t>
            </a:r>
            <a:r>
              <a:rPr lang="en-US" sz="700" baseline="0" dirty="0">
                <a:solidFill>
                  <a:srgbClr val="8D8479"/>
                </a:solidFill>
                <a:latin typeface="DIN-Regular" pitchFamily="2" charset="0"/>
              </a:rPr>
              <a:t> 2018-19</a:t>
            </a:r>
            <a:endParaRPr lang="en-US" sz="700" dirty="0">
              <a:solidFill>
                <a:srgbClr val="8D8479"/>
              </a:solidFill>
              <a:latin typeface="DIN-Regular" pitchFamily="2" charset="0"/>
            </a:endParaRPr>
          </a:p>
        </p:txBody>
      </p:sp>
      <p:sp>
        <p:nvSpPr>
          <p:cNvPr id="22" name="TextBox 21">
            <a:extLst>
              <a:ext uri="{FF2B5EF4-FFF2-40B4-BE49-F238E27FC236}">
                <a16:creationId xmlns:a16="http://schemas.microsoft.com/office/drawing/2014/main" id="{B6EBB2CF-EA27-6E4D-A5E4-23EDAA70E92D}"/>
              </a:ext>
            </a:extLst>
          </p:cNvPr>
          <p:cNvSpPr txBox="1"/>
          <p:nvPr userDrawn="1"/>
        </p:nvSpPr>
        <p:spPr>
          <a:xfrm>
            <a:off x="6338888" y="6422393"/>
            <a:ext cx="2193925" cy="107722"/>
          </a:xfrm>
          <a:prstGeom prst="rect">
            <a:avLst/>
          </a:prstGeom>
          <a:noFill/>
        </p:spPr>
        <p:txBody>
          <a:bodyPr wrap="square" lIns="0" tIns="0" rIns="0" bIns="0" rtlCol="0">
            <a:spAutoFit/>
          </a:bodyPr>
          <a:lstStyle/>
          <a:p>
            <a:pPr algn="r"/>
            <a:fld id="{62A180C3-0236-934B-A861-27FC350CF4DB}" type="slidenum">
              <a:rPr lang="en-US" sz="700" smtClean="0">
                <a:solidFill>
                  <a:srgbClr val="8D8479"/>
                </a:solidFill>
                <a:latin typeface="DIN-Regular" pitchFamily="2" charset="0"/>
              </a:rPr>
              <a:pPr algn="r"/>
              <a:t>‹#›</a:t>
            </a:fld>
            <a:endParaRPr lang="en-US" sz="700" dirty="0">
              <a:solidFill>
                <a:srgbClr val="8D8479"/>
              </a:solidFill>
              <a:latin typeface="DIN-Regular" pitchFamily="2" charset="0"/>
            </a:endParaRPr>
          </a:p>
        </p:txBody>
      </p:sp>
    </p:spTree>
    <p:extLst>
      <p:ext uri="{BB962C8B-B14F-4D97-AF65-F5344CB8AC3E}">
        <p14:creationId xmlns:p14="http://schemas.microsoft.com/office/powerpoint/2010/main" val="1665513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2400" kern="1200">
          <a:solidFill>
            <a:srgbClr val="DB3E33"/>
          </a:solidFill>
          <a:latin typeface="DIN-Ligh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DIN-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DIN-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DIN-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DIN-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DIN-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F06A7-C085-4A05-AEC1-D8B2BF6113EA}" type="datetimeFigureOut">
              <a:rPr lang="en-GB" smtClean="0"/>
              <a:t>24/09/2019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C985D-658E-4038-8143-859B4DDE21C5}" type="slidenum">
              <a:rPr lang="en-GB" smtClean="0"/>
              <a:t>‹#›</a:t>
            </a:fld>
            <a:endParaRPr lang="en-GB"/>
          </a:p>
        </p:txBody>
      </p:sp>
    </p:spTree>
    <p:extLst>
      <p:ext uri="{BB962C8B-B14F-4D97-AF65-F5344CB8AC3E}">
        <p14:creationId xmlns:p14="http://schemas.microsoft.com/office/powerpoint/2010/main" val="38709496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bwMode="auto">
          <a:xfrm>
            <a:off x="457200" y="1343025"/>
            <a:ext cx="822960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Text here (level one)</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51" name="Rectangle 11"/>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pic>
        <p:nvPicPr>
          <p:cNvPr id="10254" name="Picture 14" descr="PowerPoint Banner Small"/>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905500"/>
            <a:ext cx="91440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08118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Arial Black" panose="020B0A04020102020204" pitchFamily="34" charset="0"/>
        </a:defRPr>
      </a:lvl2pPr>
      <a:lvl3pPr algn="ctr" rtl="0" eaLnBrk="1" fontAlgn="base" hangingPunct="1">
        <a:spcBef>
          <a:spcPct val="0"/>
        </a:spcBef>
        <a:spcAft>
          <a:spcPct val="0"/>
        </a:spcAft>
        <a:defRPr sz="3600">
          <a:solidFill>
            <a:schemeClr val="tx1"/>
          </a:solidFill>
          <a:latin typeface="Arial Black" panose="020B0A04020102020204" pitchFamily="34" charset="0"/>
        </a:defRPr>
      </a:lvl3pPr>
      <a:lvl4pPr algn="ctr" rtl="0" eaLnBrk="1" fontAlgn="base" hangingPunct="1">
        <a:spcBef>
          <a:spcPct val="0"/>
        </a:spcBef>
        <a:spcAft>
          <a:spcPct val="0"/>
        </a:spcAft>
        <a:defRPr sz="3600">
          <a:solidFill>
            <a:schemeClr val="tx1"/>
          </a:solidFill>
          <a:latin typeface="Arial Black" panose="020B0A04020102020204" pitchFamily="34" charset="0"/>
        </a:defRPr>
      </a:lvl4pPr>
      <a:lvl5pPr algn="ctr" rtl="0" eaLnBrk="1" fontAlgn="base" hangingPunct="1">
        <a:spcBef>
          <a:spcPct val="0"/>
        </a:spcBef>
        <a:spcAft>
          <a:spcPct val="0"/>
        </a:spcAft>
        <a:defRPr sz="3600">
          <a:solidFill>
            <a:schemeClr val="tx1"/>
          </a:solidFill>
          <a:latin typeface="Arial Black" panose="020B0A04020102020204" pitchFamily="34" charset="0"/>
        </a:defRPr>
      </a:lvl5pPr>
      <a:lvl6pPr marL="457200" algn="ctr" rtl="0" eaLnBrk="1" fontAlgn="base" hangingPunct="1">
        <a:spcBef>
          <a:spcPct val="0"/>
        </a:spcBef>
        <a:spcAft>
          <a:spcPct val="0"/>
        </a:spcAft>
        <a:defRPr sz="3600">
          <a:solidFill>
            <a:schemeClr val="tx1"/>
          </a:solidFill>
          <a:latin typeface="Arial Black" panose="020B0A04020102020204" pitchFamily="34" charset="0"/>
        </a:defRPr>
      </a:lvl6pPr>
      <a:lvl7pPr marL="914400" algn="ctr" rtl="0" eaLnBrk="1" fontAlgn="base" hangingPunct="1">
        <a:spcBef>
          <a:spcPct val="0"/>
        </a:spcBef>
        <a:spcAft>
          <a:spcPct val="0"/>
        </a:spcAft>
        <a:defRPr sz="3600">
          <a:solidFill>
            <a:schemeClr val="tx1"/>
          </a:solidFill>
          <a:latin typeface="Arial Black" panose="020B0A04020102020204" pitchFamily="34" charset="0"/>
        </a:defRPr>
      </a:lvl7pPr>
      <a:lvl8pPr marL="1371600" algn="ctr" rtl="0" eaLnBrk="1" fontAlgn="base" hangingPunct="1">
        <a:spcBef>
          <a:spcPct val="0"/>
        </a:spcBef>
        <a:spcAft>
          <a:spcPct val="0"/>
        </a:spcAft>
        <a:defRPr sz="3600">
          <a:solidFill>
            <a:schemeClr val="tx1"/>
          </a:solidFill>
          <a:latin typeface="Arial Black" panose="020B0A04020102020204" pitchFamily="34" charset="0"/>
        </a:defRPr>
      </a:lvl8pPr>
      <a:lvl9pPr marL="1828800" algn="ctr" rtl="0" eaLnBrk="1" fontAlgn="base" hangingPunct="1">
        <a:spcBef>
          <a:spcPct val="0"/>
        </a:spcBef>
        <a:spcAft>
          <a:spcPct val="0"/>
        </a:spcAft>
        <a:defRPr sz="3600">
          <a:solidFill>
            <a:schemeClr val="tx1"/>
          </a:solidFill>
          <a:latin typeface="Arial Black" panose="020B0A040201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39512F0-B7B6-4E72-B250-CC4F7F0AD701}" type="datetime1">
              <a:rPr lang="en-GB" smtClean="0">
                <a:solidFill>
                  <a:prstClr val="black">
                    <a:tint val="75000"/>
                  </a:prstClr>
                </a:solidFill>
              </a:rPr>
              <a:pPr/>
              <a:t>24/09/2019</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solidFill>
                  <a:prstClr val="black">
                    <a:tint val="75000"/>
                  </a:prstClr>
                </a:solidFill>
              </a:rPr>
              <a:t>DRAFT</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8B5472-4FEF-43C3-BEC4-2CBD1F2BF3E0}" type="slidenum">
              <a:rPr lang="en-GB" smtClean="0">
                <a:solidFill>
                  <a:prstClr val="black">
                    <a:tint val="75000"/>
                  </a:prstClr>
                </a:solidFill>
              </a:rPr>
              <a:pPr/>
              <a:t>‹#›</a:t>
            </a:fld>
            <a:endParaRPr lang="en-GB">
              <a:solidFill>
                <a:prstClr val="black">
                  <a:tint val="75000"/>
                </a:prstClr>
              </a:solidFill>
            </a:endParaRPr>
          </a:p>
        </p:txBody>
      </p:sp>
      <p:pic>
        <p:nvPicPr>
          <p:cNvPr id="7" name="Picture 14" descr="PowerPoint Banner Small"/>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905500"/>
            <a:ext cx="91440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46429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propnomicon.blogspot.com/2010/04/arkham-historical-society-postcard.html" TargetMode="External"/><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propnomicon.blogspot.com/2010/04/arkham-historical-society-postcard.html"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B3D06-A5F8-45BC-BDB0-6A0E9A6F3941}"/>
              </a:ext>
            </a:extLst>
          </p:cNvPr>
          <p:cNvSpPr>
            <a:spLocks noGrp="1"/>
          </p:cNvSpPr>
          <p:nvPr>
            <p:ph type="title"/>
          </p:nvPr>
        </p:nvSpPr>
        <p:spPr>
          <a:xfrm>
            <a:off x="607895" y="1283415"/>
            <a:ext cx="7886700" cy="720000"/>
          </a:xfrm>
        </p:spPr>
        <p:txBody>
          <a:bodyPr>
            <a:normAutofit fontScale="90000"/>
          </a:bodyPr>
          <a:lstStyle/>
          <a:p>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sz="4000" b="1" dirty="0"/>
              <a:t>Getting started with Collaboration</a:t>
            </a:r>
            <a:br>
              <a:rPr lang="en-GB" sz="4000" b="1" dirty="0"/>
            </a:br>
            <a:r>
              <a:rPr lang="en-GB" sz="2700" dirty="0"/>
              <a:t>Where to start, when you don’t know what’s out there</a:t>
            </a:r>
            <a:r>
              <a:rPr lang="en-GB" sz="4000" b="1" dirty="0"/>
              <a:t/>
            </a:r>
            <a:br>
              <a:rPr lang="en-GB" sz="4000" b="1" dirty="0"/>
            </a:br>
            <a:r>
              <a:rPr lang="en-GB" sz="4000" b="1" dirty="0"/>
              <a:t> </a:t>
            </a:r>
            <a:r>
              <a:rPr lang="en-GB" sz="4000" dirty="0"/>
              <a:t/>
            </a:r>
            <a:br>
              <a:rPr lang="en-GB" sz="4000" dirty="0"/>
            </a:br>
            <a:r>
              <a:rPr lang="en-GB" sz="4000" dirty="0"/>
              <a:t> </a:t>
            </a:r>
            <a:br>
              <a:rPr lang="en-GB" sz="4000" dirty="0"/>
            </a:br>
            <a:r>
              <a:rPr lang="en-GB" sz="4000" dirty="0"/>
              <a:t/>
            </a:r>
            <a:br>
              <a:rPr lang="en-GB" sz="4000" dirty="0"/>
            </a:br>
            <a:endParaRPr lang="en-GB" sz="4000" dirty="0"/>
          </a:p>
        </p:txBody>
      </p:sp>
      <p:sp>
        <p:nvSpPr>
          <p:cNvPr id="3" name="Content Placeholder 2">
            <a:extLst>
              <a:ext uri="{FF2B5EF4-FFF2-40B4-BE49-F238E27FC236}">
                <a16:creationId xmlns:a16="http://schemas.microsoft.com/office/drawing/2014/main" id="{FE69C5B4-6AE4-4FD5-8A36-419ECE09048A}"/>
              </a:ext>
            </a:extLst>
          </p:cNvPr>
          <p:cNvSpPr>
            <a:spLocks noGrp="1"/>
          </p:cNvSpPr>
          <p:nvPr>
            <p:ph idx="1"/>
          </p:nvPr>
        </p:nvSpPr>
        <p:spPr>
          <a:xfrm>
            <a:off x="607895" y="2195851"/>
            <a:ext cx="7886700" cy="3537000"/>
          </a:xfrm>
        </p:spPr>
        <p:txBody>
          <a:bodyPr>
            <a:normAutofit fontScale="92500" lnSpcReduction="10000"/>
          </a:bodyPr>
          <a:lstStyle/>
          <a:p>
            <a:pPr marL="0" indent="0">
              <a:buNone/>
            </a:pPr>
            <a:endParaRPr lang="en-GB" sz="2400" b="1" dirty="0"/>
          </a:p>
          <a:p>
            <a:pPr marL="0" indent="0">
              <a:buNone/>
            </a:pPr>
            <a:r>
              <a:rPr lang="en-GB" sz="2400" b="1" dirty="0"/>
              <a:t>West Yorkshire and Harrogate (WYH) accelerator site – investment in the VCSE sector:</a:t>
            </a:r>
          </a:p>
          <a:p>
            <a:endParaRPr lang="en-GB" dirty="0"/>
          </a:p>
          <a:p>
            <a:r>
              <a:rPr lang="en-US" sz="1800" dirty="0"/>
              <a:t>The learning from the accelerator </a:t>
            </a:r>
            <a:r>
              <a:rPr lang="en-US" sz="1800" dirty="0" err="1"/>
              <a:t>programme</a:t>
            </a:r>
            <a:r>
              <a:rPr lang="en-US" sz="1800" dirty="0"/>
              <a:t> in WYH around investing in and collaborating with VCSE organisations</a:t>
            </a:r>
            <a:endParaRPr lang="en-GB" sz="1800" dirty="0"/>
          </a:p>
          <a:p>
            <a:pPr lvl="0"/>
            <a:r>
              <a:rPr lang="en-US" sz="1800" dirty="0"/>
              <a:t>What we set out to do – and why, what difference or change we were hoping to make to local collaboration</a:t>
            </a:r>
            <a:endParaRPr lang="en-GB" sz="1800" dirty="0"/>
          </a:p>
          <a:p>
            <a:pPr lvl="0"/>
            <a:r>
              <a:rPr lang="en-US" sz="1800" dirty="0"/>
              <a:t>What we did, and what we learnt (what to do/what not to do!) and some top tips/ideas to share for going about similar exercises</a:t>
            </a:r>
            <a:endParaRPr lang="en-GB" sz="1800" dirty="0"/>
          </a:p>
          <a:p>
            <a:pPr lvl="0"/>
            <a:r>
              <a:rPr lang="en-US" sz="1800" dirty="0"/>
              <a:t>How we are embedding the outputs/outcomes</a:t>
            </a:r>
            <a:r>
              <a:rPr lang="en-US" dirty="0"/>
              <a:t/>
            </a:r>
            <a:br>
              <a:rPr lang="en-US" dirty="0"/>
            </a:br>
            <a:endParaRPr lang="en-GB" dirty="0"/>
          </a:p>
          <a:p>
            <a:endParaRPr lang="en-GB" dirty="0"/>
          </a:p>
        </p:txBody>
      </p:sp>
    </p:spTree>
    <p:extLst>
      <p:ext uri="{BB962C8B-B14F-4D97-AF65-F5344CB8AC3E}">
        <p14:creationId xmlns:p14="http://schemas.microsoft.com/office/powerpoint/2010/main" val="1725995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53230BC-DCD5-C945-AB17-39A5165D6D0D}"/>
              </a:ext>
            </a:extLst>
          </p:cNvPr>
          <p:cNvSpPr/>
          <p:nvPr/>
        </p:nvSpPr>
        <p:spPr>
          <a:xfrm>
            <a:off x="582313" y="317482"/>
            <a:ext cx="8167240" cy="1889918"/>
          </a:xfrm>
          <a:prstGeom prst="rect">
            <a:avLst/>
          </a:prstGeom>
        </p:spPr>
        <p:txBody>
          <a:bodyPr wrap="square" lIns="0" tIns="180000" rIns="0">
            <a:spAutoFit/>
          </a:bodyPr>
          <a:lstStyle/>
          <a:p>
            <a:pPr>
              <a:spcAft>
                <a:spcPts val="0"/>
              </a:spcAft>
            </a:pPr>
            <a:r>
              <a:rPr lang="en-GB" sz="4000" b="1" dirty="0">
                <a:latin typeface="DIN-Regular" pitchFamily="2" charset="0"/>
                <a:ea typeface="Calibri" panose="020F0502020204030204" pitchFamily="34" charset="0"/>
              </a:rPr>
              <a:t>Tackling Delayed Transfers of Care Nottingham &amp; Nottinghamshire</a:t>
            </a:r>
            <a:endParaRPr lang="en-GB" sz="4000" b="1" dirty="0">
              <a:latin typeface="DIN-Light" pitchFamily="2" charset="0"/>
              <a:ea typeface="Calibri" panose="020F0502020204030204" pitchFamily="34" charset="0"/>
            </a:endParaRPr>
          </a:p>
          <a:p>
            <a:pPr>
              <a:spcAft>
                <a:spcPts val="0"/>
              </a:spcAft>
            </a:pPr>
            <a:endParaRPr lang="en-GB" sz="2800" dirty="0">
              <a:latin typeface="DIN-Light" pitchFamily="2" charset="0"/>
              <a:ea typeface="Calibri" panose="020F0502020204030204" pitchFamily="34" charset="0"/>
            </a:endParaRPr>
          </a:p>
        </p:txBody>
      </p:sp>
      <p:pic>
        <p:nvPicPr>
          <p:cNvPr id="21" name="Picture 20">
            <a:extLst>
              <a:ext uri="{FF2B5EF4-FFF2-40B4-BE49-F238E27FC236}">
                <a16:creationId xmlns:a16="http://schemas.microsoft.com/office/drawing/2014/main" id="{19A5FC08-53ED-124D-AA85-720960A6084A}"/>
              </a:ext>
            </a:extLst>
          </p:cNvPr>
          <p:cNvPicPr>
            <a:picLocks noChangeAspect="1"/>
          </p:cNvPicPr>
          <p:nvPr/>
        </p:nvPicPr>
        <p:blipFill>
          <a:blip r:embed="rId3"/>
          <a:stretch>
            <a:fillRect/>
          </a:stretch>
        </p:blipFill>
        <p:spPr>
          <a:xfrm>
            <a:off x="7766181" y="2972041"/>
            <a:ext cx="766632" cy="614132"/>
          </a:xfrm>
          <a:prstGeom prst="rect">
            <a:avLst/>
          </a:prstGeom>
        </p:spPr>
      </p:pic>
      <p:sp>
        <p:nvSpPr>
          <p:cNvPr id="22" name="Rectangle 21">
            <a:extLst>
              <a:ext uri="{FF2B5EF4-FFF2-40B4-BE49-F238E27FC236}">
                <a16:creationId xmlns:a16="http://schemas.microsoft.com/office/drawing/2014/main" id="{5725325D-586A-4D41-9043-039E8D65164D}"/>
              </a:ext>
            </a:extLst>
          </p:cNvPr>
          <p:cNvSpPr/>
          <p:nvPr/>
        </p:nvSpPr>
        <p:spPr>
          <a:xfrm>
            <a:off x="6387217" y="3232259"/>
            <a:ext cx="992259" cy="436851"/>
          </a:xfrm>
          <a:prstGeom prst="rect">
            <a:avLst/>
          </a:prstGeom>
        </p:spPr>
        <p:txBody>
          <a:bodyPr wrap="none" lIns="0" rIns="0">
            <a:spAutoFit/>
          </a:bodyPr>
          <a:lstStyle/>
          <a:p>
            <a:pPr>
              <a:lnSpc>
                <a:spcPct val="115000"/>
              </a:lnSpc>
              <a:spcAft>
                <a:spcPts val="0"/>
              </a:spcAft>
            </a:pPr>
            <a:r>
              <a:rPr lang="en-GB" sz="1000" dirty="0">
                <a:latin typeface="DIN-Regular" pitchFamily="2" charset="0"/>
                <a:ea typeface="Calibri" panose="020F0502020204030204" pitchFamily="34" charset="0"/>
              </a:rPr>
              <a:t>Jointly funded by </a:t>
            </a:r>
            <a:br>
              <a:rPr lang="en-GB" sz="1000" dirty="0">
                <a:latin typeface="DIN-Regular" pitchFamily="2" charset="0"/>
                <a:ea typeface="Calibri" panose="020F0502020204030204" pitchFamily="34" charset="0"/>
              </a:rPr>
            </a:br>
            <a:r>
              <a:rPr lang="en-GB" sz="1000" dirty="0">
                <a:latin typeface="DIN-Regular" pitchFamily="2" charset="0"/>
                <a:ea typeface="Calibri" panose="020F0502020204030204" pitchFamily="34" charset="0"/>
              </a:rPr>
              <a:t>NHS England</a:t>
            </a:r>
            <a:endParaRPr lang="en-GB" sz="1000" dirty="0">
              <a:effectLst/>
              <a:latin typeface="DIN-Regular" pitchFamily="2" charset="0"/>
              <a:ea typeface="Calibri" panose="020F0502020204030204" pitchFamily="34" charset="0"/>
            </a:endParaRPr>
          </a:p>
        </p:txBody>
      </p:sp>
      <p:sp>
        <p:nvSpPr>
          <p:cNvPr id="35" name="TextBox 34">
            <a:extLst>
              <a:ext uri="{FF2B5EF4-FFF2-40B4-BE49-F238E27FC236}">
                <a16:creationId xmlns:a16="http://schemas.microsoft.com/office/drawing/2014/main" id="{6C089177-628F-F44C-8035-97C020496EEB}"/>
              </a:ext>
            </a:extLst>
          </p:cNvPr>
          <p:cNvSpPr txBox="1"/>
          <p:nvPr/>
        </p:nvSpPr>
        <p:spPr>
          <a:xfrm>
            <a:off x="11317045" y="1818042"/>
            <a:ext cx="184731" cy="300082"/>
          </a:xfrm>
          <a:prstGeom prst="rect">
            <a:avLst/>
          </a:prstGeom>
          <a:noFill/>
        </p:spPr>
        <p:txBody>
          <a:bodyPr wrap="none" rtlCol="0">
            <a:spAutoFit/>
          </a:bodyPr>
          <a:lstStyle/>
          <a:p>
            <a:endParaRPr lang="en-US" dirty="0">
              <a:latin typeface="DIN Regular" pitchFamily="2" charset="0"/>
            </a:endParaRPr>
          </a:p>
        </p:txBody>
      </p:sp>
      <p:pic>
        <p:nvPicPr>
          <p:cNvPr id="16" name="Picture 15">
            <a:extLst>
              <a:ext uri="{FF2B5EF4-FFF2-40B4-BE49-F238E27FC236}">
                <a16:creationId xmlns:a16="http://schemas.microsoft.com/office/drawing/2014/main" id="{2EBDD6CC-9298-E240-870E-EFE617791D41}"/>
              </a:ext>
            </a:extLst>
          </p:cNvPr>
          <p:cNvPicPr>
            <a:picLocks noChangeAspect="1"/>
          </p:cNvPicPr>
          <p:nvPr/>
        </p:nvPicPr>
        <p:blipFill>
          <a:blip r:embed="rId4"/>
          <a:stretch>
            <a:fillRect/>
          </a:stretch>
        </p:blipFill>
        <p:spPr>
          <a:xfrm>
            <a:off x="625948" y="3090335"/>
            <a:ext cx="1371937" cy="672249"/>
          </a:xfrm>
          <a:prstGeom prst="rect">
            <a:avLst/>
          </a:prstGeom>
        </p:spPr>
      </p:pic>
      <p:pic>
        <p:nvPicPr>
          <p:cNvPr id="17" name="Picture 16">
            <a:extLst>
              <a:ext uri="{FF2B5EF4-FFF2-40B4-BE49-F238E27FC236}">
                <a16:creationId xmlns:a16="http://schemas.microsoft.com/office/drawing/2014/main" id="{0C69AAAC-D89B-D249-818E-BA2AE500BFBF}"/>
              </a:ext>
            </a:extLst>
          </p:cNvPr>
          <p:cNvPicPr>
            <a:picLocks noChangeAspect="1"/>
          </p:cNvPicPr>
          <p:nvPr/>
        </p:nvPicPr>
        <p:blipFill>
          <a:blip r:embed="rId5"/>
          <a:stretch>
            <a:fillRect/>
          </a:stretch>
        </p:blipFill>
        <p:spPr>
          <a:xfrm>
            <a:off x="2526587" y="3224745"/>
            <a:ext cx="1732869" cy="403431"/>
          </a:xfrm>
          <a:prstGeom prst="rect">
            <a:avLst/>
          </a:prstGeom>
        </p:spPr>
      </p:pic>
    </p:spTree>
    <p:extLst>
      <p:ext uri="{BB962C8B-B14F-4D97-AF65-F5344CB8AC3E}">
        <p14:creationId xmlns:p14="http://schemas.microsoft.com/office/powerpoint/2010/main" val="2561390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B3D06-A5F8-45BC-BDB0-6A0E9A6F3941}"/>
              </a:ext>
            </a:extLst>
          </p:cNvPr>
          <p:cNvSpPr>
            <a:spLocks noGrp="1"/>
          </p:cNvSpPr>
          <p:nvPr>
            <p:ph type="title"/>
          </p:nvPr>
        </p:nvSpPr>
        <p:spPr>
          <a:xfrm>
            <a:off x="607895" y="1283415"/>
            <a:ext cx="7886700" cy="720000"/>
          </a:xfrm>
        </p:spPr>
        <p:txBody>
          <a:bodyPr>
            <a:normAutofit fontScale="90000"/>
          </a:bodyPr>
          <a:lstStyle/>
          <a:p>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sz="4000" b="1" dirty="0"/>
              <a:t>Getting started with Collaboration</a:t>
            </a:r>
            <a:br>
              <a:rPr lang="en-GB" sz="4000" b="1" dirty="0"/>
            </a:br>
            <a:r>
              <a:rPr lang="en-GB" sz="2700" dirty="0"/>
              <a:t>Where to start, when you don’t know what’s out there</a:t>
            </a:r>
            <a:r>
              <a:rPr lang="en-GB" sz="4000" b="1" dirty="0"/>
              <a:t/>
            </a:r>
            <a:br>
              <a:rPr lang="en-GB" sz="4000" b="1" dirty="0"/>
            </a:br>
            <a:r>
              <a:rPr lang="en-GB" sz="4000" b="1" dirty="0"/>
              <a:t> </a:t>
            </a:r>
            <a:r>
              <a:rPr lang="en-GB" sz="4000" dirty="0"/>
              <a:t/>
            </a:r>
            <a:br>
              <a:rPr lang="en-GB" sz="4000" dirty="0"/>
            </a:br>
            <a:r>
              <a:rPr lang="en-GB" sz="4000" dirty="0"/>
              <a:t> </a:t>
            </a:r>
            <a:br>
              <a:rPr lang="en-GB" sz="4000" dirty="0"/>
            </a:br>
            <a:r>
              <a:rPr lang="en-GB" sz="4000" dirty="0"/>
              <a:t/>
            </a:r>
            <a:br>
              <a:rPr lang="en-GB" sz="4000" dirty="0"/>
            </a:br>
            <a:endParaRPr lang="en-GB" sz="4000" dirty="0"/>
          </a:p>
        </p:txBody>
      </p:sp>
      <p:sp>
        <p:nvSpPr>
          <p:cNvPr id="3" name="Content Placeholder 2">
            <a:extLst>
              <a:ext uri="{FF2B5EF4-FFF2-40B4-BE49-F238E27FC236}">
                <a16:creationId xmlns:a16="http://schemas.microsoft.com/office/drawing/2014/main" id="{FE69C5B4-6AE4-4FD5-8A36-419ECE09048A}"/>
              </a:ext>
            </a:extLst>
          </p:cNvPr>
          <p:cNvSpPr>
            <a:spLocks noGrp="1"/>
          </p:cNvSpPr>
          <p:nvPr>
            <p:ph idx="1"/>
          </p:nvPr>
        </p:nvSpPr>
        <p:spPr>
          <a:xfrm>
            <a:off x="628650" y="2195851"/>
            <a:ext cx="7886700" cy="3537000"/>
          </a:xfrm>
        </p:spPr>
        <p:txBody>
          <a:bodyPr>
            <a:normAutofit/>
          </a:bodyPr>
          <a:lstStyle/>
          <a:p>
            <a:pPr marL="0" indent="0">
              <a:buNone/>
            </a:pPr>
            <a:endParaRPr lang="en-GB" sz="2400" b="1" dirty="0"/>
          </a:p>
          <a:p>
            <a:r>
              <a:rPr lang="en-US" sz="1800" dirty="0"/>
              <a:t>The learning from the accelerator </a:t>
            </a:r>
            <a:r>
              <a:rPr lang="en-US" sz="1800" dirty="0" err="1"/>
              <a:t>programme</a:t>
            </a:r>
            <a:r>
              <a:rPr lang="en-US" sz="1800" dirty="0"/>
              <a:t> in WYH around investing in and collaborating with VCSE organisations</a:t>
            </a:r>
            <a:endParaRPr lang="en-GB" sz="1800" dirty="0"/>
          </a:p>
          <a:p>
            <a:pPr lvl="0"/>
            <a:r>
              <a:rPr lang="en-US" sz="1800" dirty="0"/>
              <a:t>What we set out to do – and why, what difference or change we were hoping to make to local collaboration</a:t>
            </a:r>
            <a:endParaRPr lang="en-GB" sz="1800" dirty="0"/>
          </a:p>
          <a:p>
            <a:pPr lvl="0"/>
            <a:r>
              <a:rPr lang="en-US" sz="1800" dirty="0"/>
              <a:t>What we did, and what we learnt (what to do/what not to do!) and some top tips/ideas to share for going about similar exercises</a:t>
            </a:r>
            <a:endParaRPr lang="en-GB" sz="1800" dirty="0"/>
          </a:p>
          <a:p>
            <a:pPr lvl="0"/>
            <a:r>
              <a:rPr lang="en-US" sz="1800" dirty="0"/>
              <a:t>How we are embedding the outputs/outcomes</a:t>
            </a:r>
            <a:r>
              <a:rPr lang="en-US" dirty="0"/>
              <a:t/>
            </a:r>
            <a:br>
              <a:rPr lang="en-US" dirty="0"/>
            </a:br>
            <a:endParaRPr lang="en-GB" dirty="0"/>
          </a:p>
          <a:p>
            <a:endParaRPr lang="en-GB" dirty="0"/>
          </a:p>
        </p:txBody>
      </p:sp>
    </p:spTree>
    <p:extLst>
      <p:ext uri="{BB962C8B-B14F-4D97-AF65-F5344CB8AC3E}">
        <p14:creationId xmlns:p14="http://schemas.microsoft.com/office/powerpoint/2010/main" val="604346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352A5-FBE8-48A9-92FD-5E11E62B2EDF}"/>
              </a:ext>
            </a:extLst>
          </p:cNvPr>
          <p:cNvSpPr>
            <a:spLocks noGrp="1"/>
          </p:cNvSpPr>
          <p:nvPr>
            <p:ph type="title"/>
          </p:nvPr>
        </p:nvSpPr>
        <p:spPr/>
        <p:txBody>
          <a:bodyPr>
            <a:normAutofit fontScale="90000"/>
          </a:bodyPr>
          <a:lstStyle/>
          <a:p>
            <a:r>
              <a:rPr lang="en-GB" sz="3600" dirty="0"/>
              <a:t/>
            </a:r>
            <a:br>
              <a:rPr lang="en-GB" sz="3600" dirty="0"/>
            </a:br>
            <a:r>
              <a:rPr lang="en-GB" sz="3600" dirty="0"/>
              <a:t>The challenge….</a:t>
            </a:r>
          </a:p>
        </p:txBody>
      </p:sp>
      <p:sp>
        <p:nvSpPr>
          <p:cNvPr id="3" name="Content Placeholder 2">
            <a:extLst>
              <a:ext uri="{FF2B5EF4-FFF2-40B4-BE49-F238E27FC236}">
                <a16:creationId xmlns:a16="http://schemas.microsoft.com/office/drawing/2014/main" id="{E43571F9-8AFA-433D-A898-1F463472F59A}"/>
              </a:ext>
            </a:extLst>
          </p:cNvPr>
          <p:cNvSpPr>
            <a:spLocks noGrp="1"/>
          </p:cNvSpPr>
          <p:nvPr>
            <p:ph idx="1"/>
          </p:nvPr>
        </p:nvSpPr>
        <p:spPr/>
        <p:txBody>
          <a:bodyPr/>
          <a:lstStyle/>
          <a:p>
            <a:r>
              <a:rPr lang="en-GB" sz="2400" b="1" dirty="0"/>
              <a:t>What it will take to reduce the number of patients who end up staying in hospital when other options (in particular going home) would be far better for their health and well-being</a:t>
            </a:r>
            <a:r>
              <a:rPr lang="en-GB" sz="2400" dirty="0"/>
              <a:t>. </a:t>
            </a:r>
          </a:p>
          <a:p>
            <a:pPr marL="0" indent="0">
              <a:buNone/>
            </a:pPr>
            <a:r>
              <a:rPr lang="en-GB" sz="2400" dirty="0"/>
              <a:t> </a:t>
            </a:r>
          </a:p>
          <a:p>
            <a:r>
              <a:rPr lang="en-GB" sz="2400" dirty="0"/>
              <a:t>The focus of this action research project is the Greater Nottingham area, with a specific focus on Nottingham University Hospitals (NUH).  </a:t>
            </a:r>
          </a:p>
          <a:p>
            <a:endParaRPr lang="en-GB" dirty="0"/>
          </a:p>
        </p:txBody>
      </p:sp>
    </p:spTree>
    <p:extLst>
      <p:ext uri="{BB962C8B-B14F-4D97-AF65-F5344CB8AC3E}">
        <p14:creationId xmlns:p14="http://schemas.microsoft.com/office/powerpoint/2010/main" val="562129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839"/>
            <a:ext cx="9144000" cy="396000"/>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Light" panose="020F0302020204030204"/>
                <a:ea typeface="+mn-ea"/>
                <a:cs typeface="+mn-cs"/>
              </a:rPr>
              <a:t>LOCAL STUDY</a:t>
            </a:r>
          </a:p>
        </p:txBody>
      </p:sp>
      <p:sp>
        <p:nvSpPr>
          <p:cNvPr id="15" name="Rectangle 14"/>
          <p:cNvSpPr/>
          <p:nvPr/>
        </p:nvSpPr>
        <p:spPr>
          <a:xfrm>
            <a:off x="0" y="655679"/>
            <a:ext cx="9144000" cy="2228302"/>
          </a:xfrm>
          <a:prstGeom prst="rect">
            <a:avLst/>
          </a:prstGeom>
        </p:spPr>
        <p:txBody>
          <a:bodyPr wrap="square">
            <a:spAutoFit/>
          </a:bodyPr>
          <a:lstStyle/>
          <a:p>
            <a:pPr marL="342900" marR="0" lvl="0" indent="-342900" algn="l" defTabSz="914400" rtl="0" eaLnBrk="1" fontAlgn="base" latinLnBrk="0" hangingPunct="1">
              <a:lnSpc>
                <a:spcPct val="110000"/>
              </a:lnSpc>
              <a:spcBef>
                <a:spcPts val="120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Light" panose="020F0302020204030204"/>
                <a:ea typeface="+mn-ea"/>
                <a:cs typeface="+mn-cs"/>
              </a:rPr>
              <a:t>A </a:t>
            </a:r>
            <a:r>
              <a:rPr kumimoji="0" lang="en-GB" sz="1800" b="1" i="0" u="none" strike="noStrike" kern="1200" cap="none" spc="0" normalizeH="0" baseline="0" noProof="0" dirty="0">
                <a:ln>
                  <a:noFill/>
                </a:ln>
                <a:solidFill>
                  <a:prstClr val="black"/>
                </a:solidFill>
                <a:effectLst/>
                <a:uLnTx/>
                <a:uFillTx/>
                <a:latin typeface="Calibri Light" panose="020F0302020204030204"/>
                <a:ea typeface="+mn-ea"/>
                <a:cs typeface="+mn-cs"/>
              </a:rPr>
              <a:t>local study</a:t>
            </a:r>
            <a:r>
              <a:rPr kumimoji="0" lang="en-GB" sz="1800" b="0" i="0" u="none" strike="noStrike" kern="1200" cap="none" spc="0" normalizeH="0" baseline="0" noProof="0" dirty="0">
                <a:ln>
                  <a:noFill/>
                </a:ln>
                <a:solidFill>
                  <a:prstClr val="black"/>
                </a:solidFill>
                <a:effectLst/>
                <a:uLnTx/>
                <a:uFillTx/>
                <a:latin typeface="Calibri Light" panose="020F0302020204030204"/>
                <a:ea typeface="+mn-ea"/>
                <a:cs typeface="+mn-cs"/>
              </a:rPr>
              <a:t> reviewed 22 real cases from different hospitals in </a:t>
            </a:r>
            <a:r>
              <a:rPr kumimoji="0" lang="en-GB" sz="1800" b="0" i="0" u="none" strike="noStrike" kern="1200" cap="none" spc="0" normalizeH="0" baseline="0" noProof="0" dirty="0" err="1">
                <a:ln>
                  <a:noFill/>
                </a:ln>
                <a:solidFill>
                  <a:prstClr val="black"/>
                </a:solidFill>
                <a:effectLst/>
                <a:uLnTx/>
                <a:uFillTx/>
                <a:latin typeface="Calibri Light" panose="020F0302020204030204"/>
                <a:ea typeface="+mn-ea"/>
                <a:cs typeface="+mn-cs"/>
              </a:rPr>
              <a:t>Notts</a:t>
            </a:r>
            <a:endParaRPr kumimoji="0" lang="en-GB"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42900" marR="0" lvl="0" indent="-342900" algn="l" defTabSz="914400" rtl="0" eaLnBrk="1" fontAlgn="base" latinLnBrk="0" hangingPunct="1">
              <a:lnSpc>
                <a:spcPct val="110000"/>
              </a:lnSpc>
              <a:spcBef>
                <a:spcPts val="120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Light" panose="020F0302020204030204"/>
                <a:ea typeface="+mn-ea"/>
                <a:cs typeface="+mn-cs"/>
              </a:rPr>
              <a:t>Range of practitioners from health and social care looked at the cases and what had happened</a:t>
            </a:r>
          </a:p>
          <a:p>
            <a:pPr marL="342900" marR="0" lvl="0" indent="-342900" algn="l" defTabSz="914400" rtl="0" eaLnBrk="1" fontAlgn="base" latinLnBrk="0" hangingPunct="1">
              <a:lnSpc>
                <a:spcPct val="110000"/>
              </a:lnSpc>
              <a:spcBef>
                <a:spcPts val="120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Light" panose="020F0302020204030204"/>
                <a:ea typeface="+mn-ea"/>
                <a:cs typeface="+mn-cs"/>
              </a:rPr>
              <a:t>In 12 cases a the person had left hospital on the most suitable, independent pathway but for 10 of those cases - an alternative, more independent pathway was identified.  </a:t>
            </a:r>
            <a:r>
              <a:rPr kumimoji="0" lang="en-GB" sz="1800" b="0" i="0" u="sng" strike="noStrike" kern="1200" cap="none" spc="0" normalizeH="0" baseline="0" noProof="0" dirty="0">
                <a:ln>
                  <a:noFill/>
                </a:ln>
                <a:solidFill>
                  <a:prstClr val="black"/>
                </a:solidFill>
                <a:effectLst/>
                <a:uLnTx/>
                <a:uFillTx/>
                <a:latin typeface="Calibri Light" panose="020F0302020204030204"/>
                <a:ea typeface="+mn-ea"/>
                <a:cs typeface="+mn-cs"/>
              </a:rPr>
              <a:t>Issues arising from the study:</a:t>
            </a:r>
          </a:p>
        </p:txBody>
      </p:sp>
      <p:sp>
        <p:nvSpPr>
          <p:cNvPr id="2" name="Rectangle 1"/>
          <p:cNvSpPr/>
          <p:nvPr/>
        </p:nvSpPr>
        <p:spPr>
          <a:xfrm>
            <a:off x="406400" y="2883981"/>
            <a:ext cx="8331200" cy="297455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marR="0" lvl="1" indent="-342900" algn="l" defTabSz="914400" rtl="0" eaLnBrk="1" fontAlgn="base" latinLnBrk="0" hangingPunct="1">
              <a:lnSpc>
                <a:spcPct val="110000"/>
              </a:lnSpc>
              <a:spcBef>
                <a:spcPts val="1200"/>
              </a:spcBef>
              <a:spcAft>
                <a:spcPct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Light" panose="020F0302020204030204"/>
                <a:ea typeface="+mn-ea"/>
                <a:cs typeface="+mn-cs"/>
              </a:rPr>
              <a:t>In 41% of the 10 cases a person who had to go into residential care could have stayed at home with the right support</a:t>
            </a:r>
          </a:p>
          <a:p>
            <a:pPr marL="800100" marR="0" lvl="1" indent="-342900" algn="l" defTabSz="914400" rtl="0" eaLnBrk="1" fontAlgn="base" latinLnBrk="0" hangingPunct="1">
              <a:lnSpc>
                <a:spcPct val="110000"/>
              </a:lnSpc>
              <a:spcBef>
                <a:spcPts val="1200"/>
              </a:spcBef>
              <a:spcAft>
                <a:spcPct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Light" panose="020F0302020204030204"/>
                <a:ea typeface="+mn-ea"/>
                <a:cs typeface="+mn-cs"/>
              </a:rPr>
              <a:t>Social care staff in hospitals very busy and are under pressure to discharge as quickly as possible</a:t>
            </a:r>
          </a:p>
          <a:p>
            <a:pPr marL="800100" marR="0" lvl="1" indent="-342900" algn="l" defTabSz="914400" rtl="0" eaLnBrk="1" fontAlgn="base" latinLnBrk="0" hangingPunct="1">
              <a:lnSpc>
                <a:spcPct val="110000"/>
              </a:lnSpc>
              <a:spcBef>
                <a:spcPts val="1200"/>
              </a:spcBef>
              <a:spcAft>
                <a:spcPct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Light" panose="020F0302020204030204"/>
                <a:ea typeface="+mn-ea"/>
                <a:cs typeface="+mn-cs"/>
              </a:rPr>
              <a:t>Not all staff in hospitals always aware of what was available in the community and voluntary sector </a:t>
            </a:r>
          </a:p>
          <a:p>
            <a:pPr marL="800100" marR="0" lvl="1" indent="-342900" algn="l" defTabSz="914400" rtl="0" eaLnBrk="1" fontAlgn="base" latinLnBrk="0" hangingPunct="1">
              <a:lnSpc>
                <a:spcPct val="110000"/>
              </a:lnSpc>
              <a:spcBef>
                <a:spcPts val="1200"/>
              </a:spcBef>
              <a:spcAft>
                <a:spcPct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Light" panose="020F0302020204030204"/>
                <a:ea typeface="+mn-ea"/>
                <a:cs typeface="+mn-cs"/>
              </a:rPr>
              <a:t>More work needed to be undertaken with health colleagues to ensure positive risk taking and ensure a range of range of options are considered on discharge</a:t>
            </a:r>
            <a:br>
              <a:rPr kumimoji="0" lang="en-GB" sz="1800" b="0" i="0" u="none" strike="noStrike" kern="1200" cap="none" spc="0" normalizeH="0" baseline="0" noProof="0" dirty="0">
                <a:ln>
                  <a:noFill/>
                </a:ln>
                <a:solidFill>
                  <a:prstClr val="black"/>
                </a:solidFill>
                <a:effectLst/>
                <a:uLnTx/>
                <a:uFillTx/>
                <a:latin typeface="Calibri Light" panose="020F0302020204030204"/>
                <a:ea typeface="+mn-ea"/>
                <a:cs typeface="+mn-cs"/>
              </a:rPr>
            </a:br>
            <a:endParaRPr kumimoji="0" lang="en-GB" sz="1800" b="0" i="0" u="none" strike="noStrike" kern="1200" cap="none" spc="0" normalizeH="0" baseline="0" noProof="0" dirty="0">
              <a:ln>
                <a:noFill/>
              </a:ln>
              <a:solidFill>
                <a:srgbClr val="ED7D31">
                  <a:lumMod val="75000"/>
                </a:srgbClr>
              </a:solidFill>
              <a:effectLst/>
              <a:uLnTx/>
              <a:uFillTx/>
              <a:latin typeface="Calibri Light" panose="020F03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DRAFT</a:t>
            </a:r>
          </a:p>
        </p:txBody>
      </p:sp>
    </p:spTree>
    <p:extLst>
      <p:ext uri="{BB962C8B-B14F-4D97-AF65-F5344CB8AC3E}">
        <p14:creationId xmlns:p14="http://schemas.microsoft.com/office/powerpoint/2010/main" val="3793173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895" y="563415"/>
            <a:ext cx="7886700" cy="720000"/>
          </a:xfrm>
        </p:spPr>
        <p:txBody>
          <a:bodyPr>
            <a:normAutofit/>
          </a:bodyPr>
          <a:lstStyle/>
          <a:p>
            <a:r>
              <a:rPr lang="en-GB" sz="4400"/>
              <a:t>Prioritising the focus</a:t>
            </a:r>
            <a:endParaRPr lang="en-GB" sz="4400" dirty="0"/>
          </a:p>
        </p:txBody>
      </p:sp>
      <p:sp>
        <p:nvSpPr>
          <p:cNvPr id="3" name="Content Placeholder 2"/>
          <p:cNvSpPr>
            <a:spLocks noGrp="1"/>
          </p:cNvSpPr>
          <p:nvPr>
            <p:ph idx="1"/>
          </p:nvPr>
        </p:nvSpPr>
        <p:spPr>
          <a:xfrm>
            <a:off x="607895" y="1572767"/>
            <a:ext cx="7886700" cy="4716000"/>
          </a:xfrm>
        </p:spPr>
        <p:txBody>
          <a:bodyPr>
            <a:normAutofit/>
          </a:bodyPr>
          <a:lstStyle/>
          <a:p>
            <a:pPr marL="0" lvl="0" indent="0">
              <a:buNone/>
            </a:pPr>
            <a:r>
              <a:rPr lang="en-GB" sz="2800"/>
              <a:t>.</a:t>
            </a:r>
            <a:endParaRPr lang="en-GB" sz="2800" dirty="0"/>
          </a:p>
        </p:txBody>
      </p:sp>
      <p:pic>
        <p:nvPicPr>
          <p:cNvPr id="4" name="Content Placeholder 4" descr="A close up of text on a white background&#10;&#10;Description automatically generated">
            <a:extLst>
              <a:ext uri="{FF2B5EF4-FFF2-40B4-BE49-F238E27FC236}">
                <a16:creationId xmlns:a16="http://schemas.microsoft.com/office/drawing/2014/main" id="{BE68BC89-610F-4541-8484-96366678DED8}"/>
              </a:ext>
            </a:extLst>
          </p:cNvPr>
          <p:cNvPicPr>
            <a:picLocks noChangeAspect="1"/>
          </p:cNvPicPr>
          <p:nvPr/>
        </p:nvPicPr>
        <p:blipFill>
          <a:blip r:embed="rId3"/>
          <a:stretch>
            <a:fillRect/>
          </a:stretch>
        </p:blipFill>
        <p:spPr>
          <a:xfrm>
            <a:off x="1408113" y="1573213"/>
            <a:ext cx="6286500" cy="4714875"/>
          </a:xfrm>
          <a:prstGeom prst="rect">
            <a:avLst/>
          </a:prstGeom>
        </p:spPr>
      </p:pic>
    </p:spTree>
    <p:extLst>
      <p:ext uri="{BB962C8B-B14F-4D97-AF65-F5344CB8AC3E}">
        <p14:creationId xmlns:p14="http://schemas.microsoft.com/office/powerpoint/2010/main" val="4214626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404665"/>
            <a:ext cx="8496944" cy="6192688"/>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1"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1"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1"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1"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1"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srgbClr val="1F497D"/>
                </a:solidFill>
                <a:effectLst/>
                <a:uLnTx/>
                <a:uFillTx/>
                <a:latin typeface="Calibri"/>
                <a:ea typeface="+mn-ea"/>
                <a:cs typeface="+mn-cs"/>
              </a:rPr>
              <a:t>Referral to 1 single point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F497D"/>
                </a:solidFill>
                <a:effectLst/>
                <a:uLnTx/>
                <a:uFillTx/>
                <a:latin typeface="Calibri"/>
                <a:ea typeface="+mn-ea"/>
                <a:cs typeface="+mn-cs"/>
              </a:rPr>
              <a:t>An </a:t>
            </a:r>
            <a:r>
              <a:rPr kumimoji="0" lang="en-GB" sz="1200" b="1" i="1" u="none" strike="noStrike" kern="1200" cap="none" spc="0" normalizeH="0" baseline="0" noProof="0" dirty="0">
                <a:ln>
                  <a:noFill/>
                </a:ln>
                <a:solidFill>
                  <a:srgbClr val="1F497D"/>
                </a:solidFill>
                <a:effectLst/>
                <a:uLnTx/>
                <a:uFillTx/>
                <a:latin typeface="Calibri"/>
                <a:ea typeface="+mn-ea"/>
                <a:cs typeface="+mn-cs"/>
              </a:rPr>
              <a:t>agnostic team </a:t>
            </a:r>
            <a:r>
              <a:rPr kumimoji="0" lang="en-GB" sz="1200" b="0" i="0" u="none" strike="noStrike" kern="1200" cap="none" spc="0" normalizeH="0" baseline="0" noProof="0" dirty="0">
                <a:ln>
                  <a:noFill/>
                </a:ln>
                <a:solidFill>
                  <a:srgbClr val="1F497D"/>
                </a:solidFill>
                <a:effectLst/>
                <a:uLnTx/>
                <a:uFillTx/>
                <a:latin typeface="Calibri"/>
                <a:ea typeface="+mn-ea"/>
                <a:cs typeface="+mn-cs"/>
              </a:rPr>
              <a:t>accountable for the discharge of Greater Nottingham citizens at pace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1F497D"/>
              </a:solidFill>
              <a:effectLst/>
              <a:uLnTx/>
              <a:uFillTx/>
              <a:latin typeface="Calibri"/>
              <a:ea typeface="+mn-ea"/>
              <a:cs typeface="+mn-cs"/>
            </a:endParaRPr>
          </a:p>
        </p:txBody>
      </p:sp>
      <p:sp>
        <p:nvSpPr>
          <p:cNvPr id="7" name="Rectangle 6"/>
          <p:cNvSpPr/>
          <p:nvPr/>
        </p:nvSpPr>
        <p:spPr>
          <a:xfrm>
            <a:off x="565581" y="764704"/>
            <a:ext cx="7547160" cy="70788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F8F8F8"/>
                </a:solidFill>
                <a:effectLst>
                  <a:outerShdw blurRad="25400" algn="tl" rotWithShape="0">
                    <a:srgbClr val="000000">
                      <a:alpha val="43000"/>
                    </a:srgbClr>
                  </a:outerShdw>
                </a:effectLst>
                <a:uLnTx/>
                <a:uFillTx/>
                <a:latin typeface="Calibri"/>
                <a:ea typeface="+mn-ea"/>
                <a:cs typeface="+mn-cs"/>
              </a:rPr>
              <a:t>Integrated Discharge Function</a:t>
            </a:r>
          </a:p>
        </p:txBody>
      </p:sp>
      <p:sp>
        <p:nvSpPr>
          <p:cNvPr id="9" name="TextBox 8"/>
          <p:cNvSpPr txBox="1"/>
          <p:nvPr/>
        </p:nvSpPr>
        <p:spPr>
          <a:xfrm>
            <a:off x="2913605" y="44624"/>
            <a:ext cx="3086100" cy="795528"/>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gn="ctr">
              <a:defRPr sz="1600">
                <a:solidFill>
                  <a:schemeClr val="tx2"/>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F497D"/>
                </a:solidFill>
                <a:effectLst/>
                <a:uLnTx/>
                <a:uFillTx/>
                <a:latin typeface="Calibri"/>
                <a:ea typeface="+mn-ea"/>
                <a:cs typeface="+mn-cs"/>
              </a:rPr>
              <a:t>NUH, Social workers, ward staff, therapists, Age UK, Mental Health, Care workers, Nursing staff, STOC teams, DISCOs</a:t>
            </a:r>
          </a:p>
        </p:txBody>
      </p:sp>
      <p:sp>
        <p:nvSpPr>
          <p:cNvPr id="10" name="Oval 9"/>
          <p:cNvSpPr/>
          <p:nvPr/>
        </p:nvSpPr>
        <p:spPr>
          <a:xfrm>
            <a:off x="6474725" y="469728"/>
            <a:ext cx="1705474" cy="476071"/>
          </a:xfrm>
          <a:prstGeom prst="ellipse">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F497D"/>
                </a:solidFill>
                <a:effectLst/>
                <a:uLnTx/>
                <a:uFillTx/>
                <a:latin typeface="Calibri"/>
                <a:ea typeface="+mn-ea"/>
                <a:cs typeface="+mn-cs"/>
              </a:rPr>
              <a:t>City Hub</a:t>
            </a:r>
          </a:p>
        </p:txBody>
      </p:sp>
      <p:sp>
        <p:nvSpPr>
          <p:cNvPr id="11" name="Oval 10"/>
          <p:cNvSpPr/>
          <p:nvPr/>
        </p:nvSpPr>
        <p:spPr>
          <a:xfrm>
            <a:off x="811534" y="469728"/>
            <a:ext cx="1794181" cy="476071"/>
          </a:xfrm>
          <a:prstGeom prst="ellipse">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F497D"/>
                </a:solidFill>
                <a:effectLst/>
                <a:uLnTx/>
                <a:uFillTx/>
                <a:latin typeface="Calibri"/>
                <a:ea typeface="+mn-ea"/>
                <a:cs typeface="+mn-cs"/>
              </a:rPr>
              <a:t>County Hub</a:t>
            </a:r>
          </a:p>
        </p:txBody>
      </p:sp>
      <p:sp>
        <p:nvSpPr>
          <p:cNvPr id="2" name="Rectangle 1"/>
          <p:cNvSpPr/>
          <p:nvPr/>
        </p:nvSpPr>
        <p:spPr>
          <a:xfrm>
            <a:off x="565581" y="2147019"/>
            <a:ext cx="2450970" cy="3016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F497D"/>
                </a:solidFill>
                <a:effectLst/>
                <a:uLnTx/>
                <a:uFillTx/>
                <a:latin typeface="Calibri"/>
                <a:ea typeface="+mn-ea"/>
                <a:cs typeface="+mn-cs"/>
              </a:rPr>
              <a:t>Pathway 1</a:t>
            </a:r>
          </a:p>
        </p:txBody>
      </p:sp>
      <p:sp>
        <p:nvSpPr>
          <p:cNvPr id="3" name="Rectangle 2"/>
          <p:cNvSpPr/>
          <p:nvPr/>
        </p:nvSpPr>
        <p:spPr>
          <a:xfrm>
            <a:off x="5751894" y="2139163"/>
            <a:ext cx="2450970" cy="3016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F497D"/>
                </a:solidFill>
                <a:effectLst/>
                <a:uLnTx/>
                <a:uFillTx/>
                <a:latin typeface="Calibri"/>
                <a:ea typeface="+mn-ea"/>
                <a:cs typeface="+mn-cs"/>
              </a:rPr>
              <a:t>Pathway 3</a:t>
            </a:r>
          </a:p>
        </p:txBody>
      </p:sp>
      <p:sp>
        <p:nvSpPr>
          <p:cNvPr id="4" name="Rectangle 3"/>
          <p:cNvSpPr/>
          <p:nvPr/>
        </p:nvSpPr>
        <p:spPr>
          <a:xfrm>
            <a:off x="3168951" y="2147019"/>
            <a:ext cx="2450970" cy="3016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F497D"/>
                </a:solidFill>
                <a:effectLst/>
                <a:uLnTx/>
                <a:uFillTx/>
                <a:latin typeface="Calibri"/>
                <a:ea typeface="+mn-ea"/>
                <a:cs typeface="+mn-cs"/>
              </a:rPr>
              <a:t>Pathway 2</a:t>
            </a:r>
          </a:p>
        </p:txBody>
      </p:sp>
      <p:sp>
        <p:nvSpPr>
          <p:cNvPr id="5" name="Rectangle 4"/>
          <p:cNvSpPr/>
          <p:nvPr/>
        </p:nvSpPr>
        <p:spPr>
          <a:xfrm>
            <a:off x="633039" y="2435051"/>
            <a:ext cx="2282777"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F81BD"/>
                </a:solidFill>
                <a:effectLst/>
                <a:uLnTx/>
                <a:uFillTx/>
                <a:latin typeface="Calibri"/>
                <a:ea typeface="+mn-ea"/>
                <a:cs typeface="+mn-cs"/>
              </a:rPr>
              <a:t>Patient needs can be safely met at </a:t>
            </a:r>
            <a:r>
              <a:rPr kumimoji="0" lang="en-GB" sz="1200" b="1" i="1" u="none" strike="noStrike" kern="1200" cap="none" spc="0" normalizeH="0" baseline="0" noProof="0" dirty="0">
                <a:ln>
                  <a:noFill/>
                </a:ln>
                <a:solidFill>
                  <a:srgbClr val="4F81BD"/>
                </a:solidFill>
                <a:effectLst/>
                <a:uLnTx/>
                <a:uFillTx/>
                <a:latin typeface="Calibri"/>
                <a:ea typeface="+mn-ea"/>
                <a:cs typeface="+mn-cs"/>
              </a:rPr>
              <a:t>home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534" y="2836341"/>
            <a:ext cx="1922147" cy="130065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099299" y="2448677"/>
            <a:ext cx="255282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F81BD"/>
                </a:solidFill>
                <a:effectLst/>
                <a:uLnTx/>
                <a:uFillTx/>
                <a:latin typeface="Calibri"/>
                <a:ea typeface="+mn-ea"/>
                <a:cs typeface="+mn-cs"/>
              </a:rPr>
              <a:t>Patient requires further </a:t>
            </a:r>
            <a:r>
              <a:rPr kumimoji="0" lang="en-GB" sz="1200" b="1" i="1" u="none" strike="noStrike" kern="1200" cap="none" spc="0" normalizeH="0" baseline="0" noProof="0" dirty="0">
                <a:ln>
                  <a:noFill/>
                </a:ln>
                <a:solidFill>
                  <a:srgbClr val="4F81BD"/>
                </a:solidFill>
                <a:effectLst/>
                <a:uLnTx/>
                <a:uFillTx/>
                <a:latin typeface="Calibri"/>
                <a:ea typeface="+mn-ea"/>
                <a:cs typeface="+mn-cs"/>
              </a:rPr>
              <a:t>reablement and assessment in community facility</a:t>
            </a:r>
          </a:p>
        </p:txBody>
      </p:sp>
      <p:sp>
        <p:nvSpPr>
          <p:cNvPr id="15" name="Rectangle 14"/>
          <p:cNvSpPr/>
          <p:nvPr/>
        </p:nvSpPr>
        <p:spPr>
          <a:xfrm>
            <a:off x="5751894" y="2448677"/>
            <a:ext cx="245097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F81BD"/>
                </a:solidFill>
                <a:effectLst/>
                <a:uLnTx/>
                <a:uFillTx/>
                <a:latin typeface="Calibri"/>
                <a:ea typeface="+mn-ea"/>
                <a:cs typeface="+mn-cs"/>
              </a:rPr>
              <a:t>Patient has </a:t>
            </a:r>
            <a:r>
              <a:rPr kumimoji="0" lang="en-GB" sz="1200" b="1" i="1" u="none" strike="noStrike" kern="1200" cap="none" spc="0" normalizeH="0" baseline="0" noProof="0" dirty="0">
                <a:ln>
                  <a:noFill/>
                </a:ln>
                <a:solidFill>
                  <a:srgbClr val="4F81BD"/>
                </a:solidFill>
                <a:effectLst/>
                <a:uLnTx/>
                <a:uFillTx/>
                <a:latin typeface="Calibri"/>
                <a:ea typeface="+mn-ea"/>
                <a:cs typeface="+mn-cs"/>
              </a:rPr>
              <a:t>complex ongoing care needs</a:t>
            </a:r>
            <a:r>
              <a:rPr kumimoji="0" lang="en-GB" sz="1200" b="0" i="0" u="none" strike="noStrike" kern="1200" cap="none" spc="0" normalizeH="0" baseline="0" noProof="0" dirty="0">
                <a:ln>
                  <a:noFill/>
                </a:ln>
                <a:solidFill>
                  <a:srgbClr val="4F81BD"/>
                </a:solidFill>
                <a:effectLst/>
                <a:uLnTx/>
                <a:uFillTx/>
                <a:latin typeface="Calibri"/>
                <a:ea typeface="+mn-ea"/>
                <a:cs typeface="+mn-cs"/>
              </a:rPr>
              <a:t> requiring further assessment</a:t>
            </a:r>
            <a:endParaRPr kumimoji="0" lang="en-GB" sz="1200" b="1" i="1" u="none" strike="noStrike" kern="1200" cap="none" spc="0" normalizeH="0" baseline="0" noProof="0" dirty="0">
              <a:ln>
                <a:noFill/>
              </a:ln>
              <a:solidFill>
                <a:srgbClr val="4F81BD"/>
              </a:solidFill>
              <a:effectLst/>
              <a:uLnTx/>
              <a:uFillTx/>
              <a:latin typeface="Calibri"/>
              <a:ea typeface="+mn-ea"/>
              <a:cs typeface="+mn-cs"/>
            </a:endParaRP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3173" y="2836341"/>
            <a:ext cx="1942526" cy="13127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5065" y="2910342"/>
            <a:ext cx="1840610" cy="12387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565581" y="4149080"/>
            <a:ext cx="2450970" cy="2088232"/>
          </a:xfrm>
          <a:prstGeom prst="rect">
            <a:avLst/>
          </a:prstGeom>
          <a:noFill/>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4F81BD"/>
                </a:solidFill>
                <a:effectLst/>
                <a:uLnTx/>
                <a:uFillTx/>
                <a:latin typeface="Calibri"/>
                <a:ea typeface="+mn-ea"/>
                <a:cs typeface="+mn-cs"/>
              </a:rPr>
              <a:t>The individual’s needs can be safely met at home with further reablement to regain independence</a:t>
            </a:r>
          </a:p>
        </p:txBody>
      </p:sp>
      <p:sp>
        <p:nvSpPr>
          <p:cNvPr id="20" name="Rectangle 19"/>
          <p:cNvSpPr/>
          <p:nvPr/>
        </p:nvSpPr>
        <p:spPr>
          <a:xfrm>
            <a:off x="3173670" y="4149080"/>
            <a:ext cx="2446251" cy="2088232"/>
          </a:xfrm>
          <a:prstGeom prst="rect">
            <a:avLst/>
          </a:prstGeom>
          <a:noFill/>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4F81BD"/>
                </a:solidFill>
                <a:effectLst/>
                <a:uLnTx/>
                <a:uFillTx/>
                <a:latin typeface="Calibri"/>
                <a:ea typeface="+mn-ea"/>
                <a:cs typeface="+mn-cs"/>
              </a:rPr>
              <a:t>The individual is not yet able to return home and requires further reablement and assessment in a bed based community service before they return to their usual place of residence</a:t>
            </a:r>
          </a:p>
        </p:txBody>
      </p:sp>
      <p:sp>
        <p:nvSpPr>
          <p:cNvPr id="21" name="Rectangle 20"/>
          <p:cNvSpPr/>
          <p:nvPr/>
        </p:nvSpPr>
        <p:spPr>
          <a:xfrm>
            <a:off x="5751894" y="4149080"/>
            <a:ext cx="2450970" cy="2088232"/>
          </a:xfrm>
          <a:prstGeom prst="rect">
            <a:avLst/>
          </a:prstGeom>
          <a:noFill/>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4F81BD"/>
                </a:solidFill>
                <a:effectLst/>
                <a:uLnTx/>
                <a:uFillTx/>
                <a:latin typeface="Calibri"/>
                <a:ea typeface="+mn-ea"/>
                <a:cs typeface="+mn-cs"/>
              </a:rPr>
              <a:t>The individual is not yet able to return home and there are doubts about their ability to regain independence and return to their usual place of residence</a:t>
            </a:r>
          </a:p>
        </p:txBody>
      </p:sp>
      <p:sp>
        <p:nvSpPr>
          <p:cNvPr id="22" name="Rectangle 21"/>
          <p:cNvSpPr/>
          <p:nvPr/>
        </p:nvSpPr>
        <p:spPr>
          <a:xfrm>
            <a:off x="683075" y="1610797"/>
            <a:ext cx="7547160" cy="954107"/>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150" normalizeH="0" baseline="0" noProof="0" dirty="0">
                <a:ln w="11430"/>
                <a:solidFill>
                  <a:srgbClr val="F8F8F8"/>
                </a:solidFill>
                <a:effectLst>
                  <a:outerShdw blurRad="25400" algn="tl" rotWithShape="0">
                    <a:srgbClr val="000000">
                      <a:alpha val="43000"/>
                    </a:srgbClr>
                  </a:outerShdw>
                </a:effectLst>
                <a:uLnTx/>
                <a:uFillTx/>
                <a:latin typeface="Calibri"/>
                <a:ea typeface="+mn-ea"/>
                <a:cs typeface="+mn-cs"/>
              </a:rPr>
              <a:t>Discharge to Assess | Discharge to Assess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150" normalizeH="0" baseline="0" noProof="0" dirty="0">
              <a:ln w="11430"/>
              <a:solidFill>
                <a:srgbClr val="F8F8F8"/>
              </a:solidFill>
              <a:effectLst>
                <a:outerShdw blurRad="25400" algn="tl" rotWithShape="0">
                  <a:srgbClr val="000000">
                    <a:alpha val="43000"/>
                  </a:srgbClr>
                </a:outerShdw>
              </a:effectLst>
              <a:uLnTx/>
              <a:uFillTx/>
              <a:latin typeface="Calibri"/>
              <a:ea typeface="+mn-ea"/>
              <a:cs typeface="+mn-cs"/>
            </a:endParaRPr>
          </a:p>
        </p:txBody>
      </p:sp>
    </p:spTree>
    <p:extLst>
      <p:ext uri="{BB962C8B-B14F-4D97-AF65-F5344CB8AC3E}">
        <p14:creationId xmlns:p14="http://schemas.microsoft.com/office/powerpoint/2010/main" val="120700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352A5-FBE8-48A9-92FD-5E11E62B2EDF}"/>
              </a:ext>
            </a:extLst>
          </p:cNvPr>
          <p:cNvSpPr>
            <a:spLocks noGrp="1"/>
          </p:cNvSpPr>
          <p:nvPr>
            <p:ph type="title"/>
          </p:nvPr>
        </p:nvSpPr>
        <p:spPr/>
        <p:txBody>
          <a:bodyPr>
            <a:normAutofit/>
          </a:bodyPr>
          <a:lstStyle/>
          <a:p>
            <a:r>
              <a:rPr lang="en-GB" sz="3600" b="1" dirty="0">
                <a:solidFill>
                  <a:srgbClr val="DB3E33"/>
                </a:solidFill>
              </a:rPr>
              <a:t>What happened….</a:t>
            </a:r>
          </a:p>
        </p:txBody>
      </p:sp>
      <p:sp>
        <p:nvSpPr>
          <p:cNvPr id="3" name="Content Placeholder 2">
            <a:extLst>
              <a:ext uri="{FF2B5EF4-FFF2-40B4-BE49-F238E27FC236}">
                <a16:creationId xmlns:a16="http://schemas.microsoft.com/office/drawing/2014/main" id="{E43571F9-8AFA-433D-A898-1F463472F59A}"/>
              </a:ext>
            </a:extLst>
          </p:cNvPr>
          <p:cNvSpPr>
            <a:spLocks noGrp="1"/>
          </p:cNvSpPr>
          <p:nvPr>
            <p:ph idx="1"/>
          </p:nvPr>
        </p:nvSpPr>
        <p:spPr/>
        <p:txBody>
          <a:bodyPr>
            <a:normAutofit lnSpcReduction="10000"/>
          </a:bodyPr>
          <a:lstStyle/>
          <a:p>
            <a:r>
              <a:rPr lang="en-GB" dirty="0"/>
              <a:t>Scoping the research</a:t>
            </a:r>
          </a:p>
          <a:p>
            <a:r>
              <a:rPr lang="en-GB" dirty="0"/>
              <a:t>Briefing and conducting interviews or conversations</a:t>
            </a:r>
          </a:p>
          <a:p>
            <a:r>
              <a:rPr lang="en-GB" dirty="0"/>
              <a:t>Analysis of conversations</a:t>
            </a:r>
          </a:p>
          <a:p>
            <a:r>
              <a:rPr lang="en-GB" dirty="0"/>
              <a:t>Action plan based on recommendations</a:t>
            </a:r>
          </a:p>
          <a:p>
            <a:r>
              <a:rPr lang="en-GB" dirty="0"/>
              <a:t>And so far:</a:t>
            </a:r>
          </a:p>
          <a:p>
            <a:pPr lvl="1"/>
            <a:r>
              <a:rPr lang="en-GB" dirty="0"/>
              <a:t>Excellence in Discharge Study day</a:t>
            </a:r>
          </a:p>
          <a:p>
            <a:pPr lvl="1"/>
            <a:r>
              <a:rPr lang="en-GB" dirty="0"/>
              <a:t>Winter Pressure Marketplace event</a:t>
            </a:r>
          </a:p>
          <a:p>
            <a:pPr lvl="1"/>
            <a:r>
              <a:rPr lang="en-GB" dirty="0"/>
              <a:t>Hospital connections</a:t>
            </a:r>
          </a:p>
          <a:p>
            <a:endParaRPr lang="en-GB" dirty="0"/>
          </a:p>
        </p:txBody>
      </p:sp>
    </p:spTree>
    <p:extLst>
      <p:ext uri="{BB962C8B-B14F-4D97-AF65-F5344CB8AC3E}">
        <p14:creationId xmlns:p14="http://schemas.microsoft.com/office/powerpoint/2010/main" val="572098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352A5-FBE8-48A9-92FD-5E11E62B2EDF}"/>
              </a:ext>
            </a:extLst>
          </p:cNvPr>
          <p:cNvSpPr>
            <a:spLocks noGrp="1"/>
          </p:cNvSpPr>
          <p:nvPr>
            <p:ph type="title"/>
          </p:nvPr>
        </p:nvSpPr>
        <p:spPr/>
        <p:txBody>
          <a:bodyPr>
            <a:normAutofit/>
          </a:bodyPr>
          <a:lstStyle/>
          <a:p>
            <a:r>
              <a:rPr lang="en-GB" sz="3600" b="1" dirty="0">
                <a:solidFill>
                  <a:srgbClr val="DB3E33"/>
                </a:solidFill>
              </a:rPr>
              <a:t>What we learnt….</a:t>
            </a:r>
          </a:p>
        </p:txBody>
      </p:sp>
      <p:sp>
        <p:nvSpPr>
          <p:cNvPr id="3" name="Content Placeholder 2">
            <a:extLst>
              <a:ext uri="{FF2B5EF4-FFF2-40B4-BE49-F238E27FC236}">
                <a16:creationId xmlns:a16="http://schemas.microsoft.com/office/drawing/2014/main" id="{E43571F9-8AFA-433D-A898-1F463472F59A}"/>
              </a:ext>
            </a:extLst>
          </p:cNvPr>
          <p:cNvSpPr>
            <a:spLocks noGrp="1"/>
          </p:cNvSpPr>
          <p:nvPr>
            <p:ph idx="1"/>
          </p:nvPr>
        </p:nvSpPr>
        <p:spPr/>
        <p:txBody>
          <a:bodyPr>
            <a:normAutofit fontScale="92500" lnSpcReduction="20000"/>
          </a:bodyPr>
          <a:lstStyle/>
          <a:p>
            <a:pPr lvl="0"/>
            <a:r>
              <a:rPr lang="en-US" dirty="0"/>
              <a:t>Co-designing the approach makes for a better and more informed action research exercise - different angles with different expertise</a:t>
            </a:r>
          </a:p>
          <a:p>
            <a:pPr lvl="0"/>
            <a:r>
              <a:rPr lang="en-US" dirty="0"/>
              <a:t>The process is as important as the result (form follows function) </a:t>
            </a:r>
            <a:endParaRPr lang="en-GB" dirty="0"/>
          </a:p>
          <a:p>
            <a:pPr lvl="0"/>
            <a:r>
              <a:rPr lang="en-US" dirty="0"/>
              <a:t>There are more voluntary organisations with the skills/ experience/ networks to jointly work with on delayed transfers of care than expected</a:t>
            </a:r>
            <a:endParaRPr lang="en-GB" dirty="0"/>
          </a:p>
          <a:p>
            <a:pPr lvl="0"/>
            <a:r>
              <a:rPr lang="en-US" dirty="0"/>
              <a:t>Importance of knowing what is out there in the community and making the most of the existing assets/ knowledge (and not mapping) </a:t>
            </a:r>
            <a:endParaRPr lang="en-GB" dirty="0"/>
          </a:p>
          <a:p>
            <a:endParaRPr lang="en-GB" dirty="0"/>
          </a:p>
        </p:txBody>
      </p:sp>
    </p:spTree>
    <p:extLst>
      <p:ext uri="{BB962C8B-B14F-4D97-AF65-F5344CB8AC3E}">
        <p14:creationId xmlns:p14="http://schemas.microsoft.com/office/powerpoint/2010/main" val="3531429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352A5-FBE8-48A9-92FD-5E11E62B2EDF}"/>
              </a:ext>
            </a:extLst>
          </p:cNvPr>
          <p:cNvSpPr>
            <a:spLocks noGrp="1"/>
          </p:cNvSpPr>
          <p:nvPr>
            <p:ph type="title"/>
          </p:nvPr>
        </p:nvSpPr>
        <p:spPr/>
        <p:txBody>
          <a:bodyPr>
            <a:normAutofit/>
          </a:bodyPr>
          <a:lstStyle/>
          <a:p>
            <a:r>
              <a:rPr lang="en-GB" sz="3600" b="1" dirty="0">
                <a:solidFill>
                  <a:srgbClr val="DB3E33"/>
                </a:solidFill>
              </a:rPr>
              <a:t>Over to you….</a:t>
            </a:r>
          </a:p>
        </p:txBody>
      </p:sp>
      <p:sp>
        <p:nvSpPr>
          <p:cNvPr id="3" name="Content Placeholder 2">
            <a:extLst>
              <a:ext uri="{FF2B5EF4-FFF2-40B4-BE49-F238E27FC236}">
                <a16:creationId xmlns:a16="http://schemas.microsoft.com/office/drawing/2014/main" id="{E43571F9-8AFA-433D-A898-1F463472F59A}"/>
              </a:ext>
            </a:extLst>
          </p:cNvPr>
          <p:cNvSpPr>
            <a:spLocks noGrp="1"/>
          </p:cNvSpPr>
          <p:nvPr>
            <p:ph idx="1"/>
          </p:nvPr>
        </p:nvSpPr>
        <p:spPr/>
        <p:txBody>
          <a:bodyPr>
            <a:normAutofit/>
          </a:bodyPr>
          <a:lstStyle/>
          <a:p>
            <a:pPr lvl="0"/>
            <a:r>
              <a:rPr lang="en-GB" sz="2800" dirty="0"/>
              <a:t>What challenge do you think working collaboratively across sectors could make a difference to? What might get in the way?</a:t>
            </a:r>
          </a:p>
          <a:p>
            <a:pPr lvl="0"/>
            <a:r>
              <a:rPr lang="en-GB" sz="2800" dirty="0"/>
              <a:t>What have you heard today that you will implement or use to improve collaborative working? </a:t>
            </a:r>
          </a:p>
          <a:p>
            <a:r>
              <a:rPr lang="en-GB" sz="2800" dirty="0"/>
              <a:t>Writing out on a postcard, </a:t>
            </a:r>
            <a:r>
              <a:rPr lang="en-GB" sz="2800" b="1" i="1" dirty="0"/>
              <a:t>‘What ideas for change will you take back to your organisation/system?’</a:t>
            </a:r>
            <a:endParaRPr lang="en-GB" sz="2800" dirty="0"/>
          </a:p>
        </p:txBody>
      </p:sp>
    </p:spTree>
    <p:extLst>
      <p:ext uri="{BB962C8B-B14F-4D97-AF65-F5344CB8AC3E}">
        <p14:creationId xmlns:p14="http://schemas.microsoft.com/office/powerpoint/2010/main" val="1772749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623640D4-7335-48D3-B366-CDB0BE593585}"/>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482600" y="648208"/>
            <a:ext cx="8178799" cy="5561583"/>
          </a:xfrm>
          <a:prstGeom prst="rect">
            <a:avLst/>
          </a:prstGeom>
        </p:spPr>
      </p:pic>
    </p:spTree>
    <p:extLst>
      <p:ext uri="{BB962C8B-B14F-4D97-AF65-F5344CB8AC3E}">
        <p14:creationId xmlns:p14="http://schemas.microsoft.com/office/powerpoint/2010/main" val="3825096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352A5-FBE8-48A9-92FD-5E11E62B2EDF}"/>
              </a:ext>
            </a:extLst>
          </p:cNvPr>
          <p:cNvSpPr>
            <a:spLocks noGrp="1"/>
          </p:cNvSpPr>
          <p:nvPr>
            <p:ph type="title"/>
          </p:nvPr>
        </p:nvSpPr>
        <p:spPr/>
        <p:txBody>
          <a:bodyPr>
            <a:normAutofit fontScale="90000"/>
          </a:bodyPr>
          <a:lstStyle/>
          <a:p>
            <a:r>
              <a:rPr lang="en-GB" sz="3600" dirty="0"/>
              <a:t/>
            </a:r>
            <a:br>
              <a:rPr lang="en-GB" sz="3600" dirty="0"/>
            </a:br>
            <a:r>
              <a:rPr lang="en-GB" sz="3600" dirty="0"/>
              <a:t>The challenge….</a:t>
            </a:r>
          </a:p>
        </p:txBody>
      </p:sp>
      <p:sp>
        <p:nvSpPr>
          <p:cNvPr id="3" name="Content Placeholder 2">
            <a:extLst>
              <a:ext uri="{FF2B5EF4-FFF2-40B4-BE49-F238E27FC236}">
                <a16:creationId xmlns:a16="http://schemas.microsoft.com/office/drawing/2014/main" id="{E43571F9-8AFA-433D-A898-1F463472F59A}"/>
              </a:ext>
            </a:extLst>
          </p:cNvPr>
          <p:cNvSpPr>
            <a:spLocks noGrp="1"/>
          </p:cNvSpPr>
          <p:nvPr>
            <p:ph idx="1"/>
          </p:nvPr>
        </p:nvSpPr>
        <p:spPr/>
        <p:txBody>
          <a:bodyPr/>
          <a:lstStyle/>
          <a:p>
            <a:r>
              <a:rPr lang="en-GB" sz="2400" b="1" dirty="0"/>
              <a:t>How do you ensure that the VCS is fully integrated into a large, complex Integrated Care System?</a:t>
            </a:r>
            <a:endParaRPr lang="en-GB" sz="2400" dirty="0"/>
          </a:p>
          <a:p>
            <a:pPr marL="0" indent="0">
              <a:buNone/>
            </a:pPr>
            <a:r>
              <a:rPr lang="en-GB" sz="2400" dirty="0"/>
              <a:t> </a:t>
            </a:r>
          </a:p>
          <a:p>
            <a:r>
              <a:rPr lang="en-GB" sz="2400" dirty="0"/>
              <a:t>The ICS focuses on 6 places plus system with an emphasis on subsidiarity, only doing things at a system level where they meet the triple aim.</a:t>
            </a:r>
          </a:p>
          <a:p>
            <a:endParaRPr lang="en-GB" dirty="0"/>
          </a:p>
        </p:txBody>
      </p:sp>
    </p:spTree>
    <p:extLst>
      <p:ext uri="{BB962C8B-B14F-4D97-AF65-F5344CB8AC3E}">
        <p14:creationId xmlns:p14="http://schemas.microsoft.com/office/powerpoint/2010/main" val="2870692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West Yorkshire and Harrogate Health and Care Partnership</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69838" y="1283415"/>
            <a:ext cx="6804324" cy="5105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59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How the system works in practice</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0657" y="1573213"/>
            <a:ext cx="7481412"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342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And then….</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0090" y="1150679"/>
            <a:ext cx="7083821" cy="5137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2775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Key findings</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6519" y="1647500"/>
            <a:ext cx="6169687" cy="456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6343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Wins	</a:t>
            </a:r>
          </a:p>
        </p:txBody>
      </p:sp>
      <p:sp>
        <p:nvSpPr>
          <p:cNvPr id="4" name="Content Placeholder 2">
            <a:extLst>
              <a:ext uri="{FF2B5EF4-FFF2-40B4-BE49-F238E27FC236}">
                <a16:creationId xmlns:a16="http://schemas.microsoft.com/office/drawing/2014/main" id="{FE69C5B4-6AE4-4FD5-8A36-419ECE09048A}"/>
              </a:ext>
            </a:extLst>
          </p:cNvPr>
          <p:cNvSpPr>
            <a:spLocks noGrp="1"/>
          </p:cNvSpPr>
          <p:nvPr>
            <p:ph idx="1"/>
          </p:nvPr>
        </p:nvSpPr>
        <p:spPr/>
        <p:txBody>
          <a:bodyPr>
            <a:normAutofit/>
          </a:bodyPr>
          <a:lstStyle/>
          <a:p>
            <a:pPr marL="0" indent="0">
              <a:buNone/>
            </a:pPr>
            <a:endParaRPr lang="en-GB" sz="2400" b="1" dirty="0"/>
          </a:p>
          <a:p>
            <a:pPr marL="0" indent="0">
              <a:buNone/>
            </a:pPr>
            <a:r>
              <a:rPr lang="en-GB" sz="2400" b="1" dirty="0"/>
              <a:t>Transformation funding 18/19:	</a:t>
            </a:r>
            <a:r>
              <a:rPr lang="en-GB" sz="1800" dirty="0"/>
              <a:t>Focus on loneliness and front line delivery</a:t>
            </a:r>
            <a:endParaRPr lang="en-GB" sz="2400" b="1" dirty="0"/>
          </a:p>
          <a:p>
            <a:pPr marL="0" indent="0">
              <a:buNone/>
            </a:pPr>
            <a:r>
              <a:rPr lang="en-GB" sz="2400" b="1" dirty="0"/>
              <a:t>Transformation funding 19/20:	</a:t>
            </a:r>
            <a:r>
              <a:rPr lang="en-GB" sz="1800" dirty="0"/>
              <a:t>Focus on system integration and adding value</a:t>
            </a:r>
          </a:p>
          <a:p>
            <a:pPr marL="0" indent="0">
              <a:buNone/>
            </a:pPr>
            <a:r>
              <a:rPr lang="en-GB" sz="2400" b="1" dirty="0"/>
              <a:t>Workforce Funding 19/20:</a:t>
            </a:r>
            <a:r>
              <a:rPr lang="en-GB" sz="2400" dirty="0"/>
              <a:t>	</a:t>
            </a:r>
            <a:r>
              <a:rPr lang="en-GB" sz="1800" dirty="0"/>
              <a:t>3 projects that support communities and the system</a:t>
            </a:r>
          </a:p>
          <a:p>
            <a:pPr marL="0" indent="0">
              <a:buNone/>
            </a:pPr>
            <a:r>
              <a:rPr lang="en-GB" sz="2400" b="1" dirty="0"/>
              <a:t>System Transformation Funding: </a:t>
            </a:r>
            <a:r>
              <a:rPr lang="en-GB" sz="1800" dirty="0"/>
              <a:t>Resource to support the </a:t>
            </a:r>
            <a:r>
              <a:rPr lang="en-GB" sz="1800" dirty="0" err="1"/>
              <a:t>workstream</a:t>
            </a:r>
            <a:endParaRPr lang="en-GB" sz="1800" dirty="0"/>
          </a:p>
          <a:p>
            <a:pPr marL="0" indent="0">
              <a:buNone/>
            </a:pPr>
            <a:r>
              <a:rPr lang="en-GB" sz="2400" b="1" dirty="0"/>
              <a:t>And seats all over the shop….</a:t>
            </a:r>
          </a:p>
          <a:p>
            <a:pPr marL="0" indent="0">
              <a:buNone/>
            </a:pPr>
            <a:endParaRPr lang="en-GB" sz="2600" b="1" dirty="0"/>
          </a:p>
          <a:p>
            <a:pPr marL="0" indent="0">
              <a:buNone/>
            </a:pPr>
            <a:endParaRPr lang="en-GB" sz="2400" b="1" dirty="0"/>
          </a:p>
          <a:p>
            <a:endParaRPr lang="en-GB" dirty="0"/>
          </a:p>
          <a:p>
            <a:endParaRPr lang="en-GB" dirty="0"/>
          </a:p>
        </p:txBody>
      </p:sp>
    </p:spTree>
    <p:extLst>
      <p:ext uri="{BB962C8B-B14F-4D97-AF65-F5344CB8AC3E}">
        <p14:creationId xmlns:p14="http://schemas.microsoft.com/office/powerpoint/2010/main" val="3919305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352A5-FBE8-48A9-92FD-5E11E62B2EDF}"/>
              </a:ext>
            </a:extLst>
          </p:cNvPr>
          <p:cNvSpPr>
            <a:spLocks noGrp="1"/>
          </p:cNvSpPr>
          <p:nvPr>
            <p:ph type="title"/>
          </p:nvPr>
        </p:nvSpPr>
        <p:spPr/>
        <p:txBody>
          <a:bodyPr>
            <a:normAutofit/>
          </a:bodyPr>
          <a:lstStyle/>
          <a:p>
            <a:r>
              <a:rPr lang="en-GB" sz="3600" b="1" dirty="0">
                <a:solidFill>
                  <a:srgbClr val="DB3E33"/>
                </a:solidFill>
              </a:rPr>
              <a:t>Over to you….</a:t>
            </a:r>
          </a:p>
        </p:txBody>
      </p:sp>
      <p:sp>
        <p:nvSpPr>
          <p:cNvPr id="3" name="Content Placeholder 2">
            <a:extLst>
              <a:ext uri="{FF2B5EF4-FFF2-40B4-BE49-F238E27FC236}">
                <a16:creationId xmlns:a16="http://schemas.microsoft.com/office/drawing/2014/main" id="{E43571F9-8AFA-433D-A898-1F463472F59A}"/>
              </a:ext>
            </a:extLst>
          </p:cNvPr>
          <p:cNvSpPr>
            <a:spLocks noGrp="1"/>
          </p:cNvSpPr>
          <p:nvPr>
            <p:ph idx="1"/>
          </p:nvPr>
        </p:nvSpPr>
        <p:spPr/>
        <p:txBody>
          <a:bodyPr>
            <a:normAutofit/>
          </a:bodyPr>
          <a:lstStyle/>
          <a:p>
            <a:pPr lvl="0"/>
            <a:r>
              <a:rPr lang="en-GB" sz="2800" dirty="0"/>
              <a:t>What challenge do you think working collaboratively across sectors could make a difference to? What might get in the way?</a:t>
            </a:r>
          </a:p>
          <a:p>
            <a:pPr lvl="0"/>
            <a:r>
              <a:rPr lang="en-GB" sz="2800" dirty="0"/>
              <a:t>What have you heard today that you will implement or use to improve collaborative working? </a:t>
            </a:r>
          </a:p>
          <a:p>
            <a:r>
              <a:rPr lang="en-GB" sz="2800" dirty="0"/>
              <a:t>Writing out on a postcard, </a:t>
            </a:r>
            <a:r>
              <a:rPr lang="en-GB" sz="2800" b="1" i="1" dirty="0"/>
              <a:t>‘What ideas for change will you take back to your organisation/system?’</a:t>
            </a:r>
            <a:endParaRPr lang="en-GB" sz="2800" dirty="0"/>
          </a:p>
        </p:txBody>
      </p:sp>
    </p:spTree>
    <p:extLst>
      <p:ext uri="{BB962C8B-B14F-4D97-AF65-F5344CB8AC3E}">
        <p14:creationId xmlns:p14="http://schemas.microsoft.com/office/powerpoint/2010/main" val="415583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623640D4-7335-48D3-B366-CDB0BE593585}"/>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482600" y="648208"/>
            <a:ext cx="8178799" cy="5561583"/>
          </a:xfrm>
          <a:prstGeom prst="rect">
            <a:avLst/>
          </a:prstGeom>
        </p:spPr>
      </p:pic>
    </p:spTree>
    <p:extLst>
      <p:ext uri="{BB962C8B-B14F-4D97-AF65-F5344CB8AC3E}">
        <p14:creationId xmlns:p14="http://schemas.microsoft.com/office/powerpoint/2010/main" val="505371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833</Words>
  <Application>Microsoft Office PowerPoint</Application>
  <PresentationFormat>On-screen Show (4:3)</PresentationFormat>
  <Paragraphs>103</Paragraphs>
  <Slides>19</Slides>
  <Notes>11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19</vt:i4>
      </vt:variant>
    </vt:vector>
  </HeadingPairs>
  <TitlesOfParts>
    <vt:vector size="31" baseType="lpstr">
      <vt:lpstr>DIN Regular</vt:lpstr>
      <vt:lpstr>Arial Black</vt:lpstr>
      <vt:lpstr>Arial</vt:lpstr>
      <vt:lpstr>Calibri Light</vt:lpstr>
      <vt:lpstr>DIN-Light</vt:lpstr>
      <vt:lpstr>DIN-Medium</vt:lpstr>
      <vt:lpstr>DIN-Regular</vt:lpstr>
      <vt:lpstr>Calibri</vt:lpstr>
      <vt:lpstr>Office Theme</vt:lpstr>
      <vt:lpstr>1_Office Theme</vt:lpstr>
      <vt:lpstr>Custom Design</vt:lpstr>
      <vt:lpstr>2_Office Theme</vt:lpstr>
      <vt:lpstr>       Getting started with Collaboration Where to start, when you don’t know what’s out there      </vt:lpstr>
      <vt:lpstr> The challenge….</vt:lpstr>
      <vt:lpstr>West Yorkshire and Harrogate Health and Care Partnership</vt:lpstr>
      <vt:lpstr>How the system works in practice</vt:lpstr>
      <vt:lpstr>And then….</vt:lpstr>
      <vt:lpstr>Key findings</vt:lpstr>
      <vt:lpstr>Wins </vt:lpstr>
      <vt:lpstr>Over to you….</vt:lpstr>
      <vt:lpstr>PowerPoint Presentation</vt:lpstr>
      <vt:lpstr>PowerPoint Presentation</vt:lpstr>
      <vt:lpstr>       Getting started with Collaboration Where to start, when you don’t know what’s out there      </vt:lpstr>
      <vt:lpstr> The challenge….</vt:lpstr>
      <vt:lpstr>PowerPoint Presentation</vt:lpstr>
      <vt:lpstr>Prioritising the focus</vt:lpstr>
      <vt:lpstr>PowerPoint Presentation</vt:lpstr>
      <vt:lpstr>What happened….</vt:lpstr>
      <vt:lpstr>What we learnt….</vt:lpstr>
      <vt:lpstr>Over to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 Collaboration Where to start, when you don’t know what’s out there</dc:title>
  <dc:creator>Charlotte</dc:creator>
  <cp:lastModifiedBy>Vanessa Norris</cp:lastModifiedBy>
  <cp:revision>4</cp:revision>
  <dcterms:created xsi:type="dcterms:W3CDTF">2019-09-24T10:20:07Z</dcterms:created>
  <dcterms:modified xsi:type="dcterms:W3CDTF">2019-09-24T15:10:07Z</dcterms:modified>
</cp:coreProperties>
</file>