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463" r:id="rId2"/>
    <p:sldId id="509" r:id="rId3"/>
    <p:sldId id="512" r:id="rId4"/>
    <p:sldId id="516" r:id="rId5"/>
    <p:sldId id="491" r:id="rId6"/>
    <p:sldId id="487" r:id="rId7"/>
    <p:sldId id="513" r:id="rId8"/>
    <p:sldId id="488" r:id="rId9"/>
    <p:sldId id="514" r:id="rId10"/>
    <p:sldId id="515" r:id="rId11"/>
    <p:sldId id="470" r:id="rId12"/>
  </p:sldIdLst>
  <p:sldSz cx="9144000" cy="6858000" type="screen4x3"/>
  <p:notesSz cx="6858000" cy="9945688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uda Davis" initials="HD" lastIdx="5" clrIdx="0">
    <p:extLst>
      <p:ext uri="{19B8F6BF-5375-455C-9EA6-DF929625EA0E}">
        <p15:presenceInfo xmlns:p15="http://schemas.microsoft.com/office/powerpoint/2012/main" userId="Houda Davis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  <p:cmAuthor id="3" name="Houda Davis" initials="HD [2]" lastIdx="4" clrIdx="2">
    <p:extLst>
      <p:ext uri="{19B8F6BF-5375-455C-9EA6-DF929625EA0E}">
        <p15:presenceInfo xmlns:p15="http://schemas.microsoft.com/office/powerpoint/2012/main" userId="a087d23f98c6a2b0" providerId="Windows Live"/>
      </p:ext>
    </p:extLst>
  </p:cmAuthor>
  <p:cmAuthor id="4" name="Charlotte" initials="CP" lastIdx="25" clrIdx="3">
    <p:extLst>
      <p:ext uri="{19B8F6BF-5375-455C-9EA6-DF929625EA0E}">
        <p15:presenceInfo xmlns:p15="http://schemas.microsoft.com/office/powerpoint/2012/main" userId="Charlotte" providerId="None"/>
      </p:ext>
    </p:extLst>
  </p:cmAuthor>
  <p:cmAuthor id="5" name="Emily Dyson" initials="ED" lastIdx="3" clrIdx="4">
    <p:extLst>
      <p:ext uri="{19B8F6BF-5375-455C-9EA6-DF929625EA0E}">
        <p15:presenceInfo xmlns:p15="http://schemas.microsoft.com/office/powerpoint/2012/main" userId="Emily Dy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3422"/>
    <a:srgbClr val="DB3E4B"/>
    <a:srgbClr val="DB3E33"/>
    <a:srgbClr val="9E795C"/>
    <a:srgbClr val="DAD9D6"/>
    <a:srgbClr val="8D8479"/>
    <a:srgbClr val="FFFFFF"/>
    <a:srgbClr val="ED694B"/>
    <a:srgbClr val="ED6B4B"/>
    <a:srgbClr val="F0AE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5" autoAdjust="0"/>
    <p:restoredTop sz="79035" autoAdjust="0"/>
  </p:normalViewPr>
  <p:slideViewPr>
    <p:cSldViewPr snapToGrid="0" snapToObjects="1">
      <p:cViewPr varScale="1">
        <p:scale>
          <a:sx n="57" d="100"/>
          <a:sy n="57" d="100"/>
        </p:scale>
        <p:origin x="1758" y="66"/>
      </p:cViewPr>
      <p:guideLst>
        <p:guide orient="horz" pos="2160"/>
        <p:guide pos="1620"/>
      </p:guideLst>
    </p:cSldViewPr>
  </p:slideViewPr>
  <p:outlineViewPr>
    <p:cViewPr>
      <p:scale>
        <a:sx n="33" d="100"/>
        <a:sy n="33" d="100"/>
      </p:scale>
      <p:origin x="0" y="-3236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262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593FC-B964-4899-ACD2-A82C77AB1EEB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9AF71-17C5-4D87-920D-55B47F6635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379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9384F-632E-4BCF-BC3D-5CFF2B37B128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5E043-C73E-44B1-876A-E039C4235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246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5E043-C73E-44B1-876A-E039C42354E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585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5E043-C73E-44B1-876A-E039C42354E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518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5E043-C73E-44B1-876A-E039C42354E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860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5E043-C73E-44B1-876A-E039C42354E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945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5E043-C73E-44B1-876A-E039C42354E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057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5E043-C73E-44B1-876A-E039C42354E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039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5E043-C73E-44B1-876A-E039C42354E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407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5E043-C73E-44B1-876A-E039C42354E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464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5E043-C73E-44B1-876A-E039C42354E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356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5E043-C73E-44B1-876A-E039C42354E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306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5E043-C73E-44B1-876A-E039C42354E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264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136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862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136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F09DCC4-688E-CF49-A3EA-3E80F12E9A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C91F38-2A99-3C42-B1FB-0A3514213870}"/>
              </a:ext>
            </a:extLst>
          </p:cNvPr>
          <p:cNvSpPr/>
          <p:nvPr userDrawn="1"/>
        </p:nvSpPr>
        <p:spPr>
          <a:xfrm>
            <a:off x="0" y="0"/>
            <a:ext cx="9144000" cy="3975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latin typeface="DIN Regular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844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895" y="563415"/>
            <a:ext cx="7886700" cy="72000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DB3E33"/>
                </a:solidFill>
                <a:latin typeface="DIN-Ligh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895" y="1572767"/>
            <a:ext cx="7886700" cy="4716000"/>
          </a:xfrm>
        </p:spPr>
        <p:txBody>
          <a:bodyPr/>
          <a:lstStyle>
            <a:lvl1pPr>
              <a:defRPr>
                <a:latin typeface="DIN-Light"/>
              </a:defRPr>
            </a:lvl1pPr>
            <a:lvl2pPr>
              <a:defRPr>
                <a:latin typeface="DIN-Light"/>
              </a:defRPr>
            </a:lvl2pPr>
            <a:lvl3pPr>
              <a:defRPr>
                <a:latin typeface="DIN-Light"/>
              </a:defRPr>
            </a:lvl3pPr>
            <a:lvl4pPr>
              <a:defRPr>
                <a:latin typeface="DIN-Light"/>
              </a:defRPr>
            </a:lvl4pPr>
            <a:lvl5pPr>
              <a:defRPr>
                <a:latin typeface="DIN-Ligh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87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7137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72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50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35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40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393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0879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193C83F-D343-404F-94AA-AB130DC43F9A}"/>
              </a:ext>
            </a:extLst>
          </p:cNvPr>
          <p:cNvCxnSpPr>
            <a:cxnSpLocks/>
          </p:cNvCxnSpPr>
          <p:nvPr userDrawn="1"/>
        </p:nvCxnSpPr>
        <p:spPr>
          <a:xfrm>
            <a:off x="611188" y="584200"/>
            <a:ext cx="7928882" cy="0"/>
          </a:xfrm>
          <a:prstGeom prst="line">
            <a:avLst/>
          </a:prstGeom>
          <a:ln w="12700">
            <a:solidFill>
              <a:srgbClr val="DB3E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5B94C97-FF87-7045-B401-8899B127F562}"/>
              </a:ext>
            </a:extLst>
          </p:cNvPr>
          <p:cNvSpPr txBox="1"/>
          <p:nvPr userDrawn="1"/>
        </p:nvSpPr>
        <p:spPr>
          <a:xfrm>
            <a:off x="4751388" y="6422393"/>
            <a:ext cx="37814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>
                <a:solidFill>
                  <a:srgbClr val="8D8479"/>
                </a:solidFill>
                <a:latin typeface="DIN-Regular" pitchFamily="2" charset="0"/>
              </a:rPr>
              <a:t>IVAR.ORG.UK</a:t>
            </a:r>
          </a:p>
          <a:p>
            <a:r>
              <a:rPr lang="en-US" sz="700" dirty="0">
                <a:solidFill>
                  <a:srgbClr val="8D8479"/>
                </a:solidFill>
                <a:latin typeface="DIN-Regular" pitchFamily="2" charset="0"/>
              </a:rPr>
              <a:t>SOCIALENTERPRISE.ORG.UK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2AF4F2-DBF6-7F48-BE3E-5899A4390ED3}"/>
              </a:ext>
            </a:extLst>
          </p:cNvPr>
          <p:cNvSpPr txBox="1"/>
          <p:nvPr userDrawn="1"/>
        </p:nvSpPr>
        <p:spPr>
          <a:xfrm>
            <a:off x="611187" y="6422393"/>
            <a:ext cx="37814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sz="700" dirty="0">
              <a:solidFill>
                <a:srgbClr val="8D8479"/>
              </a:solidFill>
              <a:latin typeface="DIN-Medium" pitchFamily="2" charset="0"/>
            </a:endParaRPr>
          </a:p>
          <a:p>
            <a:r>
              <a:rPr lang="en-US" sz="700" dirty="0">
                <a:solidFill>
                  <a:srgbClr val="8D8479"/>
                </a:solidFill>
                <a:latin typeface="DIN-Regular" pitchFamily="2" charset="0"/>
              </a:rPr>
              <a:t>BUILDING HEALTH PARTNERSHIPS</a:t>
            </a:r>
            <a:r>
              <a:rPr lang="en-US" sz="700" baseline="0" dirty="0">
                <a:solidFill>
                  <a:srgbClr val="8D8479"/>
                </a:solidFill>
                <a:latin typeface="DIN-Regular" pitchFamily="2" charset="0"/>
              </a:rPr>
              <a:t> 2018-19</a:t>
            </a:r>
            <a:endParaRPr lang="en-US" sz="700" dirty="0">
              <a:solidFill>
                <a:srgbClr val="8D8479"/>
              </a:solidFill>
              <a:latin typeface="DIN-Regular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EBB2CF-EA27-6E4D-A5E4-23EDAA70E92D}"/>
              </a:ext>
            </a:extLst>
          </p:cNvPr>
          <p:cNvSpPr txBox="1"/>
          <p:nvPr userDrawn="1"/>
        </p:nvSpPr>
        <p:spPr>
          <a:xfrm>
            <a:off x="6338888" y="6422393"/>
            <a:ext cx="2193925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62A180C3-0236-934B-A861-27FC350CF4DB}" type="slidenum">
              <a:rPr lang="en-US" sz="700" smtClean="0">
                <a:solidFill>
                  <a:srgbClr val="8D8479"/>
                </a:solidFill>
                <a:latin typeface="DIN-Regular" pitchFamily="2" charset="0"/>
              </a:rPr>
              <a:pPr algn="r"/>
              <a:t>‹#›</a:t>
            </a:fld>
            <a:endParaRPr lang="en-US" sz="700" dirty="0">
              <a:solidFill>
                <a:srgbClr val="8D8479"/>
              </a:solidFill>
              <a:latin typeface="DIN-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1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DB3E33"/>
          </a:solidFill>
          <a:latin typeface="DIN-Ligh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DIN-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DIN-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DIN-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DIN-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DIN-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aboratecic.com/a-whole-new-world-funding-and-commissioning-in-complexity-12b6bdc2abd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var.org.uk/our-research/building-health-partnership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53230BC-DCD5-C945-AB17-39A5165D6D0D}"/>
              </a:ext>
            </a:extLst>
          </p:cNvPr>
          <p:cNvSpPr/>
          <p:nvPr/>
        </p:nvSpPr>
        <p:spPr>
          <a:xfrm>
            <a:off x="582313" y="334415"/>
            <a:ext cx="5760720" cy="2382360"/>
          </a:xfrm>
          <a:prstGeom prst="rect">
            <a:avLst/>
          </a:prstGeom>
        </p:spPr>
        <p:txBody>
          <a:bodyPr wrap="square" lIns="0" tIns="180000" rIns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dirty="0">
                <a:latin typeface="DIN-Regular" pitchFamily="2" charset="0"/>
                <a:ea typeface="Calibri" panose="020F0502020204030204" pitchFamily="34" charset="0"/>
              </a:rPr>
              <a:t>Lancashire &amp; South Cumbria Partnership session no.2</a:t>
            </a:r>
          </a:p>
          <a:p>
            <a:pPr>
              <a:spcAft>
                <a:spcPts val="0"/>
              </a:spcAft>
            </a:pPr>
            <a:endParaRPr lang="en-GB" sz="2800" dirty="0">
              <a:latin typeface="DIN-Light" pitchFamily="2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800" dirty="0">
                <a:solidFill>
                  <a:srgbClr val="F5A04C"/>
                </a:solidFill>
                <a:effectLst/>
                <a:latin typeface="DIN-Light" pitchFamily="2" charset="0"/>
                <a:ea typeface="Calibri" panose="020F0502020204030204" pitchFamily="34" charset="0"/>
              </a:rPr>
              <a:t>Wednesday 23</a:t>
            </a:r>
            <a:r>
              <a:rPr lang="en-GB" sz="2800" baseline="30000" dirty="0">
                <a:solidFill>
                  <a:srgbClr val="F5A04C"/>
                </a:solidFill>
                <a:effectLst/>
                <a:latin typeface="DIN-Light" pitchFamily="2" charset="0"/>
                <a:ea typeface="Calibri" panose="020F0502020204030204" pitchFamily="34" charset="0"/>
              </a:rPr>
              <a:t>rd</a:t>
            </a:r>
            <a:r>
              <a:rPr lang="en-GB" sz="2800" dirty="0">
                <a:solidFill>
                  <a:srgbClr val="F5A04C"/>
                </a:solidFill>
                <a:effectLst/>
                <a:latin typeface="DIN-Light" pitchFamily="2" charset="0"/>
                <a:ea typeface="Calibri" panose="020F0502020204030204" pitchFamily="34" charset="0"/>
              </a:rPr>
              <a:t> January</a:t>
            </a:r>
          </a:p>
          <a:p>
            <a:pPr>
              <a:spcAft>
                <a:spcPts val="0"/>
              </a:spcAft>
            </a:pPr>
            <a:endParaRPr lang="en-GB" sz="2800" dirty="0">
              <a:latin typeface="DIN-Light" pitchFamily="2" charset="0"/>
              <a:ea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A5FC08-53ED-124D-AA85-720960A60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181" y="2972041"/>
            <a:ext cx="766632" cy="61413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725325D-586A-4D41-9043-039E8D65164D}"/>
              </a:ext>
            </a:extLst>
          </p:cNvPr>
          <p:cNvSpPr/>
          <p:nvPr/>
        </p:nvSpPr>
        <p:spPr>
          <a:xfrm>
            <a:off x="6387217" y="3232259"/>
            <a:ext cx="992259" cy="436851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000" dirty="0">
                <a:latin typeface="DIN-Regular" pitchFamily="2" charset="0"/>
                <a:ea typeface="Calibri" panose="020F0502020204030204" pitchFamily="34" charset="0"/>
              </a:rPr>
              <a:t>Jointly funded by </a:t>
            </a:r>
            <a:br>
              <a:rPr lang="en-GB" sz="1000" dirty="0">
                <a:latin typeface="DIN-Regular" pitchFamily="2" charset="0"/>
                <a:ea typeface="Calibri" panose="020F0502020204030204" pitchFamily="34" charset="0"/>
              </a:rPr>
            </a:br>
            <a:r>
              <a:rPr lang="en-GB" sz="1000" dirty="0">
                <a:latin typeface="DIN-Regular" pitchFamily="2" charset="0"/>
                <a:ea typeface="Calibri" panose="020F0502020204030204" pitchFamily="34" charset="0"/>
              </a:rPr>
              <a:t>NHS England</a:t>
            </a:r>
            <a:endParaRPr lang="en-GB" sz="1000" dirty="0">
              <a:effectLst/>
              <a:latin typeface="DIN-Regular" pitchFamily="2" charset="0"/>
              <a:ea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089177-628F-F44C-8035-97C020496EEB}"/>
              </a:ext>
            </a:extLst>
          </p:cNvPr>
          <p:cNvSpPr txBox="1"/>
          <p:nvPr/>
        </p:nvSpPr>
        <p:spPr>
          <a:xfrm>
            <a:off x="11317045" y="181804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DIN Regular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8E9461-A301-744D-996D-229595CD4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25624">
            <a:off x="6952414" y="320901"/>
            <a:ext cx="1796808" cy="18223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BDD6CC-9298-E240-870E-EFE617791D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48" y="3090335"/>
            <a:ext cx="1371937" cy="6722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69AAAC-D89B-D249-818E-BA2AE500BF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6587" y="3224745"/>
            <a:ext cx="1732869" cy="40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92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D6FD7-F877-49C7-AC01-60D0A411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429000"/>
            <a:ext cx="7886700" cy="2852737"/>
          </a:xfrm>
        </p:spPr>
        <p:txBody>
          <a:bodyPr>
            <a:normAutofit fontScale="90000"/>
          </a:bodyPr>
          <a:lstStyle/>
          <a:p>
            <a:br>
              <a:rPr lang="en-GB" sz="3200" dirty="0">
                <a:solidFill>
                  <a:schemeClr val="tx1"/>
                </a:solidFill>
              </a:rPr>
            </a:br>
            <a:br>
              <a:rPr lang="en-GB" sz="3200" dirty="0">
                <a:solidFill>
                  <a:schemeClr val="tx1"/>
                </a:solidFill>
              </a:rPr>
            </a:br>
            <a:br>
              <a:rPr lang="en-GB" sz="3200" dirty="0">
                <a:solidFill>
                  <a:schemeClr val="tx1"/>
                </a:solidFill>
              </a:rPr>
            </a:br>
            <a:br>
              <a:rPr lang="en-GB" sz="3200" dirty="0">
                <a:solidFill>
                  <a:schemeClr val="tx1"/>
                </a:solidFill>
              </a:rPr>
            </a:br>
            <a:br>
              <a:rPr lang="en-GB" sz="3200" dirty="0">
                <a:solidFill>
                  <a:schemeClr val="tx1"/>
                </a:solidFill>
              </a:rPr>
            </a:br>
            <a:br>
              <a:rPr lang="en-GB" sz="3200" dirty="0">
                <a:solidFill>
                  <a:schemeClr val="tx1"/>
                </a:solidFill>
              </a:rPr>
            </a:br>
            <a:br>
              <a:rPr lang="en-GB" sz="3200" dirty="0">
                <a:solidFill>
                  <a:schemeClr val="tx1"/>
                </a:solidFill>
              </a:rPr>
            </a:br>
            <a:r>
              <a:rPr lang="en-GB" sz="3200" dirty="0">
                <a:solidFill>
                  <a:schemeClr val="tx1"/>
                </a:solidFill>
              </a:rPr>
              <a:t>Next session – Wednesday 27</a:t>
            </a:r>
            <a:r>
              <a:rPr lang="en-GB" sz="3200" baseline="30000" dirty="0">
                <a:solidFill>
                  <a:schemeClr val="tx1"/>
                </a:solidFill>
              </a:rPr>
              <a:t>th </a:t>
            </a:r>
            <a:r>
              <a:rPr lang="en-GB" sz="3200" dirty="0">
                <a:solidFill>
                  <a:schemeClr val="tx1"/>
                </a:solidFill>
              </a:rPr>
              <a:t>February (am or pm?)</a:t>
            </a:r>
            <a:br>
              <a:rPr lang="en-GB" sz="4000" dirty="0">
                <a:solidFill>
                  <a:schemeClr val="tx1"/>
                </a:solidFill>
              </a:rPr>
            </a:br>
            <a:br>
              <a:rPr lang="en-GB" sz="4000" dirty="0">
                <a:solidFill>
                  <a:schemeClr val="tx1"/>
                </a:solidFill>
              </a:rPr>
            </a:br>
            <a:r>
              <a:rPr lang="en-GB" sz="3200" dirty="0">
                <a:solidFill>
                  <a:schemeClr val="tx1"/>
                </a:solidFill>
              </a:rPr>
              <a:t>Host organisation?</a:t>
            </a:r>
            <a:br>
              <a:rPr lang="en-GB" sz="3200" dirty="0">
                <a:solidFill>
                  <a:schemeClr val="tx1"/>
                </a:solidFill>
              </a:rPr>
            </a:br>
            <a:br>
              <a:rPr lang="en-GB" sz="3200" dirty="0">
                <a:solidFill>
                  <a:schemeClr val="tx1"/>
                </a:solidFill>
              </a:rPr>
            </a:br>
            <a:r>
              <a:rPr lang="en-GB" sz="3200" dirty="0">
                <a:solidFill>
                  <a:schemeClr val="tx1"/>
                </a:solidFill>
              </a:rPr>
              <a:t> </a:t>
            </a:r>
            <a:br>
              <a:rPr lang="en-GB" sz="3200" dirty="0">
                <a:solidFill>
                  <a:schemeClr val="tx1"/>
                </a:solidFill>
              </a:rPr>
            </a:b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81294-F0A8-4588-8FA8-9ECDB41FB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12" y="959647"/>
            <a:ext cx="7886700" cy="1500187"/>
          </a:xfrm>
        </p:spPr>
        <p:txBody>
          <a:bodyPr>
            <a:noAutofit/>
          </a:bodyPr>
          <a:lstStyle/>
          <a:p>
            <a:r>
              <a:rPr lang="en-GB" sz="2000" b="1" dirty="0">
                <a:solidFill>
                  <a:srgbClr val="E53422"/>
                </a:solidFill>
              </a:rPr>
              <a:t>Dr Toby Lowe</a:t>
            </a:r>
          </a:p>
          <a:p>
            <a:r>
              <a:rPr lang="en-GB" sz="2000" dirty="0"/>
              <a:t>Senior Lecturer in Public Management at Newcastle Business School and co –author of A Whole New World, Funding &amp; Commissioning in Complexity</a:t>
            </a:r>
          </a:p>
          <a:p>
            <a:r>
              <a:rPr lang="en-GB" sz="2000" b="1" dirty="0">
                <a:solidFill>
                  <a:srgbClr val="E53422"/>
                </a:solidFill>
                <a:hlinkClick r:id="rId3"/>
              </a:rPr>
              <a:t>https://collaboratecic.com/a-whole-new-world-funding-and-commissioning-in-complexity-12b6bdc2abd8</a:t>
            </a:r>
            <a:endParaRPr lang="en-GB" sz="2000" b="1" dirty="0">
              <a:solidFill>
                <a:srgbClr val="E53422"/>
              </a:solidFill>
            </a:endParaRPr>
          </a:p>
          <a:p>
            <a:endParaRPr lang="en-GB" sz="2000" b="1" dirty="0">
              <a:solidFill>
                <a:srgbClr val="E534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5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C966F0-8D7B-4D44-99DB-5DBA006FF8BA}"/>
              </a:ext>
            </a:extLst>
          </p:cNvPr>
          <p:cNvSpPr/>
          <p:nvPr/>
        </p:nvSpPr>
        <p:spPr>
          <a:xfrm>
            <a:off x="512956" y="1214301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b="1" dirty="0">
                <a:latin typeface="DIN" pitchFamily="2" charset="0"/>
              </a:rPr>
              <a:t>Institute for Voluntary </a:t>
            </a:r>
            <a:br>
              <a:rPr lang="en-GB" sz="1400" b="1" dirty="0">
                <a:latin typeface="DIN" pitchFamily="2" charset="0"/>
              </a:rPr>
            </a:br>
            <a:r>
              <a:rPr lang="en-GB" sz="1400" b="1" dirty="0">
                <a:latin typeface="DIN" pitchFamily="2" charset="0"/>
              </a:rPr>
              <a:t>Action Research </a:t>
            </a:r>
            <a:endParaRPr lang="en-GB" sz="1400" dirty="0">
              <a:latin typeface="DIN" pitchFamily="2" charset="0"/>
            </a:endParaRPr>
          </a:p>
          <a:p>
            <a:r>
              <a:rPr lang="en-GB" sz="1400" dirty="0">
                <a:latin typeface="DIN" pitchFamily="2" charset="0"/>
              </a:rPr>
              <a:t>020 7921 2940</a:t>
            </a:r>
          </a:p>
          <a:p>
            <a:r>
              <a:rPr lang="en-GB" sz="1400" dirty="0">
                <a:latin typeface="DIN" pitchFamily="2" charset="0"/>
              </a:rPr>
              <a:t>@IVAR_UK</a:t>
            </a:r>
          </a:p>
          <a:p>
            <a:r>
              <a:rPr lang="en-GB" sz="1400" dirty="0" err="1">
                <a:latin typeface="DIN" pitchFamily="2" charset="0"/>
              </a:rPr>
              <a:t>ivar.org.uk</a:t>
            </a:r>
            <a:endParaRPr lang="en-GB" sz="1400" dirty="0">
              <a:latin typeface="DIN" pitchFamily="2" charset="0"/>
            </a:endParaRPr>
          </a:p>
          <a:p>
            <a:br>
              <a:rPr lang="en-GB" sz="1400" dirty="0">
                <a:latin typeface="DIN" pitchFamily="2" charset="0"/>
              </a:rPr>
            </a:br>
            <a:endParaRPr lang="en-GB" sz="1400" dirty="0">
              <a:latin typeface="DIN" pitchFamily="2" charset="0"/>
            </a:endParaRPr>
          </a:p>
          <a:p>
            <a:r>
              <a:rPr lang="en-GB" sz="1400" b="1" dirty="0">
                <a:latin typeface="DIN" pitchFamily="2" charset="0"/>
              </a:rPr>
              <a:t>Social Enterprise UK</a:t>
            </a:r>
            <a:endParaRPr lang="en-GB" sz="1400" dirty="0">
              <a:latin typeface="DIN" pitchFamily="2" charset="0"/>
            </a:endParaRPr>
          </a:p>
          <a:p>
            <a:r>
              <a:rPr lang="en-GB" sz="1400" dirty="0">
                <a:latin typeface="DIN" pitchFamily="2" charset="0"/>
              </a:rPr>
              <a:t>0203 589 4950</a:t>
            </a:r>
          </a:p>
          <a:p>
            <a:r>
              <a:rPr lang="en-GB" sz="1400" dirty="0">
                <a:latin typeface="DIN" pitchFamily="2" charset="0"/>
              </a:rPr>
              <a:t>@</a:t>
            </a:r>
            <a:r>
              <a:rPr lang="en-GB" sz="1400" dirty="0" err="1">
                <a:latin typeface="DIN" pitchFamily="2" charset="0"/>
              </a:rPr>
              <a:t>SocialEnt_UK</a:t>
            </a:r>
            <a:endParaRPr lang="en-GB" sz="1400" dirty="0">
              <a:latin typeface="DIN" pitchFamily="2" charset="0"/>
            </a:endParaRPr>
          </a:p>
          <a:p>
            <a:r>
              <a:rPr lang="en-GB" sz="1400" dirty="0" err="1">
                <a:latin typeface="DIN" pitchFamily="2" charset="0"/>
              </a:rPr>
              <a:t>socialenterprise.org.uk</a:t>
            </a:r>
            <a:endParaRPr lang="en-GB" sz="1400" dirty="0">
              <a:effectLst/>
              <a:latin typeface="DI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B2ED94-34C5-1A4C-8C5E-FDEAF859ECDB}"/>
              </a:ext>
            </a:extLst>
          </p:cNvPr>
          <p:cNvSpPr/>
          <p:nvPr/>
        </p:nvSpPr>
        <p:spPr>
          <a:xfrm>
            <a:off x="4696793" y="1203150"/>
            <a:ext cx="3880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DIN" pitchFamily="2" charset="0"/>
              </a:rPr>
              <a:t>To read more about Building Health Partnerships, please visit</a:t>
            </a:r>
          </a:p>
          <a:p>
            <a:r>
              <a:rPr lang="en-GB" sz="1400" b="1" dirty="0" err="1">
                <a:latin typeface="DIN" pitchFamily="2" charset="0"/>
                <a:hlinkClick r:id="rId3"/>
              </a:rPr>
              <a:t>ivar.org.uk</a:t>
            </a:r>
            <a:r>
              <a:rPr lang="en-GB" sz="1400" b="1" dirty="0">
                <a:latin typeface="DIN" pitchFamily="2" charset="0"/>
                <a:hlinkClick r:id="rId3"/>
              </a:rPr>
              <a:t>/our-research/building-health-partnerships</a:t>
            </a:r>
            <a:endParaRPr lang="en-GB" sz="1400" dirty="0">
              <a:effectLst/>
              <a:latin typeface="D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7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CEC5F-8A89-412A-BEED-6AE34650E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34" y="3987800"/>
            <a:ext cx="8703733" cy="2387600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br>
              <a:rPr lang="en-GB" sz="3600" b="1" dirty="0"/>
            </a:br>
            <a:br>
              <a:rPr lang="en-GB" sz="2200" b="1" dirty="0"/>
            </a:br>
            <a:br>
              <a:rPr lang="en-GB" sz="2200" b="1" dirty="0"/>
            </a:br>
            <a:br>
              <a:rPr lang="en-GB" sz="2200" b="1" dirty="0"/>
            </a:br>
            <a:br>
              <a:rPr lang="en-GB" sz="2200" b="1" dirty="0"/>
            </a:br>
            <a:br>
              <a:rPr lang="en-GB" sz="2200" b="1" dirty="0"/>
            </a:br>
            <a:br>
              <a:rPr lang="en-GB" sz="2200" b="1" dirty="0"/>
            </a:br>
            <a:br>
              <a:rPr lang="en-GB" sz="2200" b="1" dirty="0"/>
            </a:br>
            <a:br>
              <a:rPr lang="en-GB" sz="2200" b="1" dirty="0"/>
            </a:br>
            <a:br>
              <a:rPr lang="en-GB" sz="2200" b="1" dirty="0"/>
            </a:br>
            <a:br>
              <a:rPr lang="en-GB" sz="2200" b="1" dirty="0"/>
            </a:br>
            <a:r>
              <a:rPr lang="en-GB" sz="3600" dirty="0"/>
              <a:t>The overall aim of the Building Health Partnerships programme in Lancashire &amp; South Cumbria:</a:t>
            </a:r>
            <a:br>
              <a:rPr lang="en-GB" sz="3600" dirty="0"/>
            </a:br>
            <a:br>
              <a:rPr lang="en-GB" sz="3600" dirty="0"/>
            </a:br>
            <a:r>
              <a:rPr lang="en-GB" sz="3600" dirty="0">
                <a:solidFill>
                  <a:schemeClr val="tx1"/>
                </a:solidFill>
              </a:rPr>
              <a:t>To look at ways to harness the leadership, power and capacity of our communities to improve their own health and wellbeing.</a:t>
            </a:r>
            <a:br>
              <a:rPr lang="en-GB" sz="3600" dirty="0">
                <a:solidFill>
                  <a:schemeClr val="tx1"/>
                </a:solidFill>
              </a:rPr>
            </a:br>
            <a:br>
              <a:rPr lang="en-GB" sz="3600" b="1" dirty="0"/>
            </a:br>
            <a:br>
              <a:rPr lang="en-GB" sz="3600" b="1" dirty="0"/>
            </a:br>
            <a:br>
              <a:rPr lang="en-GB" sz="3600" b="1" dirty="0"/>
            </a:br>
            <a:br>
              <a:rPr lang="en-GB" sz="3600" b="1" dirty="0"/>
            </a:br>
            <a:endParaRPr lang="en-GB" sz="27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010C19-D2A4-44AE-B368-688A4C624BE5}"/>
              </a:ext>
            </a:extLst>
          </p:cNvPr>
          <p:cNvSpPr/>
          <p:nvPr/>
        </p:nvSpPr>
        <p:spPr>
          <a:xfrm>
            <a:off x="685800" y="895927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89593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104551-CB09-4A7B-9F5B-140548168FBB}"/>
              </a:ext>
            </a:extLst>
          </p:cNvPr>
          <p:cNvSpPr/>
          <p:nvPr/>
        </p:nvSpPr>
        <p:spPr>
          <a:xfrm>
            <a:off x="685799" y="1226127"/>
            <a:ext cx="766849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The purpose of this workshop today:</a:t>
            </a:r>
          </a:p>
          <a:p>
            <a:endParaRPr lang="en-GB" sz="2800" dirty="0"/>
          </a:p>
          <a:p>
            <a:r>
              <a:rPr lang="en-GB" sz="2800" dirty="0"/>
              <a:t>To plan and design a ‘test, learn and review’ approach that enables us to demonstrate what a multi-sector partnership at a neighbourhood level could look like and to prove the value of this way of working.  </a:t>
            </a:r>
          </a:p>
        </p:txBody>
      </p:sp>
    </p:spTree>
    <p:extLst>
      <p:ext uri="{BB962C8B-B14F-4D97-AF65-F5344CB8AC3E}">
        <p14:creationId xmlns:p14="http://schemas.microsoft.com/office/powerpoint/2010/main" val="1080505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2D8F8-5349-461C-97EB-194C1546D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sz="2800" dirty="0"/>
            </a:br>
            <a:r>
              <a:rPr lang="en-GB" sz="2800" dirty="0"/>
              <a:t>Ideas from last time  - 22</a:t>
            </a:r>
            <a:r>
              <a:rPr lang="en-GB" sz="2800" baseline="30000" dirty="0"/>
              <a:t>nd</a:t>
            </a:r>
            <a:r>
              <a:rPr lang="en-GB" sz="2800" dirty="0"/>
              <a:t> November 2018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A51E0-0DCD-4021-874D-90A08287F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Prove the value of the existing impact that the VCFS is having </a:t>
            </a:r>
          </a:p>
          <a:p>
            <a:r>
              <a:rPr lang="en-GB" sz="2400" dirty="0"/>
              <a:t>Engagement with neighbourhood, ICP and ICS</a:t>
            </a:r>
          </a:p>
          <a:p>
            <a:r>
              <a:rPr lang="en-GB" sz="2400" dirty="0"/>
              <a:t>Develop a common language</a:t>
            </a:r>
          </a:p>
          <a:p>
            <a:r>
              <a:rPr lang="en-GB" sz="2400" dirty="0"/>
              <a:t>Identify community needs – engaging the less heard community/small VCFS organisations</a:t>
            </a:r>
          </a:p>
          <a:p>
            <a:pPr marL="0" indent="0">
              <a:buNone/>
            </a:pPr>
            <a:r>
              <a:rPr lang="en-GB" sz="2400" b="1" dirty="0"/>
              <a:t>And to make this happen?</a:t>
            </a:r>
          </a:p>
          <a:p>
            <a:r>
              <a:rPr lang="en-GB" sz="2400" dirty="0"/>
              <a:t>Choose 3 neighbourhoods</a:t>
            </a:r>
          </a:p>
          <a:p>
            <a:r>
              <a:rPr lang="en-GB" sz="2400" dirty="0"/>
              <a:t>Choose a theme</a:t>
            </a:r>
          </a:p>
          <a:p>
            <a:r>
              <a:rPr lang="en-GB" sz="2400" dirty="0"/>
              <a:t>Try a different way of engaging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04371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THE CORE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331" y="1283415"/>
            <a:ext cx="7886700" cy="471600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900" dirty="0"/>
              <a:t>Neil Greaves – Communications &amp; Engagement Lead – Healthier Lancashire and South Cumbria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900" dirty="0"/>
              <a:t>Adrian Leather –Active Lancashire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900" dirty="0"/>
              <a:t>Angela Allen – Families, Health &amp; Well Being Consortium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900" dirty="0"/>
              <a:t>Amanda Greenwood – Lancashire Women’s Centres </a:t>
            </a:r>
          </a:p>
          <a:p>
            <a:pPr marL="0" indent="0">
              <a:buNone/>
            </a:pPr>
            <a:r>
              <a:rPr lang="en-GB" sz="2900" dirty="0"/>
              <a:t>Jacqui Thompson – Senior Manager Health and Wellbeing at NHS Morecambe Bay CCG</a:t>
            </a:r>
          </a:p>
          <a:p>
            <a:pPr marL="0" indent="0">
              <a:buNone/>
            </a:pPr>
            <a:endParaRPr lang="en-GB" sz="2900" dirty="0"/>
          </a:p>
          <a:p>
            <a:pPr marL="0" indent="0">
              <a:buNone/>
            </a:pPr>
            <a:r>
              <a:rPr lang="en-GB" sz="2900" dirty="0"/>
              <a:t>Pauline Howard –  Red Rose Recovery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900" dirty="0"/>
              <a:t>David Houston –  Trinity Hospice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900" dirty="0"/>
              <a:t>Liz Petch – Public Health Consultant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900" dirty="0"/>
              <a:t>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GB" sz="2900" dirty="0"/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936481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895" y="923415"/>
            <a:ext cx="7886700" cy="720000"/>
          </a:xfrm>
        </p:spPr>
        <p:txBody>
          <a:bodyPr>
            <a:noAutofit/>
          </a:bodyPr>
          <a:lstStyle/>
          <a:p>
            <a:r>
              <a:rPr lang="en-GB" sz="3600" dirty="0"/>
              <a:t>Testing the new system arrangements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895" y="2758101"/>
            <a:ext cx="7886700" cy="4716000"/>
          </a:xfrm>
        </p:spPr>
        <p:txBody>
          <a:bodyPr/>
          <a:lstStyle/>
          <a:p>
            <a:r>
              <a:rPr lang="en-GB" sz="2800" dirty="0"/>
              <a:t>A theme: suggested so far - Adult mental health, Frailty, Social Isolation</a:t>
            </a:r>
          </a:p>
          <a:p>
            <a:endParaRPr lang="en-GB" sz="2400" dirty="0"/>
          </a:p>
          <a:p>
            <a:r>
              <a:rPr lang="en-GB" sz="2800" dirty="0"/>
              <a:t>Geographical area/neighbourhood: review the options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995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FCDC8-3B5E-49D8-B9AB-C45D03484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213630"/>
            <a:ext cx="7772400" cy="2387600"/>
          </a:xfrm>
        </p:spPr>
        <p:txBody>
          <a:bodyPr>
            <a:normAutofit fontScale="90000"/>
          </a:bodyPr>
          <a:lstStyle/>
          <a:p>
            <a:pPr algn="l"/>
            <a:br>
              <a:rPr lang="en-GB" sz="3100" dirty="0"/>
            </a:br>
            <a:br>
              <a:rPr lang="en-GB" sz="3100" dirty="0"/>
            </a:br>
            <a:br>
              <a:rPr lang="en-GB" sz="3100" dirty="0"/>
            </a:br>
            <a:br>
              <a:rPr lang="en-GB" sz="3100" dirty="0"/>
            </a:br>
            <a:br>
              <a:rPr lang="en-GB" sz="3100" dirty="0"/>
            </a:br>
            <a:br>
              <a:rPr lang="en-GB" sz="3100" dirty="0"/>
            </a:br>
            <a:br>
              <a:rPr lang="en-GB" sz="3100" dirty="0"/>
            </a:br>
            <a:br>
              <a:rPr lang="en-GB" sz="3100" dirty="0"/>
            </a:br>
            <a:r>
              <a:rPr lang="en-GB" sz="3100" dirty="0"/>
              <a:t>How do we mobilise communities </a:t>
            </a:r>
            <a:r>
              <a:rPr lang="en-GB" sz="3100" i="1" dirty="0"/>
              <a:t>and</a:t>
            </a:r>
            <a:r>
              <a:rPr lang="en-GB" sz="3100" dirty="0"/>
              <a:t> build relationships with neighbourhoods, the voluntary, community and faith sector and the statutory sector?</a:t>
            </a:r>
            <a:br>
              <a:rPr lang="en-GB" sz="3100" dirty="0"/>
            </a:br>
            <a:br>
              <a:rPr lang="en-GB" sz="3100" b="1" dirty="0"/>
            </a:br>
            <a:br>
              <a:rPr lang="en-GB" sz="3100" b="1" dirty="0"/>
            </a:br>
            <a:br>
              <a:rPr lang="en-GB" sz="3100" dirty="0"/>
            </a:br>
            <a:r>
              <a:rPr lang="en-GB" sz="3100" dirty="0">
                <a:solidFill>
                  <a:schemeClr val="tx1"/>
                </a:solidFill>
              </a:rPr>
              <a:t>What do we need to do differently?</a:t>
            </a:r>
            <a:br>
              <a:rPr lang="en-GB" sz="3100" dirty="0">
                <a:solidFill>
                  <a:schemeClr val="tx1"/>
                </a:solidFill>
              </a:rPr>
            </a:br>
            <a:br>
              <a:rPr lang="en-GB" sz="3100" dirty="0">
                <a:solidFill>
                  <a:schemeClr val="tx1"/>
                </a:solidFill>
              </a:rPr>
            </a:br>
            <a:r>
              <a:rPr lang="en-GB" sz="3100" dirty="0">
                <a:solidFill>
                  <a:schemeClr val="tx1"/>
                </a:solidFill>
              </a:rPr>
              <a:t>Co-producing the stages, activity and (desired) outcome</a:t>
            </a:r>
            <a:br>
              <a:rPr lang="en-GB" sz="3100" b="1" dirty="0">
                <a:solidFill>
                  <a:schemeClr val="tx1"/>
                </a:solidFill>
              </a:rPr>
            </a:br>
            <a:endParaRPr lang="en-GB" sz="3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640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895" y="1572767"/>
            <a:ext cx="7886700" cy="4716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800">
                <a:latin typeface="+mn-lt"/>
              </a:rPr>
              <a:t>.</a:t>
            </a:r>
            <a:endParaRPr lang="en-GB" sz="2800" dirty="0">
              <a:latin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023C9F-A46E-4BA1-AF9C-7F8182516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598451"/>
              </p:ext>
            </p:extLst>
          </p:nvPr>
        </p:nvGraphicFramePr>
        <p:xfrm>
          <a:off x="501348" y="757717"/>
          <a:ext cx="8141304" cy="55310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018762">
                  <a:extLst>
                    <a:ext uri="{9D8B030D-6E8A-4147-A177-3AD203B41FA5}">
                      <a16:colId xmlns:a16="http://schemas.microsoft.com/office/drawing/2014/main" val="1270729397"/>
                    </a:ext>
                  </a:extLst>
                </a:gridCol>
                <a:gridCol w="1561271">
                  <a:extLst>
                    <a:ext uri="{9D8B030D-6E8A-4147-A177-3AD203B41FA5}">
                      <a16:colId xmlns:a16="http://schemas.microsoft.com/office/drawing/2014/main" val="2953564"/>
                    </a:ext>
                  </a:extLst>
                </a:gridCol>
                <a:gridCol w="1561271">
                  <a:extLst>
                    <a:ext uri="{9D8B030D-6E8A-4147-A177-3AD203B41FA5}">
                      <a16:colId xmlns:a16="http://schemas.microsoft.com/office/drawing/2014/main" val="2220062269"/>
                    </a:ext>
                  </a:extLst>
                </a:gridCol>
              </a:tblGrid>
              <a:tr h="1069407">
                <a:tc gridSpan="3"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2000" b="1" dirty="0">
                          <a:effectLst/>
                        </a:rPr>
                        <a:t>Purpose: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800" dirty="0"/>
                        <a:t>Plan and design a ‘test, learn and review’ approach to </a:t>
                      </a:r>
                      <a:r>
                        <a:rPr lang="en-GB" sz="1800" b="1" dirty="0"/>
                        <a:t>X health area in Y neighbourhood </a:t>
                      </a:r>
                      <a:r>
                        <a:rPr lang="en-GB" sz="1800" dirty="0"/>
                        <a:t>that enables us to demonstrate what a multi-sector partnership at a neighbourhood level could look like and to prove the value of this way of working.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733709"/>
                  </a:ext>
                </a:extLst>
              </a:tr>
              <a:tr h="2861387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800" b="1" dirty="0">
                          <a:effectLst/>
                        </a:rPr>
                        <a:t>Activity (stages):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2400" dirty="0">
                          <a:effectLst/>
                        </a:rPr>
                        <a:t>What needs to happen differently? 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2400" b="1" dirty="0">
                          <a:solidFill>
                            <a:srgbClr val="E53422"/>
                          </a:solidFill>
                          <a:effectLst/>
                        </a:rPr>
                        <a:t>What will it take to get there? 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What have we already got to make it happen?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What do we still need?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2400" b="1" dirty="0">
                          <a:solidFill>
                            <a:srgbClr val="E5342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What we will we go away and do?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Led by?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When?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2110616"/>
                  </a:ext>
                </a:extLst>
              </a:tr>
              <a:tr h="55572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Outcome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577998"/>
                  </a:ext>
                </a:extLst>
              </a:tr>
              <a:tr h="55572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 Learning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16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060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06D2C3-44B3-41AF-9D6E-46215DE5EA9A}"/>
              </a:ext>
            </a:extLst>
          </p:cNvPr>
          <p:cNvSpPr/>
          <p:nvPr/>
        </p:nvSpPr>
        <p:spPr>
          <a:xfrm>
            <a:off x="135466" y="1964267"/>
            <a:ext cx="900853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GB" sz="3600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Capturing and sharing the learning as we go</a:t>
            </a:r>
          </a:p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GB" sz="3600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How will we do that?</a:t>
            </a:r>
            <a:endParaRPr lang="en-GB" sz="3600" b="1" kern="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269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15305</TotalTime>
  <Words>352</Words>
  <Application>Microsoft Office PowerPoint</Application>
  <PresentationFormat>On-screen Show (4:3)</PresentationFormat>
  <Paragraphs>76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DIN-Regular</vt:lpstr>
      <vt:lpstr>DIN-Medium</vt:lpstr>
      <vt:lpstr>Calibri Light</vt:lpstr>
      <vt:lpstr>DIN-Light</vt:lpstr>
      <vt:lpstr>Calibri</vt:lpstr>
      <vt:lpstr>DIN Regular</vt:lpstr>
      <vt:lpstr>DIN</vt:lpstr>
      <vt:lpstr>Office Theme</vt:lpstr>
      <vt:lpstr>PowerPoint Presentation</vt:lpstr>
      <vt:lpstr>           The overall aim of the Building Health Partnerships programme in Lancashire &amp; South Cumbria:  To look at ways to harness the leadership, power and capacity of our communities to improve their own health and wellbeing.     </vt:lpstr>
      <vt:lpstr>PowerPoint Presentation</vt:lpstr>
      <vt:lpstr> Ideas from last time  - 22nd November 2018 </vt:lpstr>
      <vt:lpstr>THE CORE GROUP</vt:lpstr>
      <vt:lpstr>Testing the new system arrangements</vt:lpstr>
      <vt:lpstr>        How do we mobilise communities and build relationships with neighbourhoods, the voluntary, community and faith sector and the statutory sector?    What do we need to do differently?  Co-producing the stages, activity and (desired) outcome </vt:lpstr>
      <vt:lpstr>PowerPoint Presentation</vt:lpstr>
      <vt:lpstr>PowerPoint Presentation</vt:lpstr>
      <vt:lpstr>       Next session – Wednesday 27th February (am or pm?)  Host organisation?   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Health Partnerships</dc:title>
  <dc:subject/>
  <dc:creator>Involved Design</dc:creator>
  <cp:keywords/>
  <dc:description/>
  <cp:lastModifiedBy>Charlotte</cp:lastModifiedBy>
  <cp:revision>373</cp:revision>
  <cp:lastPrinted>2019-01-21T18:52:55Z</cp:lastPrinted>
  <dcterms:created xsi:type="dcterms:W3CDTF">2015-11-17T15:27:19Z</dcterms:created>
  <dcterms:modified xsi:type="dcterms:W3CDTF">2019-03-27T16:04:00Z</dcterms:modified>
  <cp:category/>
</cp:coreProperties>
</file>